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300" r:id="rId4"/>
    <p:sldId id="301" r:id="rId5"/>
    <p:sldId id="302" r:id="rId6"/>
    <p:sldId id="303" r:id="rId7"/>
    <p:sldId id="304" r:id="rId8"/>
    <p:sldId id="297" r:id="rId9"/>
    <p:sldId id="299" r:id="rId10"/>
    <p:sldId id="287" r:id="rId11"/>
    <p:sldId id="285" r:id="rId12"/>
    <p:sldId id="258" r:id="rId13"/>
    <p:sldId id="290" r:id="rId14"/>
    <p:sldId id="260" r:id="rId15"/>
    <p:sldId id="261" r:id="rId16"/>
    <p:sldId id="265" r:id="rId17"/>
    <p:sldId id="291" r:id="rId18"/>
    <p:sldId id="266" r:id="rId19"/>
    <p:sldId id="267" r:id="rId20"/>
    <p:sldId id="292" r:id="rId21"/>
    <p:sldId id="268" r:id="rId22"/>
    <p:sldId id="269" r:id="rId23"/>
    <p:sldId id="270" r:id="rId24"/>
    <p:sldId id="271" r:id="rId25"/>
    <p:sldId id="272" r:id="rId26"/>
    <p:sldId id="273" r:id="rId27"/>
    <p:sldId id="278" r:id="rId28"/>
    <p:sldId id="298" r:id="rId29"/>
    <p:sldId id="280" r:id="rId30"/>
    <p:sldId id="294" r:id="rId31"/>
    <p:sldId id="276" r:id="rId32"/>
    <p:sldId id="279" r:id="rId33"/>
    <p:sldId id="295" r:id="rId34"/>
    <p:sldId id="281" r:id="rId35"/>
    <p:sldId id="282" r:id="rId36"/>
    <p:sldId id="283" r:id="rId37"/>
    <p:sldId id="284" r:id="rId38"/>
    <p:sldId id="296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6F1D991-9C41-4F1D-86E3-34B95043F3ED}">
          <p14:sldIdLst>
            <p14:sldId id="256"/>
            <p14:sldId id="289"/>
            <p14:sldId id="300"/>
            <p14:sldId id="301"/>
            <p14:sldId id="302"/>
            <p14:sldId id="303"/>
            <p14:sldId id="304"/>
            <p14:sldId id="297"/>
            <p14:sldId id="299"/>
            <p14:sldId id="287"/>
            <p14:sldId id="285"/>
            <p14:sldId id="258"/>
            <p14:sldId id="290"/>
            <p14:sldId id="260"/>
            <p14:sldId id="261"/>
          </p14:sldIdLst>
        </p14:section>
        <p14:section name="Раздел без заголовка" id="{9CE02233-43FC-4366-95C1-D56B26C6CF94}">
          <p14:sldIdLst>
            <p14:sldId id="265"/>
            <p14:sldId id="291"/>
            <p14:sldId id="266"/>
            <p14:sldId id="267"/>
            <p14:sldId id="292"/>
            <p14:sldId id="268"/>
            <p14:sldId id="269"/>
            <p14:sldId id="270"/>
            <p14:sldId id="271"/>
            <p14:sldId id="272"/>
            <p14:sldId id="273"/>
            <p14:sldId id="278"/>
            <p14:sldId id="298"/>
            <p14:sldId id="280"/>
            <p14:sldId id="294"/>
            <p14:sldId id="276"/>
            <p14:sldId id="279"/>
            <p14:sldId id="295"/>
            <p14:sldId id="281"/>
            <p14:sldId id="282"/>
            <p14:sldId id="283"/>
            <p14:sldId id="284"/>
            <p14:sldId id="29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513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C7%E0%F0%ED%E8%F6%E0_(%E8%E3%F0%E0)#cite_note-autogenerated1-1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/>
              <a:t>З</a:t>
            </a:r>
            <a:r>
              <a:rPr lang="ru-RU" sz="8800" dirty="0" smtClean="0"/>
              <a:t>арница</a:t>
            </a:r>
            <a:endParaRPr lang="ru-RU" sz="8800" dirty="0"/>
          </a:p>
        </p:txBody>
      </p:sp>
      <p:pic>
        <p:nvPicPr>
          <p:cNvPr id="4" name="Объект 3" descr="&amp;Fcy;&amp;acy;&amp;jcy;&amp;lcy;:Zarnitsa emblem.sv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71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Рустем р\Desktop\Новая папка\Downloads\adc28ded0f63f2e96d459146ba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55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Рустем р\Desktop\Новая папка\Downloads\1367552227_0_59a6f_7385972f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171400"/>
            <a:ext cx="9577064" cy="727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6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Рустем р\Desktop\Новая папка\Downloads\13f86dfe80398d1e344e6f8a32c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468544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49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Эвакуация раненых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036496" cy="55446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Эвакуация</a:t>
            </a:r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вывоз </a:t>
            </a:r>
            <a:r>
              <a:rPr lang="ru-RU" dirty="0"/>
              <a:t>из районов боевых действий в тыл раненых, больных, пленных, а также неисправного и излишнего имущества, трофеев и других материальных средств.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Вывод </a:t>
            </a:r>
            <a:r>
              <a:rPr lang="ru-RU" dirty="0"/>
              <a:t>войск из ранее занимавшихся ими районов по военным и политическим причинам, а также на основании заключённых соглашений и договоров.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Вывоз </a:t>
            </a:r>
            <a:r>
              <a:rPr lang="ru-RU" dirty="0"/>
              <a:t>гражданского населения, предприятий, учреждений, художественных и других ценностей, имущества из местностей, находящихся под угрозой нападения противника или подвергшихся стихийному бедствию (наводнения и т.п.).</a:t>
            </a:r>
          </a:p>
        </p:txBody>
      </p:sp>
    </p:spTree>
    <p:extLst>
      <p:ext uri="{BB962C8B-B14F-4D97-AF65-F5344CB8AC3E}">
        <p14:creationId xmlns:p14="http://schemas.microsoft.com/office/powerpoint/2010/main" val="398866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86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Downloads\1251279710_4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12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Рустем р\Desktop\Новая папка\Downloads\В.О.В\876_661710693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277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Рустем р\Desktop\Новая папка\Downloads\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26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Доставка боеприпасов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Ход и исход операции зависят от того, насколько полно и своевременно войска будут обеспечены </a:t>
            </a:r>
            <a:r>
              <a:rPr lang="ru-RU" dirty="0" smtClean="0"/>
              <a:t>всеми необходимыми боеприпасами , </a:t>
            </a:r>
            <a:r>
              <a:rPr lang="ru-RU" dirty="0"/>
              <a:t>как скоро будут возвращены в строй раненые, а также восстановлены поврежденные вооружение и военная </a:t>
            </a:r>
            <a:r>
              <a:rPr lang="ru-RU" dirty="0" smtClean="0"/>
              <a:t>техника . </a:t>
            </a:r>
            <a:r>
              <a:rPr lang="ru-RU" dirty="0"/>
              <a:t>Поэтому не случайно для специалистов стало аксиомой утверждение, что войска, не обеспеченные в тыловом отношении, не способны реализовать свои боевые возможности. </a:t>
            </a:r>
          </a:p>
        </p:txBody>
      </p:sp>
    </p:spTree>
    <p:extLst>
      <p:ext uri="{BB962C8B-B14F-4D97-AF65-F5344CB8AC3E}">
        <p14:creationId xmlns:p14="http://schemas.microsoft.com/office/powerpoint/2010/main" val="55004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Рустем р\Desktop\Новая папка\Downloads\Группа-минеров-устанавлива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25252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39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Рустем р\Desktop\Новая папка\Downloads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116632"/>
            <a:ext cx="923347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29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err="1"/>
              <a:t>Зарни́ца</a:t>
            </a:r>
            <a:r>
              <a:rPr lang="ru-RU" sz="2000" b="1" dirty="0"/>
              <a:t>»</a:t>
            </a:r>
            <a:r>
              <a:rPr lang="ru-RU" sz="2000" dirty="0"/>
              <a:t> — пионерская военно-спортивная игра в СССР. Представляла собой имитацию боевых действий, похожую на военные учения. В ходе игры пионеры делились на команды и соревновались в различных военно-прикладных видах спорта с игровыми элементами. Игра являлась частью системы начальной военной подготовки школьников в СССР. В настоящее время с уходом пионерских организаций из школ «Зарница» или похожие на неё игры обычно проводятся военно-патриотическими клубами и другими похожими организациями.</a:t>
            </a:r>
          </a:p>
          <a:p>
            <a:pPr marL="0" indent="0">
              <a:buNone/>
            </a:pPr>
            <a:r>
              <a:rPr lang="ru-RU" sz="2000" b="1" dirty="0" smtClean="0"/>
              <a:t>История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Правила игры разработала Зоя Васильевна Кротова, учительница из села Мысы </a:t>
            </a:r>
            <a:r>
              <a:rPr lang="ru-RU" sz="2000" dirty="0" err="1"/>
              <a:t>Краснокамского</a:t>
            </a:r>
            <a:r>
              <a:rPr lang="ru-RU" sz="2000" dirty="0"/>
              <a:t> района Пермской </a:t>
            </a:r>
            <a:r>
              <a:rPr lang="ru-RU" sz="2000" dirty="0" smtClean="0"/>
              <a:t>области</a:t>
            </a:r>
            <a:r>
              <a:rPr lang="ru-RU" sz="2000" u="sng" baseline="30000" dirty="0" smtClean="0"/>
              <a:t> </a:t>
            </a:r>
            <a:r>
              <a:rPr lang="ru-RU" sz="2000" dirty="0" smtClean="0"/>
              <a:t>. </a:t>
            </a:r>
            <a:r>
              <a:rPr lang="ru-RU" sz="2000" dirty="0"/>
              <a:t>23 февраля 1964 года она провела первую игру совместно с военными</a:t>
            </a:r>
            <a:r>
              <a:rPr lang="ru-RU" sz="2000" u="sng" baseline="30000" dirty="0" smtClean="0">
                <a:hlinkClick r:id="rId2"/>
              </a:rPr>
              <a:t>[ </a:t>
            </a:r>
            <a:r>
              <a:rPr lang="ru-RU" sz="2000" u="sng" baseline="30000" dirty="0" smtClean="0"/>
              <a:t> 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По официальным данным, военно-спортивная игра «Зарница» была организована в СССР в 1967 году. Целью игры было военно-патриотическое воспитание советской молодёжи. «Зарница» входила в план организации начальной военной подготовки в средних учебных заведениях в связи с сокращением военной службы с 3 до 2 лет.</a:t>
            </a:r>
          </a:p>
          <a:p>
            <a:pPr marL="0" indent="0">
              <a:buNone/>
            </a:pPr>
            <a:r>
              <a:rPr lang="ru-RU" sz="2000" u="sng" dirty="0" smtClean="0"/>
              <a:t>  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Часто игра «Зарница» проходила на территории воинских частей, и тогда план игр составлялся при участии кадровых военных.</a:t>
            </a:r>
          </a:p>
          <a:p>
            <a:pPr marL="0" indent="0">
              <a:buNone/>
            </a:pPr>
            <a:r>
              <a:rPr lang="ru-RU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5592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Затишье после боя</a:t>
            </a:r>
            <a:endParaRPr lang="ru-RU" dirty="0"/>
          </a:p>
        </p:txBody>
      </p:sp>
      <p:pic>
        <p:nvPicPr>
          <p:cNvPr id="5" name="Объект 4" descr="http://shkolazhizni.ru/img/content/i42/42878_or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44000" cy="56612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65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Рустем р\Desktop\Новая папка\Downloads\7554458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9432"/>
            <a:ext cx="9252520" cy="792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53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Рустем р\Desktop\Новая папка\Downloads\photo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3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Рустем р\Desktop\Новая папка\Downloads\Безымянный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032" y="50684"/>
            <a:ext cx="9432032" cy="6807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16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Рустем р\Desktop\Новая папка\Downloads\В.О.В\4ed84a6459f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" y="-459432"/>
            <a:ext cx="9183757" cy="7387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37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Рустем р\Desktop\Новая папка\Downloads\В.О.В\319b4cb2-7b57-481b-b5a5-856c45da7e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-315416"/>
            <a:ext cx="9252520" cy="741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13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C:\Users\Рустем р\Desktop\Новая папка\Downloads\1367552217_0_59aee_ab9a6c82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95050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273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C:\Users\Рустем р\Desktop\Новая папка\Downloads\В.О.В\first-months-of-war-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71400"/>
            <a:ext cx="9433048" cy="702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67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Разве́дка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5733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Разве́дка</a:t>
            </a:r>
            <a:r>
              <a:rPr lang="ru-RU" dirty="0"/>
              <a:t> — сбор информации о противнике </a:t>
            </a:r>
            <a:r>
              <a:rPr lang="ru-RU" dirty="0" smtClean="0"/>
              <a:t>    </a:t>
            </a:r>
            <a:r>
              <a:rPr lang="ru-RU" dirty="0"/>
              <a:t>для обеспечения своей безопасности и получения преимуществ в области вооружённых сил, военных </a:t>
            </a:r>
            <a:r>
              <a:rPr lang="ru-RU" dirty="0" smtClean="0"/>
              <a:t>действий.  </a:t>
            </a:r>
          </a:p>
          <a:p>
            <a:pPr marL="0" indent="0">
              <a:buNone/>
            </a:pPr>
            <a:r>
              <a:rPr lang="ru-RU" b="1" dirty="0" smtClean="0"/>
              <a:t>Войсковая </a:t>
            </a:r>
            <a:r>
              <a:rPr lang="ru-RU" b="1" dirty="0"/>
              <a:t>разведка</a:t>
            </a:r>
            <a:r>
              <a:rPr lang="ru-RU" dirty="0"/>
              <a:t> или </a:t>
            </a:r>
            <a:r>
              <a:rPr lang="ru-RU" b="1" dirty="0"/>
              <a:t>тактическая разведка</a:t>
            </a:r>
            <a:r>
              <a:rPr lang="ru-RU" dirty="0"/>
              <a:t> - это военная разведка, которая обеспечивает боевые действия войск в тактическом звене (в пределах соединений, частей и подразделений, находящихся в соприкосновении с противником). Одна из главных разновидностей </a:t>
            </a:r>
            <a:r>
              <a:rPr lang="ru-RU" i="1" dirty="0"/>
              <a:t>боевого </a:t>
            </a:r>
            <a:r>
              <a:rPr lang="ru-RU" i="1" dirty="0" smtClean="0"/>
              <a:t>обеспечения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149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Рустем р\Desktop\Новая папка\Downloads\1367552220_0_59ac2_611f023a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32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Сценарий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400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В ходе предыдущих боев на данном участке фронта сложилась следующая тактическая обстановка: наши подразделения глубоко вклинились в оборону противника и создали плацдарм для дальнейшего наступления. Оценив обстановку, противник предпринял попытку отрезать подразделение от основных сил, окружить и уничтожить, при этом было применено ОВ нервно-паралитического действия  «зарин». Атака была отбита, но в результате наступления противника перешеек, соединяющий передовые подразделениями с основными силами, сузился и находится под постоянным. прицельным  минометно-пулеметным огнем.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72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</a:t>
            </a:r>
            <a:r>
              <a:rPr lang="ru-RU" dirty="0" smtClean="0"/>
              <a:t>азминирование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Основной задачей </a:t>
            </a:r>
            <a:r>
              <a:rPr lang="ru-RU" dirty="0" smtClean="0"/>
              <a:t> саперов в </a:t>
            </a:r>
            <a:r>
              <a:rPr lang="ru-RU" dirty="0"/>
              <a:t>этой области является проделывание проходов в минных полях и заграждениях противника, расчистка завалов и разрушений для обеспечения движения своих войск, разминирование местности, зданий, дорог, аэродромов, ж/д станций, улиц и т.п.</a:t>
            </a:r>
          </a:p>
        </p:txBody>
      </p:sp>
    </p:spTree>
    <p:extLst>
      <p:ext uri="{BB962C8B-B14F-4D97-AF65-F5344CB8AC3E}">
        <p14:creationId xmlns:p14="http://schemas.microsoft.com/office/powerpoint/2010/main" val="211066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Рустем р\Desktop\Новая папка\Downloads\0b7ab04ca4d55358b830296291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9036496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22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Рустем р\Desktop\Новая папка\Downloads\6689193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44000" cy="724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47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Марш- бросок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8928992" cy="5184576"/>
          </a:xfrm>
        </p:spPr>
        <p:txBody>
          <a:bodyPr/>
          <a:lstStyle/>
          <a:p>
            <a:r>
              <a:rPr lang="ru-RU" dirty="0"/>
              <a:t>Марш-бросок - часть марша, который совершается военнослужащими в составе подразделения, в основном пешим порядком, в ускоренном темпе, с чередованием ходьбы и бега. Иногда возможен смешанный марш-бросок, когда часть пути преодолевается пешим порядком, а другая часть - десантом на танках и бронетранспортерах.</a:t>
            </a:r>
          </a:p>
        </p:txBody>
      </p:sp>
    </p:spTree>
    <p:extLst>
      <p:ext uri="{BB962C8B-B14F-4D97-AF65-F5344CB8AC3E}">
        <p14:creationId xmlns:p14="http://schemas.microsoft.com/office/powerpoint/2010/main" val="282718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Рустем р\Desktop\Новая папка\Downloads\in-northern-Korea-Oct-194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00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Рустем р\Desktop\Новая папка\Downloads\В.О.В\0a10c24b86d8448aec0d784426668e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2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Рустем р\Desktop\Новая папка\Downloads\В.О.В\194_197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69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Рустем р\Desktop\Новая папка\Downloads\396025cabfa0d2f26c8ffb6aec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6490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61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Современный воин ВС РФ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928992" cy="566124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Современным </a:t>
            </a:r>
            <a:r>
              <a:rPr lang="ru-RU" dirty="0"/>
              <a:t>Вооруженным силам России необходимо, чтобы военнослужащие имели высокий уровень морально-психологической закалки, боевого мастерства, физической выносливости, мужества и героизма. </a:t>
            </a:r>
            <a:r>
              <a:rPr lang="ru-RU" dirty="0" smtClean="0"/>
              <a:t>Важно </a:t>
            </a:r>
            <a:r>
              <a:rPr lang="ru-RU" dirty="0"/>
              <a:t>формировать у воинов высокую боевую активность, наступательный дух, стремление во что бы то ни стало выполнить приказ командира и разгромить врага. Все это требует исключительной собранности, внимательности, дисциплинированности, самообладания, способности мгновенно реагировать на изменения обстановки и находить правильные решения при ее усложнении.</a:t>
            </a:r>
          </a:p>
        </p:txBody>
      </p:sp>
    </p:spTree>
    <p:extLst>
      <p:ext uri="{BB962C8B-B14F-4D97-AF65-F5344CB8AC3E}">
        <p14:creationId xmlns:p14="http://schemas.microsoft.com/office/powerpoint/2010/main" val="385509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59735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Исходя из создавшейся обстановки, ставится  следующая задача: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1.Преодолев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зараженную местность, стремительной атакой забросать гранатами огневые точки противника;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dirty="0">
                <a:latin typeface="Times New Roman"/>
                <a:ea typeface="Calibri"/>
                <a:cs typeface="Times New Roman"/>
              </a:rPr>
              <a:t>2.Воспользовавщись ослаблением плотности огня, эвакуировать полевой госпиталь, находящийся в боевых порядках передовых подразделений;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dirty="0">
                <a:latin typeface="Times New Roman"/>
                <a:ea typeface="Calibri"/>
                <a:cs typeface="Times New Roman"/>
              </a:rPr>
              <a:t>3.Эвакуировать всех раненых, пребывающих в санчасти подразделений;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dirty="0">
                <a:latin typeface="Times New Roman"/>
                <a:ea typeface="Calibri"/>
                <a:cs typeface="Times New Roman"/>
              </a:rPr>
              <a:t>4.По образовавшемуся коридору организовать снабжение передовых частей боеприпасами, техникой и вооружением.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dirty="0">
                <a:latin typeface="Times New Roman"/>
                <a:ea typeface="Calibri"/>
                <a:cs typeface="Times New Roman"/>
              </a:rPr>
              <a:t>      Период затишья использовать для :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dirty="0">
                <a:latin typeface="Times New Roman"/>
                <a:ea typeface="Calibri"/>
                <a:cs typeface="Times New Roman"/>
              </a:rPr>
              <a:t>5.Приготовления и  приема пищи;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dirty="0">
                <a:latin typeface="Times New Roman"/>
                <a:ea typeface="Calibri"/>
                <a:cs typeface="Times New Roman"/>
              </a:rPr>
              <a:t>6.Приведение обмундирования и экипировки в порядок.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169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16632"/>
            <a:ext cx="8229600" cy="1580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Наша разведка вскрыла замыслы противника, а именно: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создав пяти краткое превосходство в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живой силе и технике, сняв необходимые резервы с других участков фронта, одним мощным ударом окружить и уничтожить нашу группировку.</a:t>
            </a:r>
            <a:endParaRPr lang="ru-RU" sz="20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     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Проанализировав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обстановку, наше командование приняло решение: подразделение, находящееся на передовых позициях, вывести в самый последний момент, перед намеченной атакой и заставить противника израсходовать силы и средства вхолостую, а наступление назначить на другом участке фронта, где резервы противника переданы для данной операции. 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88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 Исходя из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этого,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ставится следующие задачи:</a:t>
            </a:r>
            <a:endParaRPr lang="ru-RU" sz="20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7.Скрытно проделать проходы на минном поле противника;</a:t>
            </a:r>
            <a:endParaRPr lang="ru-RU" sz="20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8.Частям и подразделениям, находящимся на плацдарме, ускоренным марш броском покинуть занимаемые позиции.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4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9036496" cy="685800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Штрафные баллы (секунды) за ошибки в период эстафеты.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ourier New" pitchFamily="49" charset="0"/>
              <a:buChar char="o"/>
            </a:pPr>
            <a:r>
              <a:rPr lang="ru-RU" dirty="0">
                <a:latin typeface="Times New Roman"/>
                <a:ea typeface="Calibri"/>
                <a:cs typeface="Times New Roman"/>
              </a:rPr>
              <a:t> 1.Ошибки при выполнении команды «Газы» - 2 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ourier New" pitchFamily="49" charset="0"/>
              <a:buChar char="o"/>
            </a:pPr>
            <a:r>
              <a:rPr lang="ru-RU" dirty="0">
                <a:latin typeface="Times New Roman"/>
                <a:ea typeface="Calibri"/>
                <a:cs typeface="Times New Roman"/>
              </a:rPr>
              <a:t> 2.Не попал в окоп с трех попыток – 5.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ourier New" pitchFamily="49" charset="0"/>
              <a:buChar char="o"/>
            </a:pPr>
            <a:r>
              <a:rPr lang="ru-RU" dirty="0">
                <a:latin typeface="Times New Roman"/>
                <a:ea typeface="Calibri"/>
                <a:cs typeface="Times New Roman"/>
              </a:rPr>
              <a:t> 3.Не передал эстафету – 3.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ourier New" pitchFamily="49" charset="0"/>
              <a:buChar char="o"/>
            </a:pPr>
            <a:r>
              <a:rPr lang="ru-RU" dirty="0">
                <a:latin typeface="Times New Roman"/>
                <a:ea typeface="Calibri"/>
                <a:cs typeface="Times New Roman"/>
              </a:rPr>
              <a:t> 4.При транспортировке раненного допустил падение пострадавшего – 5.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ourier New" pitchFamily="49" charset="0"/>
              <a:buChar char="o"/>
            </a:pPr>
            <a:r>
              <a:rPr lang="ru-RU" dirty="0">
                <a:latin typeface="Times New Roman"/>
                <a:ea typeface="Calibri"/>
                <a:cs typeface="Times New Roman"/>
              </a:rPr>
              <a:t> 5.Небрежное обращение с ранеными – 2.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ourier New" pitchFamily="49" charset="0"/>
              <a:buChar char="o"/>
            </a:pPr>
            <a:r>
              <a:rPr lang="ru-RU" dirty="0">
                <a:latin typeface="Times New Roman"/>
                <a:ea typeface="Calibri"/>
                <a:cs typeface="Times New Roman"/>
              </a:rPr>
              <a:t> 6.Небрежное обращение с боеприпасами (удар) – 5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ourier New" pitchFamily="49" charset="0"/>
              <a:buChar char="o"/>
            </a:pPr>
            <a:r>
              <a:rPr lang="ru-RU" dirty="0">
                <a:latin typeface="Times New Roman"/>
                <a:ea typeface="Calibri"/>
                <a:cs typeface="Times New Roman"/>
              </a:rPr>
              <a:t> 7.Некачественная чистка картофеля (толстая кожура, глазки) – 1.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ourier New" pitchFamily="49" charset="0"/>
              <a:buChar char="o"/>
            </a:pPr>
            <a:r>
              <a:rPr lang="ru-RU" dirty="0">
                <a:latin typeface="Times New Roman"/>
                <a:ea typeface="Calibri"/>
                <a:cs typeface="Times New Roman"/>
              </a:rPr>
              <a:t> 8.Неряшливый вид пришитой пуговицы – 1.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ourier New" pitchFamily="49" charset="0"/>
              <a:buChar char="o"/>
            </a:pPr>
            <a:r>
              <a:rPr lang="ru-RU" dirty="0">
                <a:latin typeface="Times New Roman"/>
                <a:ea typeface="Calibri"/>
                <a:cs typeface="Times New Roman"/>
              </a:rPr>
              <a:t> 9.При движении по пластунский участник встал на колени – 3.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Courier New" pitchFamily="49" charset="0"/>
              <a:buChar char="o"/>
            </a:pPr>
            <a:r>
              <a:rPr lang="ru-RU" dirty="0">
                <a:latin typeface="Times New Roman"/>
                <a:ea typeface="Calibri"/>
                <a:cs typeface="Times New Roman"/>
              </a:rPr>
              <a:t>10.Колонна подразделения растянулась более чем на 10 м. – 2.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397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Т А К 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i="1" dirty="0" err="1"/>
              <a:t>Ата́ка</a:t>
            </a:r>
            <a:r>
              <a:rPr lang="ru-RU" i="1" dirty="0"/>
              <a:t> </a:t>
            </a:r>
            <a:r>
              <a:rPr lang="ru-RU" i="1" dirty="0" smtClean="0"/>
              <a:t>  </a:t>
            </a:r>
            <a:r>
              <a:rPr lang="ru-RU" dirty="0" smtClean="0"/>
              <a:t> </a:t>
            </a:r>
            <a:r>
              <a:rPr lang="ru-RU" dirty="0"/>
              <a:t>        сочетание огня и стремительных движения частей и подразделений с целью нанесения удара по противнику и его разгрома. А. осуществляется согласованными усилиями различных родов войск и завершается стрельбой в упор, применением ручных гранат и холодного оружия (штыка и др.). Различают А. пехотную, конную, танковую, воздушную, торпедную в морском бою и др. Формы А. существенно изменялись в зависимости от развития военной техники, организации войск и качества личного состава. В современном общевойсковом бою А. ведётся танковыми и мотострелковыми войсками при поддержке огня артиллерии и ударов авиации и обеспечивается инженерными, химическими и другими специальными войсками. А. осуществляется в начале наступления с ходу или из положения, занимаемого в непосредственном соприкосновении с противником. Перед А. артиллерия авиация проводят огневую подготовку, а в ходе А. — огневую поддержку. Мотострелковые войска атакуют чаще за танками в пешем порядке или на бронетранспортёрах. Для успешного осуществления А. требуется тщательная её подготовка и организация чёткого взаимодействия. </a:t>
            </a:r>
            <a:r>
              <a:rPr lang="ru-RU" dirty="0" smtClean="0"/>
              <a:t>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        </a:t>
            </a:r>
            <a:r>
              <a:rPr lang="ru-RU" dirty="0" smtClean="0"/>
              <a:t> 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4902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/>
              <a:t>Ш</a:t>
            </a:r>
            <a:r>
              <a:rPr lang="ru-RU" dirty="0" smtClean="0"/>
              <a:t> Т У Р 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036496" cy="576064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Штурм</a:t>
            </a:r>
            <a:r>
              <a:rPr lang="ru-RU" dirty="0"/>
              <a:t> </a:t>
            </a:r>
            <a:r>
              <a:rPr lang="ru-RU" dirty="0" smtClean="0"/>
              <a:t> — </a:t>
            </a:r>
            <a:r>
              <a:rPr lang="ru-RU" dirty="0"/>
              <a:t>способ овладения крепостью, городом или сильно укреплённой позицией, заключающийся в быстром нападении крупными силами.</a:t>
            </a:r>
          </a:p>
          <a:p>
            <a:pPr marL="0" indent="0">
              <a:buNone/>
            </a:pPr>
            <a:r>
              <a:rPr lang="ru-RU" dirty="0"/>
              <a:t>Штурму крепости или города может предшествовать длительная осада с целью истощения сил защитников.</a:t>
            </a:r>
          </a:p>
          <a:p>
            <a:pPr marL="0" indent="0">
              <a:buNone/>
            </a:pPr>
            <a:r>
              <a:rPr lang="ru-RU" dirty="0"/>
              <a:t>В зависимости от предшествующих действий штурм является или в виде атаки открытой силой, или в форме внезапного нападения. В первом случае успех основан на превосходстве сил атакующего и на подготовке штурма артиллерийским огнём с целью ослабить огонь обороняющегося, произвести разрушения в занятых им фортификационных сооружениях и тем подготовить путь для штурмовых колонн. Успех же внезапного нападения основывается на неподготовленности защитников, соответственно чему нападение стараются произвести ночью, неожиданно для обороняющегося, скрытно приблизившись к месту его расположения.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435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904</Words>
  <Application>Microsoft Office PowerPoint</Application>
  <PresentationFormat>Экран (4:3)</PresentationFormat>
  <Paragraphs>62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Зарница</vt:lpstr>
      <vt:lpstr> </vt:lpstr>
      <vt:lpstr>Сценарий</vt:lpstr>
      <vt:lpstr>Презентация PowerPoint</vt:lpstr>
      <vt:lpstr> </vt:lpstr>
      <vt:lpstr> </vt:lpstr>
      <vt:lpstr> </vt:lpstr>
      <vt:lpstr>А Т А К А</vt:lpstr>
      <vt:lpstr>Ш Т У Р М</vt:lpstr>
      <vt:lpstr>Презентация PowerPoint</vt:lpstr>
      <vt:lpstr>Презентация PowerPoint</vt:lpstr>
      <vt:lpstr>Презентация PowerPoint</vt:lpstr>
      <vt:lpstr>Эвакуация раненых</vt:lpstr>
      <vt:lpstr>Презентация PowerPoint</vt:lpstr>
      <vt:lpstr>Презентация PowerPoint</vt:lpstr>
      <vt:lpstr>Презентация PowerPoint</vt:lpstr>
      <vt:lpstr>Доставка боеприпасов</vt:lpstr>
      <vt:lpstr>Презентация PowerPoint</vt:lpstr>
      <vt:lpstr>Презентация PowerPoint</vt:lpstr>
      <vt:lpstr>Затишье после боя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Разве́дка </vt:lpstr>
      <vt:lpstr>Презентация PowerPoint</vt:lpstr>
      <vt:lpstr>Разминирование</vt:lpstr>
      <vt:lpstr>Презентация PowerPoint</vt:lpstr>
      <vt:lpstr>Презентация PowerPoint</vt:lpstr>
      <vt:lpstr>Марш- бросок</vt:lpstr>
      <vt:lpstr>Презентация PowerPoint</vt:lpstr>
      <vt:lpstr>Презентация PowerPoint</vt:lpstr>
      <vt:lpstr>Презентация PowerPoint</vt:lpstr>
      <vt:lpstr>Презентация PowerPoint</vt:lpstr>
      <vt:lpstr>Современный воин ВС РФ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зарница</dc:title>
  <dc:creator>гакуз</dc:creator>
  <cp:lastModifiedBy>Школа№65</cp:lastModifiedBy>
  <cp:revision>34</cp:revision>
  <dcterms:created xsi:type="dcterms:W3CDTF">2013-10-16T11:03:12Z</dcterms:created>
  <dcterms:modified xsi:type="dcterms:W3CDTF">2015-10-12T07:50:27Z</dcterms:modified>
</cp:coreProperties>
</file>