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8" r:id="rId2"/>
    <p:sldId id="261" r:id="rId3"/>
    <p:sldId id="256" r:id="rId4"/>
    <p:sldId id="262" r:id="rId5"/>
    <p:sldId id="266" r:id="rId6"/>
    <p:sldId id="272" r:id="rId7"/>
    <p:sldId id="269" r:id="rId8"/>
    <p:sldId id="273" r:id="rId9"/>
    <p:sldId id="267" r:id="rId10"/>
    <p:sldId id="274" r:id="rId11"/>
    <p:sldId id="270" r:id="rId12"/>
    <p:sldId id="275" r:id="rId13"/>
    <p:sldId id="271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92" r:id="rId22"/>
    <p:sldId id="295" r:id="rId23"/>
    <p:sldId id="285" r:id="rId24"/>
    <p:sldId id="296" r:id="rId25"/>
    <p:sldId id="286" r:id="rId26"/>
    <p:sldId id="287" r:id="rId27"/>
    <p:sldId id="297" r:id="rId28"/>
    <p:sldId id="28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3" autoAdjust="0"/>
    <p:restoredTop sz="94709" autoAdjust="0"/>
  </p:normalViewPr>
  <p:slideViewPr>
    <p:cSldViewPr>
      <p:cViewPr>
        <p:scale>
          <a:sx n="66" d="100"/>
          <a:sy n="66" d="100"/>
        </p:scale>
        <p:origin x="-134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20DE78F-51DC-4627-9053-43E2D84C0DD7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DF28BA-A458-4597-B2A7-855823152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CE62E1-FCD4-42A6-BD27-B8A5A80AB3F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A0B309-3B64-4560-BF77-F893BC38507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967B0B-308F-4D6E-8A08-3B1EEA3A101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532F2D-80E4-48FE-83B2-036BE6DD785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2D3A17-B502-4DAA-A79E-96432217966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970F5D-4CBB-47DF-8A05-5D59945AA3D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EF48EB-AEED-471B-9B3D-02CA79A57A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F7D94B-ACE1-48CE-B966-8B30DD5229A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A6FB7F-1482-4B21-A24C-CFDEA5A6B1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154133-C1A2-4416-9329-FB9FF5AA73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75EEB7-130E-486C-835D-85981AC85AF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FC805-F52F-46A4-974D-B8EA455092E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7E9FA9-81B0-4AB9-AFFC-BB006F8579E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BAB767-EC89-40C2-827B-A4498846129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5C2084-0FCE-4391-B035-43C97450E3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F46180-2BCF-435E-B8A1-323BDFC93DC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06CEF5-D2C9-439B-A534-3983FCA3B46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B85297-3E9C-4FC3-8B66-FD301A70C86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A91983-2985-4267-83A1-1D128A5EF34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A5DA5B-C126-48E3-9D81-9F243D4B01C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5D7A20-E9C3-49E3-8124-CCE68A99F1E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AB9BB6-18F2-4605-9D6E-0824AD87287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178C91-C229-405A-88BA-FD83B985DD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D95617-BFFA-4276-B30E-2CCD8E3F23E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45A103-3A03-495A-AF83-4F42E3F7256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860EC1-B47E-453A-A0BC-FF8FD4618AC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B402C-37BB-47E9-BBBD-78F296BFE895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BE4B1-E98F-424E-9A0A-E1A29ED66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3754-D289-4243-AE3F-3D23262D5CE3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6E9D-7864-42F3-AF8E-58D7D5B11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24AE-BDF0-4820-848A-705CE273D26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C148A-F923-4B17-B03F-90BA6EFE5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5F6B7-DF85-48FF-B090-291119D4FE95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37DB-0546-47D7-8358-EC1832AF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5959E-124E-43E6-A60E-EADA9E2EC798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8DBCB-D495-48E5-A07D-B5DD65E06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38BA9-84CD-4120-845C-814E4B00344C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4B8F2-25A0-4887-BAA8-82C3ED14B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17BF4-9AFA-46C0-AF74-0E907C46215A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95633-AA36-42D6-A6D3-7849FEB0A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ED187-13D4-471B-870B-4F764A9E91C7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B3091-93DF-41F0-BEA4-E15074310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D86F5-80D9-4E5F-9251-865064D7F0F4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F4413-FA65-461D-97A8-F9F6DDF32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294F9-2E18-4BB1-A6D9-5A90AE245167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77AFD-8D82-4C0F-A952-D3CA2BF42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AD48A-EB3B-43A7-A42E-94E7E3984D24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362D1-E6A4-4A85-80C9-4D9EEEDCF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319800-D31E-4215-A458-8058D9DD9D3D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C9D369-A80E-46D6-B2F2-9345AAFA6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42;&#1079;&#1072;&#1080;&#1084;&#1086;&#1076;&#1077;&#1081;&#1089;&#1090;&#1074;&#1080;&#1077;%20&#1085;&#1072;&#1090;&#1088;&#1080;&#1103;%20&#1089;%20&#1074;&#1086;&#1076;&#1086;&#1081;.wmv" TargetMode="Externa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6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87;&#1086;&#1083;&#1091;&#1095;&#1077;&#1085;&#1080;&#1077;%20&#1072;&#1084;&#1084;&#1080;&#1072;&#1082;&#1072;%20&#1080;&#1079;%20&#1085;&#1072;&#1096;&#1072;&#1090;&#1099;&#1088;&#1103;_WMV%20V9.wmv" TargetMode="Externa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7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74;&#1079;&#1072;&#1080;&#1084;&#1086;&#1076;&#1077;&#1081;&#1089;&#1090;&#1074;&#1080;&#1077;%20&#1078;&#1077;&#1083;&#1077;&#1079;&#1072;%20&#1089;%20&#1084;&#1077;&#1076;&#1085;&#1099;&#1084;%20&#1082;&#1091;&#1087;&#1086;&#1088;&#1086;&#1089;&#1086;&#1084;.wmv" TargetMode="Externa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8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56;&#1072;&#1079;&#1083;&#1086;&#1078;&#1077;&#1085;&#1080;&#1077;%20&#1087;&#1077;&#1088;&#1086;&#1082;&#1089;&#1080;&#1076;&#1072;%20&#1074;&#1086;&#1076;&#1086;&#1088;&#1086;&#1076;&#1072;.wmv" TargetMode="Externa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9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43;&#1086;&#1088;&#1077;&#1085;&#1080;&#1077;%20&#1092;&#1086;&#1089;&#1092;&#1086;&#1088;&#1072;%20&#1074;%20&#1082;&#1080;&#1089;&#1083;&#1086;&#1088;&#1086;&#1076;&#1077;_WMV%20V9.wmv" TargetMode="Externa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10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52;&#1077;&#1093;&#1072;&#1085;&#1080;&#1079;&#1084;%20&#1088;&#1072;&#1079;&#1083;&#1086;&#1078;&#1077;&#1085;&#1080;&#1103;%20%20&#1086;&#1082;&#1089;&#1080;&#1076;&#1072;%20&#1088;&#1090;&#1091;&#1090;&#1080;_WMV%20V9.wmv" TargetMode="Externa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11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42;&#1086;&#1089;&#1089;&#1090;&#1072;&#1085;&#1086;&#1074;&#1083;&#1077;&#1085;&#1080;&#1077;%20&#1086;&#1082;&#1089;&#1080;&#1076;&#1072;%20&#1084;&#1077;&#1076;&#1080;%20(II)%20&#1074;&#1086;&#1076;&#1086;&#1088;&#1086;&#1076;&#1086;&#1084;_WMV%20V9.wmv" TargetMode="Externa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1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75;&#1086;&#1088;&#1077;&#1085;&#1080;&#1077;%20&#1089;&#1077;&#1088;&#1099;%20&#1074;%20&#1082;&#1080;&#1089;&#1083;&#1086;&#1088;&#1086;&#1076;&#1077;_WMV%20V9.wmv" TargetMode="Externa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H:\&#1052;&#1072;&#1088;&#1080;&#1085;&#1072;\11%20&#1082;&#1083;&#1072;&#1089;&#1089;%20%20&#1091;&#1088;&#1086;&#1082;&#1080;\11%20&#1082;&#1083;%20%20&#1082;&#1083;.%20&#1088;&#1077;&#1072;&#1082;&#1094;&#1080;&#1081;\&#1055;&#1086;&#1083;&#1091;&#1095;&#1077;&#1085;&#1080;&#1077;%20&#1082;&#1080;&#1089;&#1083;&#1086;&#1088;&#1086;&#1076;&#1072;%20&#1080;&#1079;%20&#1087;&#1077;&#1088;&#1084;&#1072;&#1085;&#1075;&#1072;&#1085;&#1072;&#1090;&#1072;%20&#1082;&#1072;&#1083;&#1080;&#1103;_WMV%20V9.wmv" TargetMode="Externa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714375" y="1795463"/>
            <a:ext cx="7500938" cy="2025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Классификация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химических реакций</a:t>
            </a:r>
          </a:p>
        </p:txBody>
      </p:sp>
      <p:pic>
        <p:nvPicPr>
          <p:cNvPr id="7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натрия с водой: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8" name="Взаимодействие натрия с водой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06613" y="2428875"/>
            <a:ext cx="493077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000250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числу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изменением состава вещества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 обмена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такие реакции, при которых два сложных вещества обмениваются своими составными частями.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786188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9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en-US" sz="39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3900" baseline="-25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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900" baseline="-25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9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714375" y="45720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NaOH + HNO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Na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714375" y="5429250"/>
            <a:ext cx="10787063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2NH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Cl + Ca(OH)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= CaCl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+ 2NH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3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 + 2H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O</a:t>
            </a:r>
            <a:endParaRPr lang="ru-RU" sz="3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2" grpId="0" build="allAtOnce"/>
      <p:bldP spid="1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аммиака из нашатыря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8" name="получение аммиака из нашатыря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952625" y="2428875"/>
            <a:ext cx="52387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143125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изменению степеней окисления химических элементов: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Окислительно-восстановительные реакции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изменением степеней окисления элементов (все реакции замещения, а также реакции соединения и разложения, в которых участвует хотя бы одно простое вещество).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786188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Cu↓ </a:t>
            </a:r>
            <a:endParaRPr lang="ru-RU" sz="39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714375" y="45720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Zn + 2HCl = ZnCl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714375" y="5429250"/>
            <a:ext cx="10787063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Mg + H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MgSO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endParaRPr lang="ru-RU" sz="3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3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2" grpId="0" build="allAtOnce"/>
      <p:bldP spid="1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железа с медным купоросом: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10" name="взаимодействие железа с медным купоросом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90750" y="250031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использованию катализатора: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Некаталитические реакции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без участия катализатора: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643313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10"/>
          <p:cNvSpPr txBox="1">
            <a:spLocks/>
          </p:cNvSpPr>
          <p:nvPr/>
        </p:nvSpPr>
        <p:spPr>
          <a:xfrm>
            <a:off x="2143125" y="3571875"/>
            <a:ext cx="428625" cy="71437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использованию катализатора: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Каталитические реакции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участием катализатора: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643313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900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900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endParaRPr lang="ru-RU" sz="3900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10"/>
          <p:cNvSpPr txBox="1">
            <a:spLocks/>
          </p:cNvSpPr>
          <p:nvPr/>
        </p:nvSpPr>
        <p:spPr>
          <a:xfrm>
            <a:off x="1928813" y="3571875"/>
            <a:ext cx="1000125" cy="714375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900" baseline="-25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пероксида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водорода: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14" name="Разложение пероксида водорода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476500" y="24288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направлению: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Необратимые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протекают в данных условиях только в одном направлении: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2857500"/>
            <a:ext cx="8429625" cy="11430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(ClO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2HClO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BaSO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↓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10"/>
          <p:cNvSpPr txBox="1">
            <a:spLocks/>
          </p:cNvSpPr>
          <p:nvPr/>
        </p:nvSpPr>
        <p:spPr>
          <a:xfrm>
            <a:off x="428625" y="4000500"/>
            <a:ext cx="8429625" cy="1000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братимые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реакции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данных условиях протекают одновременно в двух направлениях: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5" y="4857750"/>
            <a:ext cx="3856038" cy="692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N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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2NH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428625" y="5500688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t-BR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BR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t-BR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pt-BR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</a:t>
            </a:r>
            <a:r>
              <a:rPr lang="pt-BR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2NO</a:t>
            </a:r>
            <a:r>
              <a:rPr lang="pt-BR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8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8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8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8" grpId="0" build="p"/>
      <p:bldP spid="12" grpId="0"/>
      <p:bldP spid="14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механизму: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Радикальные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идут между образующимися в ходе реакции радикалами и молекулами: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2857500"/>
            <a:ext cx="91440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Cl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CH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 + </a:t>
            </a: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10"/>
          <p:cNvSpPr txBox="1">
            <a:spLocks/>
          </p:cNvSpPr>
          <p:nvPr/>
        </p:nvSpPr>
        <p:spPr>
          <a:xfrm>
            <a:off x="428625" y="40005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HNO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CH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57162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процессы, в результате которых из одних веществ образуются другие, отличающиеся от них по составу и (или) строению.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1571625" y="1643063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857500" y="642938"/>
            <a:ext cx="4857750" cy="1000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Химические реакции - </a:t>
            </a:r>
          </a:p>
        </p:txBody>
      </p:sp>
      <p:pic>
        <p:nvPicPr>
          <p:cNvPr id="14338" name="Picture 2" descr="Картинка 10 из 331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357563"/>
            <a:ext cx="35369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2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механизму: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Ионные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идут между уже имеющимися или образующимися в ходе реакции ионами: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28575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HBr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тепловому эффекту: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Экзотермические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протекают с выделением энергии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28575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 + 5O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2P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Q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кДж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Горение фосфора в кислороде: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10" name="Горение фосфора в кислороде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344738" y="2446338"/>
            <a:ext cx="44545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3573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тепловому эффекту: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Эндотермические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протекают с поглощением энергии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28575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aseline="-25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2NO – Q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кДж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10"/>
          <p:cNvSpPr txBox="1">
            <a:spLocks/>
          </p:cNvSpPr>
          <p:nvPr/>
        </p:nvSpPr>
        <p:spPr>
          <a:xfrm>
            <a:off x="500063" y="396875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HgO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2Hg↓ + O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Q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 кДж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8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оксида ртути: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8" name="Механизм разложения  оксида ртути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38375" y="2428875"/>
            <a:ext cx="46672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471487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виду энергии, инициирующей реакцию:</a:t>
            </a:r>
          </a:p>
          <a:p>
            <a:pPr marL="457200" indent="-457200" algn="just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Фотохимические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инициируются световой энергией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Радиационные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инициируются излучениями большой энергии – рентгеновскими лучами, ядерными излучениями.</a:t>
            </a:r>
          </a:p>
          <a:p>
            <a:pPr marL="457200" indent="-457200" algn="just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Электрохимические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инициируются электрическим током (электролиз).</a:t>
            </a:r>
          </a:p>
          <a:p>
            <a:pPr marL="457200" indent="-457200" algn="just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Термохимические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инициируются тепловой энергией (все эндотермические реакции и множество экзотермических). 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643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фазовому составу: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Гетерогенные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которых реагирующие вещества и продукты находятся в разных агрегатных состояниях: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3214688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↓ + 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↑ = Cu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↓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40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0006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Восстановление оксида меди (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водородом: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10" name="Восстановление оксида меди (II) водородом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058988" y="2286000"/>
            <a:ext cx="50260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19288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фазовому составу: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Гомогенные реакции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реакции, в которых реагирующие вещества и продукты находятся в одном агрегатном состоянии (в одной фазе):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428625" y="3429000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2 СО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</a:rPr>
              <a:t>↑   +   О₂↑ =  2 СО₂↑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4714875"/>
          </a:xfrm>
        </p:spPr>
        <p:txBody>
          <a:bodyPr rtlCol="0">
            <a:normAutofit fontScale="70000" lnSpcReduction="20000"/>
          </a:bodyPr>
          <a:lstStyle/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числу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веществ</a:t>
            </a: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изменению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степени окисления атомов элементов</a:t>
            </a: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использованию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катализатора</a:t>
            </a: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направлению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механизму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тепловому эффекту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виду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энергии, инициирующей реакцию</a:t>
            </a:r>
          </a:p>
          <a:p>
            <a:pPr algn="l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фазовому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составу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1571625" y="1643063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000250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числу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без изменения состава веществ.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неорганической химии к таким реакциям относят процессы получения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аллотропных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модификаций одного химического элемента, например: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8" name="Подзаголовок 10"/>
          <p:cNvSpPr txBox="1">
            <a:spLocks/>
          </p:cNvSpPr>
          <p:nvPr/>
        </p:nvSpPr>
        <p:spPr>
          <a:xfrm>
            <a:off x="714375" y="3429000"/>
            <a:ext cx="6786563" cy="1143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Sn (</a:t>
            </a:r>
            <a:r>
              <a:rPr lang="ru-RU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белое олово)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</a:t>
            </a:r>
            <a:r>
              <a:rPr lang="ru-RU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39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(серое олово)</a:t>
            </a:r>
            <a:endParaRPr lang="ru-RU" sz="3900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Файл:Zinn 9e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4335463"/>
            <a:ext cx="314325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800"/>
                            </p:stCondLst>
                            <p:childTnLst>
                              <p:par>
                                <p:cTn id="3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8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000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числу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изменением состава вещества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 соединения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реакции, при которых из двух и более веществ образуется одно сложное вещество.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786188"/>
            <a:ext cx="40719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900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714375" y="4572000"/>
            <a:ext cx="40719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3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714375" y="5332413"/>
            <a:ext cx="46434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3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0" grpId="0" build="allAtOnce"/>
      <p:bldP spid="12" grpId="0" build="allAtOnce"/>
      <p:bldP spid="1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5715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Горение серы в кислороде: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10" name="горение серы в кислороде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24075" y="2492375"/>
            <a:ext cx="48577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6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000250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числу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изменением состава вещества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 разложения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такие реакции, при которых из одного сложного вещества образуется несколько новых веществ.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786188"/>
            <a:ext cx="4071938" cy="11430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2Hg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2Hg</a:t>
            </a:r>
            <a:r>
              <a:rPr lang="ru-RU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endParaRPr lang="ru-RU" sz="39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714375" y="4572000"/>
            <a:ext cx="63579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KNO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r>
              <a:rPr lang="ru-RU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714375" y="5332413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2KMnO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K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MnO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+ MnO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+ 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endParaRPr lang="ru-RU" sz="3900" baseline="-25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1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 build="allAtOnce"/>
      <p:bldP spid="12" grpId="0" build="allAtOnce"/>
      <p:bldP spid="1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428625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кислорода из перманганата калия:</a:t>
            </a: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pic>
        <p:nvPicPr>
          <p:cNvPr id="8" name="Получение кислорода из перманганата калия_WMV V9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43125" y="2571750"/>
            <a:ext cx="48577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6" descr="http://www.proteogenix.fr/images/Peptid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574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716088" y="1500188"/>
            <a:ext cx="7215187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8429625" cy="2000250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числу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составу реагирующих и образующихся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Реакции, идущие с изменением состава вещества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 замещения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такие реакции, в результате которых атомы простого вещества замещают атомы какого-нибудь элемента в сложном веществе.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2928938" y="428625"/>
            <a:ext cx="4857750" cy="1000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химических реакций</a:t>
            </a:r>
          </a:p>
        </p:txBody>
      </p:sp>
      <p:sp>
        <p:nvSpPr>
          <p:cNvPr id="10" name="Подзаголовок 10"/>
          <p:cNvSpPr txBox="1">
            <a:spLocks/>
          </p:cNvSpPr>
          <p:nvPr/>
        </p:nvSpPr>
        <p:spPr>
          <a:xfrm>
            <a:off x="714375" y="3786188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</a:t>
            </a:r>
            <a:r>
              <a:rPr lang="ru-RU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Zn</a:t>
            </a:r>
            <a:r>
              <a:rPr lang="en-US" sz="3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Cl</a:t>
            </a:r>
            <a:r>
              <a:rPr lang="en-US" sz="3900" baseline="-25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2</a:t>
            </a:r>
            <a:r>
              <a:rPr lang="ru-RU" sz="3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900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endParaRPr lang="ru-RU" sz="39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714375" y="4572000"/>
            <a:ext cx="63579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2Na + 2H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=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2NaOH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endParaRPr lang="ru-RU" sz="3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714375" y="5332413"/>
            <a:ext cx="842962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Fe + CuSO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=</a:t>
            </a:r>
            <a:r>
              <a:rPr lang="ru-RU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FeSO</a:t>
            </a:r>
            <a:r>
              <a:rPr lang="en-US" sz="39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4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+ Cu</a:t>
            </a:r>
            <a:r>
              <a:rPr lang="en-US" sz="39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 pitchFamily="18" charset="0"/>
                <a:sym typeface="Wingdings 3"/>
              </a:rPr>
              <a:t>↓</a:t>
            </a:r>
            <a:endParaRPr lang="ru-RU" sz="3900" baseline="-25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3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0" grpId="0" build="allAtOnce"/>
      <p:bldP spid="12" grpId="0" build="allAtOnce"/>
      <p:bldP spid="14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</TotalTime>
  <Words>685</Words>
  <Application>Microsoft Office PowerPoint</Application>
  <PresentationFormat>Экран (4:3)</PresentationFormat>
  <Paragraphs>169</Paragraphs>
  <Slides>28</Slides>
  <Notes>26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Calibri</vt:lpstr>
      <vt:lpstr>Arial</vt:lpstr>
      <vt:lpstr>Times New Roman</vt:lpstr>
      <vt:lpstr>Wingdings 3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555</cp:lastModifiedBy>
  <cp:revision>99</cp:revision>
  <dcterms:modified xsi:type="dcterms:W3CDTF">2015-10-12T17:18:50Z</dcterms:modified>
</cp:coreProperties>
</file>