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260648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Симфонический оркестр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6206052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Подготовила ученица ДШИ№2 </a:t>
            </a:r>
            <a:r>
              <a:rPr lang="ru-RU" dirty="0" err="1" smtClean="0"/>
              <a:t>г.Нижневартовска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Дорофеева Анна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90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548680"/>
            <a:ext cx="3923927" cy="63093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/>
              <a:t>Симфони́ческий</a:t>
            </a:r>
            <a:r>
              <a:rPr lang="ru-RU" b="1" dirty="0"/>
              <a:t> </a:t>
            </a:r>
            <a:r>
              <a:rPr lang="ru-RU" b="1" dirty="0" err="1"/>
              <a:t>орке́стр</a:t>
            </a:r>
            <a:r>
              <a:rPr lang="ru-RU" dirty="0"/>
              <a:t> — большой коллектив музыкантов для исполнения академической музыки преимущественно западноевропейской традиции. В основных чертах </a:t>
            </a:r>
            <a:r>
              <a:rPr lang="ru-RU" dirty="0" smtClean="0"/>
              <a:t>сложился </a:t>
            </a:r>
            <a:r>
              <a:rPr lang="ru-RU" dirty="0"/>
              <a:t>в эпоху </a:t>
            </a:r>
            <a:r>
              <a:rPr lang="ru-RU" dirty="0" smtClean="0"/>
              <a:t>ранней венской </a:t>
            </a:r>
            <a:r>
              <a:rPr lang="ru-RU" dirty="0"/>
              <a:t>классики в связи с появлением нового крупного жанра — классической </a:t>
            </a:r>
            <a:r>
              <a:rPr lang="ru-RU" dirty="0" smtClean="0"/>
              <a:t>симфонии. Позднее </a:t>
            </a:r>
            <a:r>
              <a:rPr lang="ru-RU" dirty="0"/>
              <a:t>«симфонической» стала называться вообще всякая музыка для данного инструментального состава — в том числе и созданная композиторами мировых национальных школ.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9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-17512"/>
            <a:ext cx="9252520" cy="3446512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Основу симфонического оркестра составляют четыре группы инструментов: струнные смычковые, </a:t>
            </a:r>
            <a:r>
              <a:rPr lang="ru-RU" dirty="0" err="1" smtClean="0">
                <a:solidFill>
                  <a:schemeClr val="tx1"/>
                </a:solidFill>
              </a:rPr>
              <a:t>деревянны</a:t>
            </a:r>
            <a:r>
              <a:rPr lang="ru-RU" dirty="0">
                <a:solidFill>
                  <a:schemeClr val="tx1"/>
                </a:solidFill>
              </a:rPr>
              <a:t> и медные духовые, </a:t>
            </a:r>
            <a:r>
              <a:rPr lang="ru-RU" dirty="0" smtClean="0">
                <a:solidFill>
                  <a:schemeClr val="tx1"/>
                </a:solidFill>
              </a:rPr>
              <a:t>ударные. </a:t>
            </a:r>
            <a:r>
              <a:rPr lang="ru-RU" dirty="0">
                <a:solidFill>
                  <a:schemeClr val="tx1"/>
                </a:solidFill>
              </a:rPr>
              <a:t>В ряде случаев в состав оркестра включаются и другие инструменты (прежде всего, арфа, а также фортепиано, орган, челеста, клавесин).</a:t>
            </a:r>
          </a:p>
          <a:p>
            <a:r>
              <a:rPr lang="ru-RU" dirty="0">
                <a:solidFill>
                  <a:schemeClr val="tx1"/>
                </a:solidFill>
              </a:rPr>
              <a:t>Оркестр полной величины, требуемый некоторыми масштабными произведениями XIX и XX веков, может включать в себя до 110 музыкантов. Оркестры малого состава могут состоять из не более чем </a:t>
            </a:r>
            <a:r>
              <a:rPr lang="ru-RU" dirty="0" smtClean="0">
                <a:solidFill>
                  <a:schemeClr val="tx1"/>
                </a:solidFill>
              </a:rPr>
              <a:t>50 исполнителей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Оркестры специализирующиеся </a:t>
            </a:r>
            <a:r>
              <a:rPr lang="ru-RU" dirty="0">
                <a:solidFill>
                  <a:schemeClr val="tx1"/>
                </a:solidFill>
              </a:rPr>
              <a:t>на исполнении более ранней музыки, рассчитанной на небольшие составы, и сочинений, предназначенных композиторами для более камерного </a:t>
            </a:r>
            <a:r>
              <a:rPr lang="ru-RU" dirty="0" err="1" smtClean="0">
                <a:solidFill>
                  <a:schemeClr val="tx1"/>
                </a:solidFill>
              </a:rPr>
              <a:t>музицирования</a:t>
            </a:r>
            <a:r>
              <a:rPr lang="ru-RU" dirty="0" smtClean="0">
                <a:solidFill>
                  <a:schemeClr val="tx1"/>
                </a:solidFill>
              </a:rPr>
              <a:t> называют 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i="1" u="sng" dirty="0" smtClean="0">
                <a:solidFill>
                  <a:schemeClr val="tx1"/>
                </a:solidFill>
              </a:rPr>
              <a:t>камерными</a:t>
            </a:r>
            <a:endParaRPr lang="ru-RU" u="sng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6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0088" y="-25540"/>
            <a:ext cx="9143999" cy="518457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За время появления </a:t>
            </a:r>
            <a:r>
              <a:rPr lang="ru-RU" dirty="0" smtClean="0"/>
              <a:t>сменилось </a:t>
            </a:r>
            <a:r>
              <a:rPr lang="ru-RU" dirty="0"/>
              <a:t>множество вариантов расположения музыкантов. Время помогло выработать определенный принцип расположения симфонического оркестра.</a:t>
            </a:r>
          </a:p>
          <a:p>
            <a:r>
              <a:rPr lang="ru-RU" dirty="0"/>
              <a:t>Во-первых — музыканты хорошо видят дирижерскую палочку, если их рассадить веерообразно, а дирижера поместить в месте предполагаемой оси веера.</a:t>
            </a:r>
          </a:p>
          <a:p>
            <a:r>
              <a:rPr lang="ru-RU" dirty="0"/>
              <a:t>Во-вторых — все однородные инструменты целесообразнее собрать вместе — в одну линию или группу. Это позволяет музыкантам лучше слышать друг друга в совместной игре и создает компактное, согласованное звучание каждой оркестровой группы.</a:t>
            </a:r>
          </a:p>
          <a:p>
            <a:r>
              <a:rPr lang="ru-RU" dirty="0"/>
              <a:t>В-третьих — звучность зависит и от того или иного размещения этих групп по отношению друг к другу. Так как сила звука и количество инструментов в каждой группе оркестра не одинаковы, то хорошая рассадка помогает добиться равномерного звучания всего оркестра.</a:t>
            </a:r>
          </a:p>
          <a:p>
            <a:r>
              <a:rPr lang="ru-RU" dirty="0"/>
              <a:t>Ко второй половине XX века сложились два основных типа рассадки оркестра — </a:t>
            </a:r>
            <a:r>
              <a:rPr lang="ru-RU" u="sng" dirty="0"/>
              <a:t>немецкий</a:t>
            </a:r>
            <a:r>
              <a:rPr lang="ru-RU" dirty="0"/>
              <a:t> и </a:t>
            </a:r>
            <a:r>
              <a:rPr lang="ru-RU" u="sng" dirty="0"/>
              <a:t>американский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45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45" y="32436"/>
            <a:ext cx="7745505" cy="4276997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/>
              <a:t>Вдоль рампы располагаются 1-е скрипки (слева) и виолончели (справа). 2-е скрипки сидят позади первых, альты сидят за виолончелями справа. Контрабасы находятся за спиной у виолончелей. Посередине сцены расположены два ряда деревянных духовых инструментов (флейты, гобои и кларнеты, фаготы). За ними располагаются медные инструменты — трубы, валторны, тромбоны и туба. Ударные инструменты расположены дальше всего от слушателя — от левого края до центра сцены, где обычно расположены литавры. Арфы находятся с левой стороны от дирижера.</a:t>
            </a:r>
            <a:endParaRPr lang="ru-RU" b="1" dirty="0"/>
          </a:p>
          <a:p>
            <a:r>
              <a:rPr lang="ru-RU" b="1" i="1" dirty="0"/>
              <a:t>Немецкая рассадка отличается тем, что виолончели меняются местами со 2-ми скрипками, а контрабасы — слева. Медные духовые инструменты сдвигаются направо, в глубь сцены, а валторны смещаются налево. Ударные при такой раскладке располагаются ближе к правой кулисе.</a:t>
            </a:r>
            <a:endParaRPr lang="ru-RU" b="1" dirty="0"/>
          </a:p>
          <a:p>
            <a:r>
              <a:rPr lang="ru-RU" dirty="0"/>
              <a:t>Решение о том, каким способом рассадить оркестр, принимает дирижёр.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754760"/>
            <a:ext cx="5196476" cy="3024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306" y="116632"/>
            <a:ext cx="6240693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4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085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62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74</TotalTime>
  <Words>95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2015-09-08T10:00:08Z</dcterms:created>
  <dcterms:modified xsi:type="dcterms:W3CDTF">2015-09-14T14:48:18Z</dcterms:modified>
</cp:coreProperties>
</file>