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72F51A7-DBB5-4CE6-8D46-99EBC2F61486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612C85A-C753-44BE-AB55-892B32231C3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Трудовой договор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5229200"/>
            <a:ext cx="7698432" cy="485800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ru-RU" dirty="0" smtClean="0"/>
              <a:t>Гурьева С.Л., преподаватель </a:t>
            </a:r>
          </a:p>
          <a:p>
            <a:pPr algn="r"/>
            <a:r>
              <a:rPr lang="ru-RU" dirty="0" smtClean="0"/>
              <a:t>БУ «</a:t>
            </a:r>
            <a:r>
              <a:rPr lang="ru-RU" dirty="0" err="1" smtClean="0"/>
              <a:t>Нижневартовский</a:t>
            </a:r>
            <a:r>
              <a:rPr lang="ru-RU" dirty="0" smtClean="0"/>
              <a:t> социально-гуманитарный колледж»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1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704856" cy="1080120"/>
          </a:xfrm>
        </p:spPr>
        <p:txBody>
          <a:bodyPr>
            <a:noAutofit/>
          </a:bodyPr>
          <a:lstStyle/>
          <a:p>
            <a:r>
              <a:rPr lang="ru-RU" sz="3200" dirty="0"/>
              <a:t>6.Основания прекращения трудового договора.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7543800" cy="4534272"/>
          </a:xfrm>
        </p:spPr>
        <p:txBody>
          <a:bodyPr>
            <a:noAutofit/>
          </a:bodyPr>
          <a:lstStyle/>
          <a:p>
            <a:r>
              <a:rPr lang="ru-RU" sz="1200" dirty="0"/>
              <a:t>1) соглашение сторон (раздел 78 ТК</a:t>
            </a:r>
            <a:r>
              <a:rPr lang="ru-RU" sz="1200" dirty="0" smtClean="0"/>
              <a:t>);</a:t>
            </a:r>
          </a:p>
          <a:p>
            <a:r>
              <a:rPr lang="ru-RU" sz="1200" dirty="0" smtClean="0"/>
              <a:t>2</a:t>
            </a:r>
            <a:r>
              <a:rPr lang="ru-RU" sz="1200" dirty="0"/>
              <a:t>) истечение срока трудового договора (рубрика 79 ТК), за исключением случаев, когда трудовые отношения фактически продолжаются и ни одна из сторон не потребовала их </a:t>
            </a:r>
            <a:r>
              <a:rPr lang="ru-RU" sz="1200" dirty="0" smtClean="0"/>
              <a:t>прекращения</a:t>
            </a:r>
          </a:p>
          <a:p>
            <a:r>
              <a:rPr lang="ru-RU" sz="1200" dirty="0" smtClean="0"/>
              <a:t>;</a:t>
            </a:r>
            <a:r>
              <a:rPr lang="ru-RU" sz="1200" dirty="0"/>
              <a:t>3) расторжение трудового договора по инициативе работника (рубрика 80 ТК</a:t>
            </a:r>
            <a:r>
              <a:rPr lang="ru-RU" sz="1200" dirty="0" smtClean="0"/>
              <a:t>);</a:t>
            </a:r>
          </a:p>
          <a:p>
            <a:r>
              <a:rPr lang="ru-RU" sz="1200" dirty="0" smtClean="0"/>
              <a:t>4</a:t>
            </a:r>
            <a:r>
              <a:rPr lang="ru-RU" sz="1200" dirty="0"/>
              <a:t>) расторжение трудового договора по инициативе работодателя (статьи 71 и 81 ТК</a:t>
            </a:r>
            <a:r>
              <a:rPr lang="ru-RU" sz="1200" dirty="0" smtClean="0"/>
              <a:t>);</a:t>
            </a:r>
          </a:p>
          <a:p>
            <a:r>
              <a:rPr lang="ru-RU" sz="1200" dirty="0" smtClean="0"/>
              <a:t>5</a:t>
            </a:r>
            <a:r>
              <a:rPr lang="ru-RU" sz="1200" dirty="0"/>
              <a:t>) перевод работника по его просьбе либо с его согласия на незамещенную должность к новому работодателю либо переход на выборную незамещенную должность (пост</a:t>
            </a:r>
            <a:r>
              <a:rPr lang="ru-RU" sz="1200" dirty="0" smtClean="0"/>
              <a:t>);</a:t>
            </a:r>
          </a:p>
          <a:p>
            <a:r>
              <a:rPr lang="ru-RU" sz="1200" dirty="0" smtClean="0"/>
              <a:t>6</a:t>
            </a:r>
            <a:r>
              <a:rPr lang="ru-RU" sz="1200" dirty="0"/>
              <a:t>) отказ работника от продолжения свободной должности в связи со сменой собственника имущества организации, с изменением подведомственности (подчиненности) организации или ее реорганизацией (рубрика 75 ТК</a:t>
            </a:r>
            <a:r>
              <a:rPr lang="ru-RU" sz="1200" dirty="0" smtClean="0"/>
              <a:t>)</a:t>
            </a:r>
          </a:p>
          <a:p>
            <a:r>
              <a:rPr lang="ru-RU" sz="1200" dirty="0" smtClean="0"/>
              <a:t>7</a:t>
            </a:r>
            <a:r>
              <a:rPr lang="ru-RU" sz="1200" dirty="0"/>
              <a:t>) отказ работника от продолжения вакантного места в связи с изменением заданных сторонами условий трудового договора (рубрика четвертая статьи 74 ТК</a:t>
            </a:r>
            <a:r>
              <a:rPr lang="ru-RU" sz="1200" dirty="0" smtClean="0"/>
              <a:t>);</a:t>
            </a:r>
          </a:p>
          <a:p>
            <a:r>
              <a:rPr lang="ru-RU" sz="1200" dirty="0" smtClean="0"/>
              <a:t>8</a:t>
            </a:r>
            <a:r>
              <a:rPr lang="ru-RU" sz="1200" dirty="0"/>
              <a:t>) отказ работника от перевода на свежую вакансию, нужного ему в соответствии с медицинским заключением, выданным в порядке, указанном федеральными законами и другими нормативными правовыми актами Российской Федерации, или отсутствие у работодателя рациональной вакантного места (статье третья и четвертая статьи 73 ТК</a:t>
            </a:r>
            <a:r>
              <a:rPr lang="ru-RU" sz="1200" dirty="0" smtClean="0"/>
              <a:t>);</a:t>
            </a:r>
          </a:p>
          <a:p>
            <a:r>
              <a:rPr lang="ru-RU" sz="1200" dirty="0" smtClean="0"/>
              <a:t>9</a:t>
            </a:r>
            <a:r>
              <a:rPr lang="ru-RU" sz="1200" dirty="0"/>
              <a:t>) отказ работника от перевода на незамещенную должность в свежую местность параллельно с работодателем (пункт первая статьи 72.1 ТК</a:t>
            </a:r>
            <a:r>
              <a:rPr lang="ru-RU" sz="1200" dirty="0" smtClean="0"/>
              <a:t>)</a:t>
            </a:r>
          </a:p>
          <a:p>
            <a:r>
              <a:rPr lang="ru-RU" sz="1200" dirty="0" smtClean="0"/>
              <a:t>;</a:t>
            </a:r>
            <a:r>
              <a:rPr lang="ru-RU" sz="1200" dirty="0"/>
              <a:t>10) обстоятельства, не зависящие от воли сторон (пункт 83 ТК</a:t>
            </a:r>
            <a:r>
              <a:rPr lang="ru-RU" sz="1200" dirty="0" smtClean="0"/>
              <a:t>)</a:t>
            </a:r>
          </a:p>
          <a:p>
            <a:r>
              <a:rPr lang="ru-RU" sz="1200" dirty="0" smtClean="0"/>
              <a:t>11</a:t>
            </a:r>
            <a:r>
              <a:rPr lang="ru-RU" sz="1200" dirty="0"/>
              <a:t>) нарушение определенных настоящим Кодексом либо остальным федеральным законом правил заключения трудового договора, в случае если это нарушение исключает вероятность продолжения вакантного места (рубрика 84 ТК).</a:t>
            </a:r>
          </a:p>
        </p:txBody>
      </p:sp>
    </p:spTree>
    <p:extLst>
      <p:ext uri="{BB962C8B-B14F-4D97-AF65-F5344CB8AC3E}">
        <p14:creationId xmlns:p14="http://schemas.microsoft.com/office/powerpoint/2010/main" val="413748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Вопросы, которые необходимо изучить и понять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708920"/>
            <a:ext cx="7543800" cy="3886200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sz="2800" dirty="0" smtClean="0">
                <a:solidFill>
                  <a:schemeClr val="tx1"/>
                </a:solidFill>
              </a:rPr>
              <a:t>1.Понятие </a:t>
            </a:r>
            <a:r>
              <a:rPr lang="ru-RU" sz="2800" dirty="0">
                <a:solidFill>
                  <a:schemeClr val="tx1"/>
                </a:solidFill>
              </a:rPr>
              <a:t>трудового договора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2.Содержание трудового договора.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3.Порядок </a:t>
            </a:r>
            <a:r>
              <a:rPr lang="ru-RU" sz="2800" dirty="0">
                <a:solidFill>
                  <a:schemeClr val="tx1"/>
                </a:solidFill>
              </a:rPr>
              <a:t>заключения трудового договора.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4.Виды </a:t>
            </a:r>
            <a:r>
              <a:rPr lang="ru-RU" sz="2800" dirty="0">
                <a:solidFill>
                  <a:schemeClr val="tx1"/>
                </a:solidFill>
              </a:rPr>
              <a:t>трудовых договоров.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5.Перевод </a:t>
            </a:r>
            <a:r>
              <a:rPr lang="ru-RU" sz="2800" dirty="0">
                <a:solidFill>
                  <a:schemeClr val="tx1"/>
                </a:solidFill>
              </a:rPr>
              <a:t>на другую работу.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6.Основания </a:t>
            </a:r>
            <a:r>
              <a:rPr lang="ru-RU" sz="2800" dirty="0">
                <a:solidFill>
                  <a:schemeClr val="tx1"/>
                </a:solidFill>
              </a:rPr>
              <a:t>прекращения трудового договора.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6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Понятие трудового договора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20888"/>
            <a:ext cx="7543800" cy="3886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Трудовой </a:t>
            </a:r>
            <a:r>
              <a:rPr lang="ru-RU" dirty="0"/>
              <a:t>договор - соглашение между работодателем и работником, в соответствии с которым </a:t>
            </a:r>
            <a:endParaRPr lang="ru-RU" dirty="0" smtClean="0"/>
          </a:p>
          <a:p>
            <a:endParaRPr lang="ru-RU" dirty="0" smtClean="0"/>
          </a:p>
          <a:p>
            <a:r>
              <a:rPr lang="ru-RU" b="1" u="sng" dirty="0" smtClean="0"/>
              <a:t>работодатель</a:t>
            </a:r>
            <a:r>
              <a:rPr lang="ru-RU" dirty="0" smtClean="0"/>
              <a:t> </a:t>
            </a:r>
            <a:r>
              <a:rPr lang="ru-RU" dirty="0"/>
              <a:t>обязуется предоставить работнику работу по обусловленной трудовой функции, обеспечить условия труда, предусмотренные трудовым законодательством и иными нормативными правовыми актами, содержащими нормы трудового права, коллективным договором, соглашениями, локальными нормативными актами и данным соглашением, своевременно и в полном размере выплачивать работнику заработную </a:t>
            </a:r>
            <a:r>
              <a:rPr lang="ru-RU" dirty="0" smtClean="0"/>
              <a:t>плату</a:t>
            </a:r>
          </a:p>
          <a:p>
            <a:r>
              <a:rPr lang="ru-RU" b="1" u="sng" dirty="0" smtClean="0"/>
              <a:t> </a:t>
            </a:r>
            <a:r>
              <a:rPr lang="ru-RU" b="1" u="sng" dirty="0"/>
              <a:t>работник </a:t>
            </a:r>
            <a:r>
              <a:rPr lang="ru-RU" dirty="0"/>
              <a:t>обязуется лично выполнять определенную этим соглашением трудовую функцию, соблюдать правила внутреннего трудового распорядка, действующие у данного работодателя</a:t>
            </a:r>
          </a:p>
        </p:txBody>
      </p:sp>
    </p:spTree>
    <p:extLst>
      <p:ext uri="{BB962C8B-B14F-4D97-AF65-F5344CB8AC3E}">
        <p14:creationId xmlns:p14="http://schemas.microsoft.com/office/powerpoint/2010/main" val="15879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064896" cy="86409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Содержание </a:t>
            </a:r>
            <a:r>
              <a:rPr lang="ru-RU" sz="4000" dirty="0"/>
              <a:t>трудового договора.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543800" cy="4248472"/>
          </a:xfrm>
        </p:spPr>
        <p:txBody>
          <a:bodyPr>
            <a:normAutofit/>
          </a:bodyPr>
          <a:lstStyle/>
          <a:p>
            <a:r>
              <a:rPr lang="ru-RU" sz="4000" b="1" u="sng" dirty="0"/>
              <a:t>Обязательные условия трудового договора </a:t>
            </a:r>
            <a:endParaRPr lang="ru-RU" sz="4000" b="1" u="sng" dirty="0" smtClean="0"/>
          </a:p>
          <a:p>
            <a:r>
              <a:rPr lang="ru-RU" sz="4000" b="1" u="sng" dirty="0" smtClean="0"/>
              <a:t>Дополнительные условия трудового договора</a:t>
            </a:r>
          </a:p>
          <a:p>
            <a:endParaRPr lang="ru-RU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260672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064896" cy="86409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Содержание </a:t>
            </a:r>
            <a:r>
              <a:rPr lang="ru-RU" sz="4000" dirty="0"/>
              <a:t>трудового договора.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7543800" cy="4248472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Дополнительные </a:t>
            </a:r>
            <a:r>
              <a:rPr lang="ru-RU" b="1" u="sng" dirty="0"/>
              <a:t>условия трудового договора </a:t>
            </a:r>
            <a:endParaRPr lang="ru-RU" b="1" u="sng" dirty="0" smtClean="0"/>
          </a:p>
          <a:p>
            <a:pPr marL="0" indent="0">
              <a:buNone/>
            </a:pP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Уточнении </a:t>
            </a:r>
            <a:r>
              <a:rPr lang="ru-RU" dirty="0"/>
              <a:t>места работы (с указанием структурного подразделения и его местонахождения) и (или) о рабочем месте</a:t>
            </a:r>
            <a:r>
              <a:rPr lang="ru-RU" dirty="0" smtClean="0"/>
              <a:t>;</a:t>
            </a:r>
          </a:p>
          <a:p>
            <a:pPr marL="457200" indent="-457200">
              <a:buAutoNum type="arabicPeriod"/>
            </a:pPr>
            <a:r>
              <a:rPr lang="ru-RU" dirty="0" smtClean="0"/>
              <a:t>Испытание;</a:t>
            </a:r>
          </a:p>
          <a:p>
            <a:pPr marL="457200" indent="-457200">
              <a:buAutoNum type="arabicPeriod"/>
            </a:pPr>
            <a:r>
              <a:rPr lang="ru-RU" dirty="0" smtClean="0"/>
              <a:t>Отношение к вопросу  неразглашения </a:t>
            </a:r>
            <a:r>
              <a:rPr lang="ru-RU" dirty="0"/>
              <a:t>охраняемой законом тайны (государственной, служебной, коммерческой и иной); 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Об </a:t>
            </a:r>
            <a:r>
              <a:rPr lang="ru-RU" dirty="0"/>
              <a:t>обязанности работника отработать после обучения не менее установленного договором срока, если обучение проводилось за счет средств работодателя; 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О </a:t>
            </a:r>
            <a:r>
              <a:rPr lang="ru-RU" dirty="0"/>
              <a:t>видах и об условиях дополнительного страхования работника; 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Об </a:t>
            </a:r>
            <a:r>
              <a:rPr lang="ru-RU" dirty="0"/>
              <a:t>улучшении социально-бытовых условий работника и членов его семьи; 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Об </a:t>
            </a:r>
            <a:r>
              <a:rPr lang="ru-RU" dirty="0"/>
              <a:t>уточнении применительно к условиям работы данного работника прав и обязанностей работника и работодателя, установленных трудовым законодательством и иными нормативными правовыми актами, содержащими нормы трудового права.</a:t>
            </a:r>
            <a:endParaRPr lang="ru-RU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41928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064896" cy="86409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Содержание </a:t>
            </a:r>
            <a:r>
              <a:rPr lang="ru-RU" sz="4000" dirty="0"/>
              <a:t>трудового договора.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543800" cy="4248472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/>
              <a:t>Обязательные условия трудового договора </a:t>
            </a:r>
            <a:endParaRPr lang="ru-RU" b="1" u="sng" dirty="0" smtClean="0"/>
          </a:p>
          <a:p>
            <a:pPr marL="0" indent="0">
              <a:buNone/>
            </a:pPr>
            <a:endParaRPr lang="ru-RU" b="1" u="sng" dirty="0" smtClean="0"/>
          </a:p>
          <a:p>
            <a:r>
              <a:rPr lang="ru-RU" dirty="0" smtClean="0"/>
              <a:t>1.Место </a:t>
            </a:r>
            <a:r>
              <a:rPr lang="ru-RU" dirty="0"/>
              <a:t>работы (наименование организации и структурного подразделения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2.Дата </a:t>
            </a:r>
            <a:r>
              <a:rPr lang="ru-RU" dirty="0"/>
              <a:t>начала работы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3.Трудовая </a:t>
            </a:r>
            <a:r>
              <a:rPr lang="ru-RU" dirty="0"/>
              <a:t>функция (наименование должности, специальности, профессии с указанием квалификации в соответствии со штатным расписанием организации</a:t>
            </a:r>
            <a:r>
              <a:rPr lang="ru-RU" dirty="0" smtClean="0"/>
              <a:t>);</a:t>
            </a:r>
          </a:p>
          <a:p>
            <a:r>
              <a:rPr lang="ru-RU" dirty="0" smtClean="0"/>
              <a:t>4. Права </a:t>
            </a:r>
            <a:r>
              <a:rPr lang="ru-RU" dirty="0"/>
              <a:t>и обязанности работника и работодателя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5</a:t>
            </a:r>
            <a:r>
              <a:rPr lang="ru-RU" dirty="0"/>
              <a:t>. Характеристики условий труда, компенсации и льготы работникам за работу в тяжелых, вредных, опасных условиях</a:t>
            </a:r>
            <a:r>
              <a:rPr lang="ru-RU" dirty="0" smtClean="0"/>
              <a:t>;</a:t>
            </a:r>
          </a:p>
          <a:p>
            <a:r>
              <a:rPr lang="ru-RU" dirty="0" smtClean="0"/>
              <a:t>6</a:t>
            </a:r>
            <a:r>
              <a:rPr lang="ru-RU" dirty="0"/>
              <a:t>. Режим труда и отдыха (если отличается от обычного режима</a:t>
            </a:r>
            <a:r>
              <a:rPr lang="ru-RU" dirty="0" smtClean="0"/>
              <a:t>);</a:t>
            </a:r>
          </a:p>
          <a:p>
            <a:r>
              <a:rPr lang="ru-RU" dirty="0" smtClean="0"/>
              <a:t>7</a:t>
            </a:r>
            <a:r>
              <a:rPr lang="ru-RU" dirty="0"/>
              <a:t>. Условия оплаты труда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8</a:t>
            </a:r>
            <a:r>
              <a:rPr lang="ru-RU" dirty="0"/>
              <a:t>. Виды и условия социального страхования, непосредственно связанные с трудовой деятельностью</a:t>
            </a:r>
            <a:r>
              <a:rPr lang="ru-RU" dirty="0" smtClean="0"/>
              <a:t>;</a:t>
            </a:r>
          </a:p>
          <a:p>
            <a:r>
              <a:rPr lang="ru-RU" dirty="0" smtClean="0"/>
              <a:t>9</a:t>
            </a:r>
            <a:r>
              <a:rPr lang="ru-RU" dirty="0"/>
              <a:t>. Разъездной характер работы;</a:t>
            </a:r>
          </a:p>
        </p:txBody>
      </p:sp>
    </p:spTree>
    <p:extLst>
      <p:ext uri="{BB962C8B-B14F-4D97-AF65-F5344CB8AC3E}">
        <p14:creationId xmlns:p14="http://schemas.microsoft.com/office/powerpoint/2010/main" val="421025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3.Порядок заключения трудового договора. 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7543800" cy="3886200"/>
          </a:xfrm>
        </p:spPr>
        <p:txBody>
          <a:bodyPr/>
          <a:lstStyle/>
          <a:p>
            <a:r>
              <a:rPr lang="ru-RU" dirty="0"/>
              <a:t>Трудовой договор заключается в простой письменной форме и должен быть изложен в специальном документе под наименованием «трудовой договор» в двух экземплярах. Трудовой договор заключается в простой письменной форме и должен быть изложен в специальном документе под наименованием «трудовой договор» в двух экземплярах.</a:t>
            </a:r>
          </a:p>
        </p:txBody>
      </p:sp>
    </p:spTree>
    <p:extLst>
      <p:ext uri="{BB962C8B-B14F-4D97-AF65-F5344CB8AC3E}">
        <p14:creationId xmlns:p14="http://schemas.microsoft.com/office/powerpoint/2010/main" val="410175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/>
              <a:t>4.Виды трудовых договоров.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543800" cy="4462264"/>
          </a:xfrm>
        </p:spPr>
        <p:txBody>
          <a:bodyPr/>
          <a:lstStyle/>
          <a:p>
            <a:r>
              <a:rPr lang="ru-RU" dirty="0" smtClean="0"/>
              <a:t>По видам трудовые договоры делятся на срочные и бессрочные</a:t>
            </a:r>
          </a:p>
          <a:p>
            <a:r>
              <a:rPr lang="ru-RU" b="1" u="sng" dirty="0" smtClean="0"/>
              <a:t>СРОЧНЫЕ</a:t>
            </a:r>
            <a:r>
              <a:rPr lang="ru-RU" dirty="0" smtClean="0"/>
              <a:t>  - трудовые договоры, заключенные на </a:t>
            </a:r>
            <a:r>
              <a:rPr lang="ru-RU" dirty="0"/>
              <a:t>определённый срок не более пяти лет </a:t>
            </a:r>
            <a:endParaRPr lang="ru-RU" dirty="0" smtClean="0"/>
          </a:p>
          <a:p>
            <a:r>
              <a:rPr lang="ru-RU" b="1" u="sng" dirty="0" smtClean="0"/>
              <a:t>БЕССРОЧНЫЕ</a:t>
            </a:r>
            <a:r>
              <a:rPr lang="ru-RU" dirty="0" smtClean="0"/>
              <a:t> - </a:t>
            </a:r>
            <a:r>
              <a:rPr lang="ru-RU" dirty="0"/>
              <a:t>трудовые договоры, заключенные </a:t>
            </a:r>
            <a:r>
              <a:rPr lang="ru-RU" dirty="0" smtClean="0"/>
              <a:t> на </a:t>
            </a:r>
            <a:r>
              <a:rPr lang="ru-RU" dirty="0"/>
              <a:t>неопределённый срок. </a:t>
            </a:r>
            <a:endParaRPr lang="ru-RU" dirty="0" smtClean="0"/>
          </a:p>
          <a:p>
            <a:r>
              <a:rPr lang="ru-RU" b="1" i="1" dirty="0" smtClean="0"/>
              <a:t>Если </a:t>
            </a:r>
            <a:r>
              <a:rPr lang="ru-RU" b="1" i="1" dirty="0"/>
              <a:t>в трудовом договоре не оговорён срок его действия, то договор считается заключённым на неопределённый срок.</a:t>
            </a:r>
          </a:p>
        </p:txBody>
      </p:sp>
    </p:spTree>
    <p:extLst>
      <p:ext uri="{BB962C8B-B14F-4D97-AF65-F5344CB8AC3E}">
        <p14:creationId xmlns:p14="http://schemas.microsoft.com/office/powerpoint/2010/main" val="345282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5.Перевод на другую работу. 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04864"/>
            <a:ext cx="7543800" cy="38862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случае производственной необходимости работодатель имеет право переводить работников </a:t>
            </a:r>
            <a:r>
              <a:rPr lang="ru-RU" b="1" u="sng" dirty="0"/>
              <a:t>на срок до одного месяца</a:t>
            </a:r>
            <a:r>
              <a:rPr lang="ru-RU" dirty="0"/>
              <a:t> (в течение календарного года) на необусловленную трудовым договором работу </a:t>
            </a:r>
            <a:r>
              <a:rPr lang="ru-RU" b="1" u="sng" dirty="0"/>
              <a:t>в той же организации, с оплатой труда по выполняемой работе</a:t>
            </a:r>
            <a:r>
              <a:rPr lang="ru-RU" dirty="0"/>
              <a:t>, но не ниже среднего заработка по прежней работе. </a:t>
            </a:r>
            <a:endParaRPr lang="ru-RU" dirty="0" smtClean="0"/>
          </a:p>
          <a:p>
            <a:r>
              <a:rPr lang="ru-RU" dirty="0" smtClean="0"/>
              <a:t>Такой </a:t>
            </a:r>
            <a:r>
              <a:rPr lang="ru-RU" dirty="0"/>
              <a:t>перевод допускается для предотвращения </a:t>
            </a:r>
            <a:r>
              <a:rPr lang="ru-RU" b="1" u="sng" dirty="0"/>
              <a:t>катастрофы, производственной аварии или устранения последствий катастрофы, аварии или стихийного бедствия; для предотвращения несчастных случаев, простоя, уничтожения или порчи имущества, а также для замещения отсутствующего работника.</a:t>
            </a:r>
          </a:p>
        </p:txBody>
      </p:sp>
    </p:spTree>
    <p:extLst>
      <p:ext uri="{BB962C8B-B14F-4D97-AF65-F5344CB8AC3E}">
        <p14:creationId xmlns:p14="http://schemas.microsoft.com/office/powerpoint/2010/main" val="139777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</TotalTime>
  <Words>828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Трудовой договор</vt:lpstr>
      <vt:lpstr>Вопросы, которые необходимо изучить и понять</vt:lpstr>
      <vt:lpstr>Понятие трудового договора</vt:lpstr>
      <vt:lpstr>     Содержание трудового договора.  </vt:lpstr>
      <vt:lpstr>Содержание трудового договора.  </vt:lpstr>
      <vt:lpstr>Содержание трудового договора.  </vt:lpstr>
      <vt:lpstr>3.Порядок заключения трудового договора.  </vt:lpstr>
      <vt:lpstr>4.Виды трудовых договоров.  </vt:lpstr>
      <vt:lpstr>5.Перевод на другую работу.  </vt:lpstr>
      <vt:lpstr>6.Основания прекращения трудового договора.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Трудовой договор</dc:title>
  <dc:creator>Светлана</dc:creator>
  <cp:lastModifiedBy>Светлана</cp:lastModifiedBy>
  <cp:revision>3</cp:revision>
  <dcterms:created xsi:type="dcterms:W3CDTF">2015-09-08T16:36:32Z</dcterms:created>
  <dcterms:modified xsi:type="dcterms:W3CDTF">2015-09-08T17:00:14Z</dcterms:modified>
</cp:coreProperties>
</file>