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5" r:id="rId10"/>
    <p:sldId id="276" r:id="rId11"/>
    <p:sldId id="277" r:id="rId12"/>
    <p:sldId id="278" r:id="rId13"/>
    <p:sldId id="280" r:id="rId14"/>
    <p:sldId id="274" r:id="rId15"/>
    <p:sldId id="281" r:id="rId16"/>
    <p:sldId id="283" r:id="rId17"/>
    <p:sldId id="284" r:id="rId18"/>
    <p:sldId id="285" r:id="rId19"/>
    <p:sldId id="286" r:id="rId20"/>
    <p:sldId id="287" r:id="rId21"/>
    <p:sldId id="272" r:id="rId22"/>
    <p:sldId id="273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вито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143108" y="1214422"/>
            <a:ext cx="58579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Государственное бюджетное дошкольное образовательное</a:t>
            </a:r>
          </a:p>
          <a:p>
            <a:r>
              <a:rPr lang="ru-RU" sz="12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 учреждение детский сад №2 </a:t>
            </a:r>
            <a:r>
              <a:rPr lang="ru-RU" sz="1200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Петродворцового</a:t>
            </a:r>
            <a:r>
              <a:rPr lang="ru-RU" sz="12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района СПБ</a:t>
            </a:r>
          </a:p>
          <a:p>
            <a:endParaRPr lang="ru-RU" sz="1200" b="1" cap="all" dirty="0" smtClean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sz="1200" b="1" cap="all" dirty="0" smtClean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sz="1200" b="1" cap="all" dirty="0" smtClean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2800" b="1" cap="all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«это надо </a:t>
            </a:r>
            <a:r>
              <a:rPr lang="ru-RU" sz="2800" b="1" cap="all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знать родителям!»</a:t>
            </a:r>
            <a:endParaRPr lang="ru-RU" sz="2800" b="1" cap="all" dirty="0" smtClean="0">
              <a:ln w="0"/>
              <a:solidFill>
                <a:schemeClr val="accent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sz="2800" b="1" cap="all" dirty="0" smtClean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1400" b="1" cap="all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1400" b="1" i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«Лучший способ сделать ребенка </a:t>
            </a:r>
            <a:r>
              <a:rPr lang="ru-RU" sz="1400" b="1" i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хорошим-сделать</a:t>
            </a:r>
            <a:endParaRPr lang="ru-RU" sz="1400" b="1" i="1" dirty="0" smtClean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i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его счастливым» (О.Уайльд)</a:t>
            </a:r>
          </a:p>
          <a:p>
            <a:endParaRPr lang="ru-RU" sz="2800" b="1" cap="all" dirty="0" smtClean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sz="2800" b="1" cap="all" dirty="0" smtClean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ru-RU" sz="12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Подготовила   воспитатель  высшей кв.</a:t>
            </a:r>
          </a:p>
          <a:p>
            <a:r>
              <a:rPr lang="ru-RU" sz="12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категории :Гайдай Е.Н.                                            </a:t>
            </a:r>
            <a:endParaRPr lang="ru-RU" sz="1200" b="1" cap="all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071546"/>
            <a:ext cx="8686800" cy="3643338"/>
          </a:xfrm>
        </p:spPr>
        <p:txBody>
          <a:bodyPr>
            <a:noAutofit/>
          </a:bodyPr>
          <a:lstStyle/>
          <a:p>
            <a:pPr marL="285750" indent="-285750">
              <a:spcBef>
                <a:spcPts val="0"/>
              </a:spcBef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0"/>
            <a:ext cx="8686800" cy="6080125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своих родительских действиях будьте последовательны. Помните, если вы пойдете на поводу его капризов, то дадите ему в руки инструмент руководства вами.</a:t>
            </a:r>
          </a:p>
          <a:p>
            <a:pPr marL="285750" indent="-285750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Расширяйте социальный опыт ребенка. Поощряйте его, когда он играет с другими детьми. Помните, что дошкольный возраст предполагает углубление общения ребенка за счет расширения его социальных связей.</a:t>
            </a:r>
          </a:p>
          <a:p>
            <a:pPr marL="285750" indent="-285750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 огорчайтесь, если ваш ребенок капризничает. Помните, что период такого поведения редко длится  старше трех лет. Конечно же, при условии вашей правильной реакции на его капризы.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семь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3857628"/>
            <a:ext cx="4972357" cy="27146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50006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n w="0"/>
                <a:solidFill>
                  <a:schemeClr val="accent3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    Советы взрослым от имени ребенка :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14356"/>
            <a:ext cx="8686800" cy="61436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Не балуйте меня, вы меня этим портите. Я очень хорошо знаю, что не обязательно предоставлять мне все, что я прошу. Я просто испытываю вас.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Не бойтесь быть твердым со мной. Я предпочитаю именно такой подход. Это позволяет мне определить свое место.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Не полагайтесь на силу в отношениях со мной. Это приучит меня к тому, что считаться нужно только с силой. Я откликнусь с большой готовностью на ваши просьбы.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Не будьте непоследовательными. Это сбивает меня с толку и заставляет упорнее пытаться во всех случаях оставить последнее слово за собой.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Не давайте обещаний, которые вы не сможете выполнить; это поколеблет мою веру в вас.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Не поддавайтесь на мои провокации, когда я говорю или делаю что-то только затем, чтобы просто расстроить вас. А то я попытаюсь достичь еще больших «побед».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Не расстраивайтесь слишком сильно, когда я говорю: «Я вас ненавижу!» Это не буквально, я просто хочу, чтобы вы пожалели о том, что сделали мне.</a:t>
            </a:r>
          </a:p>
          <a:p>
            <a:pPr>
              <a:buNone/>
            </a:pP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42918"/>
            <a:ext cx="8686800" cy="3143272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8329642" cy="379413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Не заставляйте меня чувствовать себя младше, чем я          есть на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самом деле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Я отыграюсь на вас за это, став «плаксой» и «нытиком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Не делайте для меня и за меня то, что я в состоянии сделать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для себя сам. Я могу продолжать использовать вас в качестве 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прислуги.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Поиграйте вместе со мной – это улучшит взаимоотношение!!!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Узнав так много о правах, не забудьте о своих   обязанностях!!!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Следить за собой и участвовать в домашних делах </a:t>
            </a:r>
          </a:p>
          <a:p>
            <a:pPr>
              <a:lnSpc>
                <a:spcPct val="90000"/>
              </a:lnSpc>
              <a:buNone/>
            </a:pP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Учиться в соответствии со своим физическим и умственным развитием .</a:t>
            </a:r>
          </a:p>
          <a:p>
            <a:pPr>
              <a:lnSpc>
                <a:spcPct val="90000"/>
              </a:lnSpc>
              <a:buNone/>
            </a:pP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уважением относиться к своим родителям и другим членам семьи, опекунам и приемным членам семьи.</a:t>
            </a:r>
          </a:p>
          <a:p>
            <a:pPr>
              <a:lnSpc>
                <a:spcPct val="90000"/>
              </a:lnSpc>
              <a:buNone/>
            </a:pP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Беречь свое здоровье.</a:t>
            </a:r>
          </a:p>
          <a:p>
            <a:pPr>
              <a:lnSpc>
                <a:spcPct val="90000"/>
              </a:lnSpc>
              <a:buNone/>
            </a:pP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уважением относиться к своему государству и соблюдать законы.</a:t>
            </a:r>
          </a:p>
          <a:p>
            <a:pPr>
              <a:lnSpc>
                <a:spcPct val="90000"/>
              </a:lnSpc>
              <a:buNone/>
            </a:pP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Соблюдать принятые в обществе правила поведения.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11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ПРАВА И СКАЗКИ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Отражение основных прав ребенка в сказках, рассказах, стихах и других произведениях для детей. В скобках после формулировки права дан номер статьи из Конвенции ООН о правах ребенка (1989), закрепляющей это право.</a:t>
            </a:r>
          </a:p>
          <a:p>
            <a:endParaRPr lang="ru-RU" sz="8000" b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 на жизнь (статья 6 Конвенции о правах ребёнка)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Сказки: «Колобок», «Волк и семеро козлят», «Зимовье зверей», «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Жихарка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», «Три поросенка»;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К.И.Чуковский «Муха-цокотуха»,  «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Тараканище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Бармалей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», «Доктор Айболит»;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Д. Н.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Мамин-Сибиряк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«Серая Шейка».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В. В. Бианки «Оранжевое горлышко».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Н. А. Некрасов «Дед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Мазай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и зайцы».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Братья Гримм «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Бременские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музыканты».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 Ш. Перро «Красная Шапочка», «Кот в сапогах».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  Д. Р. Киплинг «Книга джунглей», «Вторая книга джунглей», «Слоненок»;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 А. С. Пушкин «Сказка о царе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, о сыне его славном и могучем богатыре князе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Гвидоне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и о прекрасной царевне Лебеди», «Сказка о мертвой царевне и семи богатырях».</a:t>
            </a:r>
          </a:p>
          <a:p>
            <a:pPr algn="ctr"/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85725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 на охрану и укрепление здоровья  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(статья 24 Конвенции о правах ребёнка)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Сказка «Петушок и бобовое зернышко».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К. И. Чуковский «Доктор Айболит».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Равноправие (не дискриминация) детей  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(статья 30 Конвенции о правах ребёнка)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Дж.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Родари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Чиполлино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 на достойный уровень жизни (статья 27 Конвенции о правах ребёнка)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Сказка «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Крошечка-Хаврошечка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Б. С. Житков «Храбрый утенок».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Дж.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Родари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Чиполлино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Ш. Перро «Кот в сапогах», «Золушка».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X. К. Андерсен «Гадкий утенок».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 С. Пушкин «Сказка о рыбаке и рыбке», «Сказка о царе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 сыне его славном и могучем богатыре князе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Гвидоне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о прекрасной царевне Лебеди».</a:t>
            </a:r>
          </a:p>
          <a:p>
            <a:pPr algn="just"/>
            <a:endParaRPr lang="ru-RU" sz="20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97346"/>
            <a:ext cx="900115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 на неприкосновенность личности, защиту от эксплуатации и насилия  (статья 19 Конвенции о правах ребёнка)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Сказка «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Крошечка-Хаврошечка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С. Я. Маршак «Двенадцать месяцев».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Английская народная сказка «Три поросенка».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Д. Н.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Мамин-Сибиряк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«Серая Шейка».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Ш. Перро «Красная Шапочка», «Золушка».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Д. Р. Киплинг «Слоненок».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К. И. Чуковский «Муха-цокотуха», «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Бармалей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Тараканище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 С. Пушкин «Сказка о мертвой царевне и семи богатырях».</a:t>
            </a:r>
          </a:p>
          <a:p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 на получение, хранение и распространение информации, свободное выражение мысли (статьи 12,13,14 Конвенции о правах ребёнка)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 М. Гаршин «Лягушка-путешественница».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Дж.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Родари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Чиполлино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 на защиту ребенком своих прав и интересов 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(статьи 12, 16 Конвенции о правах ребёнка)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С. Я. Маршак «Двенадцать месяцев».</a:t>
            </a:r>
          </a:p>
          <a:p>
            <a:pPr>
              <a:buBlip>
                <a:blip r:embed="rId2"/>
              </a:buBlip>
            </a:pP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 на проживание в семье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(статья 7 Конвенции о правах ребёнка)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 В. Бианки «Оранжевое горлышко».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X. К. Андерсен «Гадкий утенок», «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Дюймовочка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 С. Пушкин «Сказка о даре 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 сыне его славном и могучем богатыре князе 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Гвидоне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о прекрасной царевне Лебеди», « Сказка о мертвой царевне и семи богатырях».</a:t>
            </a: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Права ребенка, проживающего отдельно от родителей  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(статья 9 Конвенции о правах ребёнка)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 С. Пушкин «Сказка о царе 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 сыне его славном и могучем богатыре князе 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Гвидоне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о прекрасной царевне Лебеди».</a:t>
            </a:r>
          </a:p>
          <a:p>
            <a:pPr marL="342900" indent="-342900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Ответственность семьи за ребенка  </a:t>
            </a:r>
          </a:p>
          <a:p>
            <a:pPr marL="342900" indent="-342900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(статья 18 Конвенции о правах ребёнка)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Д. Н. 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Мамин-Сибиряк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«Серая Шейка».</a:t>
            </a:r>
          </a:p>
          <a:p>
            <a:pPr>
              <a:buBlip>
                <a:blip r:embed="rId2"/>
              </a:buBlip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5846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 на жилище(статья 16 Конвенции о правах ребёнка)</a:t>
            </a:r>
          </a:p>
          <a:p>
            <a:pPr algn="just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Сказки: «Теремок» («Рукавичка»), «Зимовье зверей», «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Заюшкина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избушка», «Коза-дереза», «Заяц, лиса и петух», «Заячьи слезы», «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Жихарка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«Три медведя».</a:t>
            </a:r>
          </a:p>
          <a:p>
            <a:pPr algn="just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С. Я. Маршак «Кошкин дом», «Терем-Теремок».</a:t>
            </a:r>
          </a:p>
          <a:p>
            <a:pPr algn="just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Английская народная сказка «Три поросенка».</a:t>
            </a:r>
          </a:p>
          <a:p>
            <a:pPr algn="just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Дж. 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Родари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Чиполлино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Братья Гримм «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Бременские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музыканты».</a:t>
            </a:r>
          </a:p>
          <a:p>
            <a:pPr algn="just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X. К. Андерсен «Гадкий утенок»</a:t>
            </a:r>
          </a:p>
          <a:p>
            <a:pPr algn="just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А. С. Пушкин «Сказка о царе 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 сыне его славном и могучем богатыре князе 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Гвидоне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о прекрасной царевне Лебеди», « Сказка о мертвой царевне и семи богатырях».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 на имя (статья 7 Конвенции о правах ребёнка)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X. К. Андерсен «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Дюймовочка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».</a:t>
            </a:r>
            <a:endParaRPr lang="ru-RU" sz="20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Ш. Перро «Золушка».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8846"/>
            <a:ext cx="91440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 на образование(статья 28 Конвенции о правах ребёнка)</a:t>
            </a:r>
            <a:endParaRPr lang="ru-RU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В. В. Маяковский «Кем быть?».</a:t>
            </a:r>
          </a:p>
          <a:p>
            <a:r>
              <a:rPr lang="ru-RU" sz="200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 Прейсен «Про козленка, который умел считать до десяти».</a:t>
            </a:r>
          </a:p>
          <a:p>
            <a:r>
              <a:rPr lang="ru-RU" sz="200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Дж. Родари «Чиполлино».</a:t>
            </a:r>
          </a:p>
          <a:p>
            <a:r>
              <a:rPr lang="ru-RU" sz="200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 К. Толстой «Золотой ключик, или Приключения Буратино».</a:t>
            </a:r>
          </a:p>
          <a:p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 на труд (защита от эксплуатации) (статья 32 Конвенции о правах ребёнка)</a:t>
            </a:r>
          </a:p>
          <a:p>
            <a:r>
              <a:rPr lang="ru-RU" sz="200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Сказки: «Крошечка-Хаврошечка», «Жихарка».</a:t>
            </a:r>
          </a:p>
          <a:p>
            <a:r>
              <a:rPr lang="ru-RU" sz="200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С. Я. Маршак «Двенадцать месяцев».</a:t>
            </a:r>
          </a:p>
          <a:p>
            <a:r>
              <a:rPr lang="ru-RU" sz="200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Ш. Перро «Золушка».</a:t>
            </a:r>
          </a:p>
          <a:p>
            <a:r>
              <a:rPr lang="ru-RU" sz="200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 В. Маяковский «Кем быть?».</a:t>
            </a:r>
          </a:p>
          <a:p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 на отдых  (статья 31 Конвенции о правах ребёнка)</a:t>
            </a:r>
            <a:endParaRPr lang="ru-RU" sz="240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mtClean="0">
                <a:solidFill>
                  <a:schemeClr val="accent3">
                    <a:lumMod val="50000"/>
                  </a:schemeClr>
                </a:solidFill>
              </a:rPr>
              <a:t>Ш. Перро «Золушка»</a:t>
            </a: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4357694"/>
            <a:ext cx="91440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 на защиту чести и достоинства  (статья 19 Конвенции о правах ребёнка)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Сказки: «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Заюшкина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избушка», «Коза-дереза», «Заяц, лиса и петух», «Заячьи слезы».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С. Пушкин «Сказка о рыбаке и рыбке».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К. И. Чуковский «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Тараканище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X. К. Андерсен «Гадкий утенок».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8991600" cy="721523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По извилистой дорожке.        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Шли по миру чьи-то ножки.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Вдаль смотря широкими глазами,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Шел малыш знакомиться с правами.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Рядом мама крепко за руку держала.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В путь – дорогу умницу сопровождала.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Знать должны и взрослые и дети.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О правах, что защищают их на свете.</a:t>
            </a:r>
          </a:p>
        </p:txBody>
      </p:sp>
      <p:pic>
        <p:nvPicPr>
          <p:cNvPr id="4" name="Рисунок 3" descr="552504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8008" y="1500174"/>
            <a:ext cx="5967984" cy="3714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Защита прав ребенка, оставшегося без попечения родителей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(статья 20 Конвенции о правах ребёнка)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Д. Н.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Мамин-Сибиряк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«Серая Шейка».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В. В. Бианки «Оранжевое горлышко».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Д. Р. Киплинг «Книга джунглей», «Вторая книга джунглей».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С. Я. Маршак «Кошкин Дом».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Права детей-инвалидов     (статья 23 Конвенции о правах ребёнка)</a:t>
            </a:r>
          </a:p>
          <a:p>
            <a:pPr algn="just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Д. Н.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Мамин-Сибиряк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«Серая Шейка».</a:t>
            </a:r>
          </a:p>
          <a:p>
            <a:pPr algn="just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X. К. Андерсен «Стойкий оловянный солдатик».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000" dirty="0" smtClean="0"/>
              <a:t> </a:t>
            </a:r>
          </a:p>
          <a:p>
            <a:pPr>
              <a:buNone/>
            </a:pPr>
            <a:r>
              <a:rPr lang="ru-RU" sz="33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Тест «Какой Вы РОДИТЕЛЬ?»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секрет, что характер взаимоотношений родителей с ребенком показывает существенное влияние на его успешность. Оцените особенности Вашего общения. Часто ли Вы употребляете такие по смыслу выражения?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Какой (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ты у меня молодец (умница).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Ты способный(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), у тебя все получится.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Ты невыносим(а)!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У всех дети, как дети, а у меня...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Ты мой(я) помощник(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ца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Вечно у тебя все не так.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Сколько раз тебе повторять!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8. Какой(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ты сообразительный(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9. Чтобы я больше не видел (а) твоих друзей!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10. Как ты считаешь?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11. Ты полностью распустился(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сь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)!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12. Познакомь меня со своими друзьями.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13. Я тебе обязательно помогу, не переживай!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14. Меня не интересует, что ты хочешь!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57943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                 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Обработка результатов теста: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Вы употребляете выражения 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1,2,5,8,10,12,13,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 начислите себе по одному баллу за каждый ответ.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Вы употребляете выражения 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3,4,6,7,9,11,14,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 начислите себе по два балла за каждый ответ.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Подсчитайте общую сумму баллов.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7-8 баллов: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Между Вами и Вашим ребенком царит полное взаимопонимание. Вы не злоупотребляете чрезмерной строгостью.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9-10 баллов: 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Ваше настроение в общении с ребенком носит непоследовательный характер и больше зависит от случайных обстоятельств.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11-12 баллов: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Вы недостаточно внимательны к ребенку, возможно, часто подавляете его свободу.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13-14 баллов: 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слишком авторитарны. Между Вами и ребенком часто возникает раздражение. Будьте более гибкими в отношении со своим ребенком.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4207824-8becd2b6210821db_714_auto_5_8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2587750"/>
            <a:ext cx="3571900" cy="21985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n w="0"/>
                <a:solidFill>
                  <a:schemeClr val="accent3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Основные положения Конвенции о правах ребёнка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Ребенок имеет право на жизнь и здоровое развитие.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Ребенок имеет право на сохранение своей индивидуальности, включая гражданство, имя и семейные связи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Ребенок имеет право на свободу личности, свободу мысли, совести и  религии. 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Ребенок имеет право на защиту от всех форм физического или психологического насилия, эксплуатации, оскорбления, небрежного или грубого обращения как со стороны родителей, так и законных опекунов или любого другого лица, 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заботящегося о ребенке.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Ребенок, лишенный своего семейного окружения, имеет 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право на особую защиту и помощь, предоставляемые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государством.</a:t>
            </a:r>
          </a:p>
          <a:p>
            <a:pPr lvl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Ребенок имеет право на уровень жизни, необходимый </a:t>
            </a:r>
          </a:p>
          <a:p>
            <a:pPr lvl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для его физического, умственного, духовного, нравственного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357166"/>
            <a:ext cx="8991600" cy="61436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Ребенок имеет право на здравоохранение и социальное обеспечение, включая социальное страхование.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8. Ребенок имеет право на образование, которое должно быть направлено на развитие личности, талантов и умственных и физических способностей ребенка в их самом полном объеме.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9. Ребенок имеет право пользоваться родным языком, исповедовать религию своих родителей, даже если он принадлежит к этнической, религиозной или языковой группе, которая в данном государстве составляет меньшинство.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10. Ребенок имеет право на отдых и досуг, право участвовать в играх и развлекательных мероприятиях, соответствующих его возрасту, свободно участвовать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в культурной жизни и заниматься искусством.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11. Ребенок имеет право на защиту от экономической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эксплуатации и от выполнения любой работы, которая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может представлять опасность для его здоровья, либо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наносить ущерб физическому, умственному, духовному,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моральному и социальному развитию.</a:t>
            </a:r>
          </a:p>
          <a:p>
            <a:endParaRPr lang="ru-RU" sz="2000" dirty="0"/>
          </a:p>
        </p:txBody>
      </p:sp>
      <p:pic>
        <p:nvPicPr>
          <p:cNvPr id="4" name="Рисунок 3" descr="имею прав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2264" y="3929066"/>
            <a:ext cx="2428892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42918"/>
            <a:ext cx="8686800" cy="857256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Возрастные особенности детей 5—6 лет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возраст активного развития физических и познавательных способностей ребенка, общения со сверстниками. Игра остается основным способом познания окружающего мира, хотя меняются ее формы и содержание.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этом возрасте ваш ребенок: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Продолжает активно познавать окружающий мир. Он не только задает много вопросов, но и сам формулирует ответы или создает версии. Его воображение задействовано почти 24 часа в сутки и помогает ему не только развиваться, но и адаптироваться к миру, который для него пока сложен и малообъясним.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Желает показать себя миру. Он часто привлекает к себе внимание, поскольку ему нужен свидетель его самовыражения. Иногда для него негативное внимание важнее никакого, поэтому ребенок может провоцировать взрослого на привлечение внимания «плохими» поступками.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трудом может соизмерять собственные «хочу» с чужими потребностями и возможностями и поэтому все время проверяет прочность выставленных другими взрослыми границ, желая заполучить то, что хочет.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77318" cy="6143668"/>
          </a:xfrm>
        </p:spPr>
        <p:txBody>
          <a:bodyPr>
            <a:normAutofit/>
          </a:bodyPr>
          <a:lstStyle/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2852"/>
            <a:ext cx="8686800" cy="5937273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Готов общаться со сверстниками, познавая через это общение правила взаимодействия с равными себе. Постепенно переходит от сюжетно-ролевых игр к играм по правилам, в которых 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складывается механизм управления своим поведением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проявляющийся затем и в других видах деятельности. В этом возрасте ребенку еще нужен внешний контроль — со стороны его товарищей по игре. Дети контролируют сначала друг друга, а потом — каждый самого себя.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Стремится к большей самостоятельности. Он хочет и может многое делать сам, но ему еще т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рудно долго сосредоточиваться на том, что ему неинтересно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 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хочет походить на значимых для него взрослых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поэтому любит играть во «взрослые дела» и другие социальные игры. Продолжительность игр может быть уже достаточно существенной.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Может начать осознавать половые различия. По этому поводу может задавать много «неудобных» для родителей вопросов.</a:t>
            </a:r>
          </a:p>
          <a:p>
            <a:pPr>
              <a:buNone/>
            </a:pP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Начинае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 задавать вопросы, связанные со смертью. Могут усиливаться страхи, особенно ночные и проявляющиеся в период засыпания.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080125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11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Вам, как его родителям, важно:</a:t>
            </a:r>
          </a:p>
          <a:p>
            <a:pPr>
              <a:buNone/>
            </a:pPr>
            <a:endParaRPr lang="ru-RU" sz="38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уважением относиться к его фантазиям и версиям</a:t>
            </a:r>
            <a:r>
              <a:rPr lang="ru-RU" sz="8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не заземляя его магического мышления. Различать «вранье», защитное фантазирование и просто игру воображения.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Поддерживать в ребенке стремление к позитивному самовыражению</a:t>
            </a:r>
            <a:r>
              <a:rPr lang="ru-RU" sz="8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позволяя развиваться его талантам и способностям, но не акцентируя и не эксплуатируя их. Постараться обеспечить ребенку возможности для самого разнообразного творчества.</a:t>
            </a:r>
          </a:p>
          <a:p>
            <a:pPr>
              <a:buNone/>
            </a:pPr>
            <a:r>
              <a:rPr lang="ru-RU" sz="8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Быть внимательными к желаниям ребенка, но и уметь ставить границу там, где его желания вредны для него самого или нарушают границы окружающих его людей. Важно помнить, что </a:t>
            </a:r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стоит ставить ту границу, которую вы не в состоянии отстоять и выдержать</a:t>
            </a:r>
            <a:r>
              <a:rPr lang="ru-RU" sz="8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8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Обеспечивать ребенку </a:t>
            </a:r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возможность общения со сверстниками</a:t>
            </a:r>
            <a:r>
              <a:rPr lang="ru-RU" sz="8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помогая своему малышу только в случае его эмоциональных затруднений, обсуждая сложившуюся трудную ситуацию и вместе рассматривая варианты выхода из нее. Обеспечивать общение с близкими, организовывая отдых всей семьей, вместе с ребенком обсуждая совместные планы.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Постепенно снижать контроль и опеку</a:t>
            </a:r>
            <a:r>
              <a:rPr lang="ru-RU" sz="8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позволяя ребенку ставить перед собой самые разнообразные задачи и решать их. Важно радоваться самостоятельным успехам ребенка, и поддерживать его в случае проблем, совместно разбирая причины неудачи.</a:t>
            </a:r>
          </a:p>
          <a:p>
            <a:pPr>
              <a:buNone/>
            </a:pPr>
            <a:r>
              <a:rPr lang="ru-RU" sz="8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Помнить, что в этом возрасте (да и всегда) ваш ребенок </a:t>
            </a:r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охотнее будет откликаться на просьбу о помощи, чем на долженствование и обязанность</a:t>
            </a:r>
            <a:r>
              <a:rPr lang="ru-RU" sz="8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6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0"/>
            <a:ext cx="8686800" cy="6080125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Осознавать, что, обращаясь к нему как к помощнику, вы больше развиваете в нем «взрослую» позицию. Делая его подчиненным и обязанным выполнять ваши требования, вы развиваете его «инфантильно-детскую» составляющую По возможности не пугаться и не увиливать от «неудобных», но очень важных для ребенка вопросов. Отвечать ясно и максимально просто только на те вопросы, которые он задает, не распространяясь и не усложняя. </a:t>
            </a: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Уметь объяснить ему специфику разности полов на его языке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соответствии с его возрастом, в случае трудностей запастись детской литературой на эту тему.</a:t>
            </a:r>
          </a:p>
          <a:p>
            <a:pPr>
              <a:buNone/>
            </a:pP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вопросы о смерти отвечать по возможности честно 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соответствии с вашими, в том числе и религиозными, представлениями. Помнить, что отсутствие информации по этой теме порождает у ребенка фантазии, которые могут быть тревожнее и страшнее, чем реальность.</a:t>
            </a:r>
            <a:endParaRPr lang="ru-RU" sz="22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Помогать ребенку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(вне зависимости от пола) </a:t>
            </a: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справляться со страхами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не осуждая его и не призывая «не бояться». Внимательно выслушивать ребенка и сочувствовать ему, разделяя его беспокойства и тревоги. Поддерживать его в процессе проживания страха, быть по возможности рядом, когда это нужно пугливому ребенку, но и постепенно предоставлять ему возможность справляться самому с чем-то менее страшным. В случае навязчивых страхов обращаться за помощью к психологам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8111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n w="0"/>
                <a:solidFill>
                  <a:schemeClr val="accent3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Полезные советы для родителей по воспитанию дошкольников :</a:t>
            </a:r>
            <a:r>
              <a:rPr lang="ru-RU" sz="2800" b="1" dirty="0" smtClean="0">
                <a:ln w="0"/>
                <a:solidFill>
                  <a:schemeClr val="accent3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2800" b="1" dirty="0" smtClean="0">
                <a:ln w="0"/>
                <a:solidFill>
                  <a:schemeClr val="accent3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643602"/>
          </a:xfrm>
        </p:spPr>
        <p:txBody>
          <a:bodyPr>
            <a:noAutofit/>
          </a:bodyPr>
          <a:lstStyle/>
          <a:p>
            <a:pPr marL="285750" indent="-285750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Разговаривайте со своим ребенком. Постоянно объясняйте ему свои действия и свои просьбы. Помните, 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что ребенок должен четко понимать, почему им или вами совершаются те или иные действия.</a:t>
            </a:r>
          </a:p>
          <a:p>
            <a:pPr marL="285750" indent="-285750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Общаясь с ребенком, руководствуйтесь не только своими желаниями и чувствами, а желаниями и 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чувствами ребенка. Помните, что он самостоятельная личность. Учитесь уважать его уже с детства.</a:t>
            </a:r>
          </a:p>
          <a:p>
            <a:pPr marL="285750" indent="-285750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Обязательно оценивайте сделанные руками ребенка вещи. Помните, что для него очень ценна ваша 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оценка, поскольку она повышает его самооценку.</a:t>
            </a:r>
          </a:p>
          <a:p>
            <a:pPr marL="285750" indent="-285750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Поощряйте попытки своего ребенка решать свои проблемы самостоятельно. Помните, что дети дошкольного возраста, как правило, уверены в своих силах. Не лишайте их этой уверенности.</a:t>
            </a:r>
          </a:p>
          <a:p>
            <a:pPr marL="285750" indent="-285750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Старайтесь предъявлять ребенку одинаковые требования от всех членов семьи. Помните, что ребенку 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трудно приноровиться к разному уровню оценок и требований.</a:t>
            </a:r>
          </a:p>
          <a:p>
            <a:pPr marL="285750" indent="-285750">
              <a:spcBef>
                <a:spcPts val="0"/>
              </a:spcBef>
              <a:buBlip>
                <a:blip r:embed="rId2"/>
              </a:buBlip>
            </a:pPr>
            <a:endParaRPr lang="ru-RU" sz="20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spcBef>
                <a:spcPts val="0"/>
              </a:spcBef>
              <a:buBlip>
                <a:blip r:embed="rId2"/>
              </a:buBlip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337</TotalTime>
  <Words>2119</Words>
  <Application>Microsoft Office PowerPoint</Application>
  <PresentationFormat>Экран (4:3)</PresentationFormat>
  <Paragraphs>210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Слайд 1</vt:lpstr>
      <vt:lpstr> </vt:lpstr>
      <vt:lpstr>Основные положения Конвенции о правах ребёнка</vt:lpstr>
      <vt:lpstr>Слайд 4</vt:lpstr>
      <vt:lpstr>                                Возрастные особенности детей 5—6 лет  Это возраст активного развития физических и познавательных способностей ребенка, общения со сверстниками. Игра остается основным способом познания окружающего мира, хотя меняются ее формы и содержание. </vt:lpstr>
      <vt:lpstr>Слайд 6</vt:lpstr>
      <vt:lpstr>Слайд 7</vt:lpstr>
      <vt:lpstr>Слайд 8</vt:lpstr>
      <vt:lpstr>Полезные советы для родителей по воспитанию дошкольников : </vt:lpstr>
      <vt:lpstr>Слайд 10</vt:lpstr>
      <vt:lpstr>      Советы взрослым от имени ребенка :</vt:lpstr>
      <vt:lpstr> </vt:lpstr>
      <vt:lpstr>Узнав так много о правах, не забудьте о своих   обязанностях!!!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</dc:creator>
  <cp:lastModifiedBy>сад</cp:lastModifiedBy>
  <cp:revision>42</cp:revision>
  <dcterms:created xsi:type="dcterms:W3CDTF">2015-10-07T08:24:40Z</dcterms:created>
  <dcterms:modified xsi:type="dcterms:W3CDTF">2015-10-12T10:40:17Z</dcterms:modified>
</cp:coreProperties>
</file>