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4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495" y="188640"/>
            <a:ext cx="5648623" cy="2342269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Семинар – практикум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2579811" y="2098611"/>
            <a:ext cx="6569407" cy="2968502"/>
          </a:xfrm>
        </p:spPr>
        <p:txBody>
          <a:bodyPr>
            <a:noAutofit/>
          </a:bodyPr>
          <a:lstStyle/>
          <a:p>
            <a:r>
              <a:rPr lang="ru-RU" sz="3600" b="1" dirty="0"/>
              <a:t>«Эффективные методы и приёмы обучения двум государственным языкам»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9253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Национальная одежда</a:t>
            </a:r>
            <a:endParaRPr lang="ru-RU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72088"/>
            <a:ext cx="5040560" cy="4393743"/>
          </a:xfr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08720"/>
            <a:ext cx="2880320" cy="216024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832178"/>
            <a:ext cx="3204356" cy="246903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9271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06978"/>
            <a:ext cx="7520940" cy="54864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Национальная одежда</a:t>
            </a:r>
            <a:endParaRPr lang="ru-RU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315058"/>
            <a:ext cx="3329225" cy="35798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4824536" cy="4104456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41311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" y="116633"/>
            <a:ext cx="8753475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31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925504" cy="486344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+mn-lt"/>
              </a:rPr>
              <a:t>Использование </a:t>
            </a:r>
            <a:r>
              <a:rPr lang="ru-RU" sz="4000" b="1" i="1" dirty="0">
                <a:solidFill>
                  <a:srgbClr val="002060"/>
                </a:solidFill>
                <a:latin typeface="+mn-lt"/>
              </a:rPr>
              <a:t>нестандартных методических приемов способствует развитию любознательности, активности и творческих способностей каждого ребенка</a:t>
            </a:r>
            <a:r>
              <a:rPr lang="ru-RU" sz="2600" b="1" i="1" dirty="0">
                <a:solidFill>
                  <a:srgbClr val="002060"/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585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785049" cy="3096343"/>
          </a:xfrm>
        </p:spPr>
        <p:txBody>
          <a:bodyPr/>
          <a:lstStyle/>
          <a:p>
            <a:r>
              <a:rPr lang="ru-RU" sz="9600" b="1" i="1" cap="none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внимания</a:t>
            </a:r>
            <a:endParaRPr lang="ru-RU" sz="9600" b="1" i="1" cap="none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9140000" flipV="1">
            <a:off x="1339131" y="2751507"/>
            <a:ext cx="651052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19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543734" y="1237385"/>
            <a:ext cx="5212080" cy="12119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400" dirty="0" smtClean="0"/>
              <a:t>На основе Закона 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2420888"/>
            <a:ext cx="4248472" cy="4320480"/>
          </a:xfrm>
        </p:spPr>
        <p:txBody>
          <a:bodyPr>
            <a:noAutofit/>
          </a:bodyPr>
          <a:lstStyle/>
          <a:p>
            <a:r>
              <a:rPr lang="ru-RU" sz="2800" i="1" dirty="0">
                <a:solidFill>
                  <a:srgbClr val="002060"/>
                </a:solidFill>
              </a:rPr>
              <a:t>Разработан </a:t>
            </a:r>
            <a:r>
              <a:rPr lang="ru-RU" sz="2800" i="1" dirty="0" smtClean="0">
                <a:solidFill>
                  <a:srgbClr val="002060"/>
                </a:solidFill>
              </a:rPr>
              <a:t>национальный региональный компонент </a:t>
            </a:r>
            <a:r>
              <a:rPr lang="ru-RU" sz="2800" i="1" dirty="0">
                <a:solidFill>
                  <a:srgbClr val="002060"/>
                </a:solidFill>
              </a:rPr>
              <a:t>по программе «воспитания и обучения в детском саду» обучение родному (татарскому) </a:t>
            </a:r>
            <a:r>
              <a:rPr lang="ru-RU" sz="2800" i="1" dirty="0" smtClean="0">
                <a:solidFill>
                  <a:srgbClr val="002060"/>
                </a:solidFill>
              </a:rPr>
              <a:t>языку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1262747" y="1957220"/>
            <a:ext cx="5794760" cy="1078489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“</a:t>
            </a:r>
            <a:r>
              <a:rPr lang="ru-RU" sz="5100" i="1" dirty="0">
                <a:latin typeface="+mj-lt"/>
              </a:rPr>
              <a:t>О государственных языках Республики Татарстан и других языках в Республике Татарстан”</a:t>
            </a:r>
          </a:p>
        </p:txBody>
      </p:sp>
    </p:spTree>
    <p:extLst>
      <p:ext uri="{BB962C8B-B14F-4D97-AF65-F5344CB8AC3E}">
        <p14:creationId xmlns:p14="http://schemas.microsoft.com/office/powerpoint/2010/main" val="121654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107504" y="908720"/>
            <a:ext cx="4608512" cy="4320480"/>
          </a:xfrm>
        </p:spPr>
        <p:txBody>
          <a:bodyPr>
            <a:noAutofit/>
          </a:bodyPr>
          <a:lstStyle/>
          <a:p>
            <a:r>
              <a:rPr lang="ru-RU" sz="2100" i="1" dirty="0" smtClean="0">
                <a:solidFill>
                  <a:srgbClr val="002060"/>
                </a:solidFill>
              </a:rPr>
              <a:t>.</a:t>
            </a:r>
            <a:r>
              <a:rPr lang="ru-RU" sz="2000" dirty="0" smtClean="0"/>
              <a:t> </a:t>
            </a:r>
            <a:r>
              <a:rPr lang="ru-RU" sz="2000" i="1" dirty="0">
                <a:solidFill>
                  <a:srgbClr val="002060"/>
                </a:solidFill>
              </a:rPr>
              <a:t>В рамках реализации Стратегии развития образования в Республики Татарстан на 2010- 2015 годы разработана новая образовательная программа по обучению детей двум государственным языкам в дошкольных образовательных учреждениях на основе современных эффективных образовательных технологий. В ее основу легла новая методика преподавания.</a:t>
            </a:r>
            <a:br>
              <a:rPr lang="ru-RU" sz="2000" i="1" dirty="0">
                <a:solidFill>
                  <a:srgbClr val="002060"/>
                </a:solidFill>
              </a:rPr>
            </a:br>
            <a:endParaRPr lang="ru-RU" sz="2000" i="1" kern="0" spc="5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16016" y="980728"/>
            <a:ext cx="3632448" cy="3960440"/>
          </a:xfrm>
        </p:spPr>
        <p:txBody>
          <a:bodyPr>
            <a:noAutofit/>
          </a:bodyPr>
          <a:lstStyle/>
          <a:p>
            <a:r>
              <a:rPr lang="ru-RU" sz="2200" i="1" dirty="0">
                <a:solidFill>
                  <a:srgbClr val="002060"/>
                </a:solidFill>
              </a:rPr>
              <a:t>Восприятие учебного материала детьми в детских образовательных учреждениях в основном основывается на зрительную память. Ребенок воспринимает и осмысливает материал, если </a:t>
            </a:r>
            <a:r>
              <a:rPr lang="ru-RU" sz="2200" i="1" dirty="0" smtClean="0">
                <a:solidFill>
                  <a:srgbClr val="002060"/>
                </a:solidFill>
              </a:rPr>
              <a:t>это соответствует </a:t>
            </a:r>
            <a:r>
              <a:rPr lang="ru-RU" sz="2200" i="1" dirty="0">
                <a:solidFill>
                  <a:srgbClr val="002060"/>
                </a:solidFill>
              </a:rPr>
              <a:t>его </a:t>
            </a:r>
            <a:r>
              <a:rPr lang="ru-RU" sz="2200" i="1" dirty="0" smtClean="0">
                <a:solidFill>
                  <a:srgbClr val="002060"/>
                </a:solidFill>
              </a:rPr>
              <a:t>уровню развития.</a:t>
            </a:r>
            <a:endParaRPr lang="ru-RU" sz="2200" i="1" dirty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Новая  образовательная  программа</a:t>
            </a:r>
            <a:endParaRPr lang="ru-RU" sz="3200" b="1" i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658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59"/>
            <a:ext cx="7520940" cy="1335048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+mn-lt"/>
              </a:rPr>
              <a:t>Основным принципом современной методики преподавания татарского языка является коммуникативная направленность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16832"/>
            <a:ext cx="7576894" cy="3744416"/>
          </a:xfrm>
        </p:spPr>
        <p:txBody>
          <a:bodyPr>
            <a:normAutofit/>
          </a:bodyPr>
          <a:lstStyle/>
          <a:p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44824"/>
            <a:ext cx="5760640" cy="410445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56538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551072"/>
          </a:xfrm>
        </p:spPr>
        <p:txBody>
          <a:bodyPr/>
          <a:lstStyle/>
          <a:p>
            <a:r>
              <a:rPr lang="ru-RU" sz="2000" b="1" dirty="0">
                <a:solidFill>
                  <a:srgbClr val="002060"/>
                </a:solidFill>
                <a:latin typeface="+mn-lt"/>
              </a:rPr>
              <a:t>В детском саду основным 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методом обучения </a:t>
            </a:r>
            <a:r>
              <a:rPr lang="ru-RU" sz="2000" b="1" dirty="0">
                <a:solidFill>
                  <a:srgbClr val="002060"/>
                </a:solidFill>
                <a:latin typeface="+mn-lt"/>
              </a:rPr>
              <a:t>татарской речи являются учебно-методический комплекс составленные на основе действующих программ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,             </a:t>
            </a:r>
            <a:r>
              <a:rPr lang="tt-RU" sz="2000" b="1" dirty="0" smtClean="0">
                <a:solidFill>
                  <a:srgbClr val="002060"/>
                </a:solidFill>
                <a:latin typeface="+mn-lt"/>
              </a:rPr>
              <a:t>(“Минем </a:t>
            </a:r>
            <a:r>
              <a:rPr lang="tt-RU" sz="2000" b="1" dirty="0">
                <a:solidFill>
                  <a:srgbClr val="002060"/>
                </a:solidFill>
                <a:latin typeface="+mn-lt"/>
              </a:rPr>
              <a:t>өем”, Уйный- уйный үсәбез”, “Без инде хәзер зурлар-мәктәпкә илтә юллар”),</a:t>
            </a:r>
            <a:endParaRPr lang="ru-RU" sz="20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050"/>
            <a:ext cx="3357495" cy="3383603"/>
          </a:xfrm>
          <a:effectLst>
            <a:softEdge rad="1270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369" y="1844824"/>
            <a:ext cx="3240360" cy="338283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700808"/>
            <a:ext cx="2915816" cy="352684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80911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Эффективные приёмы………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Использования языка в повседневной жизни ребенка.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484784"/>
            <a:ext cx="3168352" cy="417646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644" y="1484783"/>
            <a:ext cx="2372396" cy="4176465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896" y="1700808"/>
            <a:ext cx="3782764" cy="4136358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8281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20940" cy="2343160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+mn-lt"/>
              </a:rPr>
              <a:t>В каждой группе есть уголок татарского языка, советы родителям по обучению татарского языка, словарь. </a:t>
            </a:r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+mn-lt"/>
              </a:rPr>
            </a:br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По </a:t>
            </a:r>
            <a:r>
              <a:rPr lang="ru-RU" b="1" i="1" dirty="0">
                <a:solidFill>
                  <a:srgbClr val="002060"/>
                </a:solidFill>
                <a:latin typeface="+mn-lt"/>
              </a:rPr>
              <a:t>возможности спрашивайте у ребенка  что он узнал нового и интересного на занятиях по обучению татарскому языку.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7544" y="3147361"/>
            <a:ext cx="4386064" cy="3528392"/>
          </a:xfrm>
          <a:effectLst>
            <a:softEdge rad="1270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16016" y="2708920"/>
            <a:ext cx="3960440" cy="396044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18996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88640"/>
            <a:ext cx="7520940" cy="1152128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+mn-lt"/>
              </a:rPr>
              <a:t>Большой объем информации, </a:t>
            </a:r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является стимулом </a:t>
            </a:r>
            <a:r>
              <a:rPr lang="ru-RU" b="1" i="1" dirty="0">
                <a:solidFill>
                  <a:srgbClr val="002060"/>
                </a:solidFill>
                <a:latin typeface="+mn-lt"/>
              </a:rPr>
              <a:t>в обучении. </a:t>
            </a:r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(Национальная кухня)</a:t>
            </a:r>
            <a:endParaRPr lang="ru-RU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" y="1412777"/>
            <a:ext cx="4536504" cy="4320479"/>
          </a:xfrm>
          <a:effectLst>
            <a:softEdge rad="3175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821" y="1268760"/>
            <a:ext cx="4644007" cy="4464496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2686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Игры и танцы</a:t>
            </a:r>
            <a:endParaRPr lang="ru-RU" sz="4400" b="1" i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2684859" cy="3579812"/>
          </a:xfr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1124744"/>
            <a:ext cx="2857500" cy="3810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124744"/>
            <a:ext cx="3514700" cy="38100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76877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549</TotalTime>
  <Words>233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Углы</vt:lpstr>
      <vt:lpstr>Семинар – практикум </vt:lpstr>
      <vt:lpstr> На основе Закона </vt:lpstr>
      <vt:lpstr>Новая  образовательная  программа</vt:lpstr>
      <vt:lpstr>Основным принципом современной методики преподавания татарского языка является коммуникативная направленность обучения</vt:lpstr>
      <vt:lpstr>В детском саду основным методом обучения татарской речи являются учебно-методический комплекс составленные на основе действующих программ,             (“Минем өем”, Уйный- уйный үсәбез”, “Без инде хәзер зурлар-мәктәпкә илтә юллар”),</vt:lpstr>
      <vt:lpstr>Эффективные приёмы………</vt:lpstr>
      <vt:lpstr>В каждой группе есть уголок татарского языка, советы родителям по обучению татарского языка, словарь.  По возможности спрашивайте у ребенка  что он узнал нового и интересного на занятиях по обучению татарскому языку.</vt:lpstr>
      <vt:lpstr>Большой объем информации, является стимулом в обучении. (Национальная кухня)</vt:lpstr>
      <vt:lpstr>Игры и танцы</vt:lpstr>
      <vt:lpstr>Национальная одежда</vt:lpstr>
      <vt:lpstr>Национальная одежда</vt:lpstr>
      <vt:lpstr>Презентация PowerPoint</vt:lpstr>
      <vt:lpstr>Использование нестандартных методических приемов способствует развитию любознательности, активности и творческих способностей каждого ребенка.</vt:lpstr>
      <vt:lpstr>Спасибо за внимания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33</cp:revision>
  <dcterms:created xsi:type="dcterms:W3CDTF">2015-09-15T15:09:46Z</dcterms:created>
  <dcterms:modified xsi:type="dcterms:W3CDTF">2015-09-25T05:14:34Z</dcterms:modified>
</cp:coreProperties>
</file>