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4" r:id="rId12"/>
    <p:sldId id="265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91" d="100"/>
          <a:sy n="91" d="100"/>
        </p:scale>
        <p:origin x="66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894C0-949C-48BC-9EA5-69DFF27070A0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D39DFC-F48B-4001-A114-8099F98CC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461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29B75-36F8-42F1-9FA8-618A4E663C5A}" type="datetime1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821-DA33-4412-AE1E-E87EFF77D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400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05E73-E0F4-43D9-8929-16CC28FFC545}" type="datetime1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821-DA33-4412-AE1E-E87EFF77D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561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6EDB-0462-4A19-9F7B-F8C8860CF389}" type="datetime1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821-DA33-4412-AE1E-E87EFF77D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290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6CDC-1CBD-4B25-BD90-C302B39989A9}" type="datetime1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821-DA33-4412-AE1E-E87EFF77D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4636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042-F280-43DF-B0B8-68D885E84389}" type="datetime1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821-DA33-4412-AE1E-E87EFF77D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603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B370F-C6DD-411E-B298-47C1C32DB757}" type="datetime1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821-DA33-4412-AE1E-E87EFF77D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235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1F653-CB97-42DF-A2B5-21437F494972}" type="datetime1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821-DA33-4412-AE1E-E87EFF77D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917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EF3B-8DBA-4297-AC7A-4B97BCC4557B}" type="datetime1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821-DA33-4412-AE1E-E87EFF77D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766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4A712-30A5-42AA-81E8-66FB99337E6E}" type="datetime1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821-DA33-4412-AE1E-E87EFF77D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733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0A46-0E23-4532-BFD7-F88DFBE08A1D}" type="datetime1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2207E821-DA33-4412-AE1E-E87EFF77D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097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892A9-0903-47F8-B78C-B52BC565C1CC}" type="datetime1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821-DA33-4412-AE1E-E87EFF77D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108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221AE-9E61-4630-9114-E95263A2A407}" type="datetime1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821-DA33-4412-AE1E-E87EFF77D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744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E0ACE-9BB7-4772-8B53-865E5937F841}" type="datetime1">
              <a:rPr lang="ru-RU" smtClean="0"/>
              <a:t>11.10.2015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821-DA33-4412-AE1E-E87EFF77D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721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B9610-7031-4047-B31B-058CB7E26740}" type="datetime1">
              <a:rPr lang="ru-RU" smtClean="0"/>
              <a:t>11.10.2015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821-DA33-4412-AE1E-E87EFF77D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496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F15C6-928C-4C56-9C43-2B1D2CBF13F8}" type="datetime1">
              <a:rPr lang="ru-RU" smtClean="0"/>
              <a:t>11.10.2015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821-DA33-4412-AE1E-E87EFF77D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158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DBF3-8817-4C88-8DDD-1658BDE62C52}" type="datetime1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821-DA33-4412-AE1E-E87EFF77D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838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485A-C505-4B06-BC0C-9906C99BFE31}" type="datetime1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821-DA33-4412-AE1E-E87EFF77D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0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F900004-64B4-4835-B009-8AF62F563AD0}" type="datetime1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207E821-DA33-4412-AE1E-E87EFF77D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174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71" r:id="rId2"/>
    <p:sldLayoutId id="2147483972" r:id="rId3"/>
    <p:sldLayoutId id="2147483973" r:id="rId4"/>
    <p:sldLayoutId id="2147483974" r:id="rId5"/>
    <p:sldLayoutId id="2147483975" r:id="rId6"/>
    <p:sldLayoutId id="2147483976" r:id="rId7"/>
    <p:sldLayoutId id="2147483977" r:id="rId8"/>
    <p:sldLayoutId id="2147483978" r:id="rId9"/>
    <p:sldLayoutId id="2147483979" r:id="rId10"/>
    <p:sldLayoutId id="2147483980" r:id="rId11"/>
    <p:sldLayoutId id="2147483981" r:id="rId12"/>
    <p:sldLayoutId id="2147483982" r:id="rId13"/>
    <p:sldLayoutId id="2147483983" r:id="rId14"/>
    <p:sldLayoutId id="2147483984" r:id="rId15"/>
    <p:sldLayoutId id="2147483985" r:id="rId16"/>
    <p:sldLayoutId id="2147483986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67128" y="766403"/>
            <a:ext cx="8590661" cy="242146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Расчет пути и времени движения. Решение задач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ru-RU" sz="3200" dirty="0" smtClean="0"/>
              <a:t>«Кто не знаком с законами движения, тот не может познать природы»</a:t>
            </a:r>
          </a:p>
          <a:p>
            <a:r>
              <a:rPr lang="ru-RU" sz="3200" dirty="0" smtClean="0"/>
              <a:t>Галилео Галилей 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0786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"/>
            <a:ext cx="10707690" cy="2974428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ru-RU" sz="3600" dirty="0" smtClean="0"/>
              <a:t>Следует знать и выполнять правила дорожного движения, на улицах и дорогах быть внимательным и дисциплинированным. Помогут разобраться нам в этом вопросе следующие задачи</a:t>
            </a:r>
            <a:endParaRPr lang="en-US" sz="36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482553" y="6492875"/>
            <a:ext cx="551167" cy="365125"/>
          </a:xfrm>
        </p:spPr>
        <p:txBody>
          <a:bodyPr/>
          <a:lstStyle/>
          <a:p>
            <a:fld id="{2207E821-DA33-4412-AE1E-E87EFF77DA0A}" type="slidenum">
              <a:rPr lang="ru-RU" sz="2000" smtClean="0"/>
              <a:t>10</a:t>
            </a:fld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271" y="2816771"/>
            <a:ext cx="4040317" cy="35643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291" y="3523593"/>
            <a:ext cx="30480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19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84310" y="0"/>
                <a:ext cx="10707690" cy="4561489"/>
              </a:xfrm>
            </p:spPr>
            <p:txBody>
              <a:bodyPr anchor="ctr">
                <a:normAutofit/>
              </a:bodyPr>
              <a:lstStyle/>
              <a:p>
                <a:pPr marL="0" indent="0" algn="just">
                  <a:buNone/>
                </a:pPr>
                <a:r>
                  <a:rPr lang="ru-RU" sz="3600" dirty="0" smtClean="0"/>
                  <a:t>Задача 1.</a:t>
                </a:r>
              </a:p>
              <a:p>
                <a:pPr marL="0" indent="0" algn="just">
                  <a:buNone/>
                </a:pPr>
                <a:r>
                  <a:rPr lang="ru-RU" sz="3600" dirty="0" smtClean="0"/>
                  <a:t>Успеет ли водитель начать торможение, если на расстоянии 4 метров от него на дорогу неожиданно выбежал пешеход? Скорость машины 36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0">
                            <a:latin typeface="Cambria Math" panose="02040503050406030204" pitchFamily="18" charset="0"/>
                          </a:rPr>
                          <m:t>км</m:t>
                        </m:r>
                      </m:num>
                      <m:den>
                        <m:r>
                          <a:rPr lang="ru-RU" sz="3600" i="0">
                            <a:latin typeface="Cambria Math" panose="02040503050406030204" pitchFamily="18" charset="0"/>
                          </a:rPr>
                          <m:t>ч</m:t>
                        </m:r>
                      </m:den>
                    </m:f>
                  </m:oMath>
                </a14:m>
                <a:r>
                  <a:rPr lang="ru-RU" sz="3600" dirty="0" smtClean="0"/>
                  <a:t>, время реакции водителя 1 секунда</a:t>
                </a:r>
                <a:endParaRPr lang="en-US" sz="36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84310" y="0"/>
                <a:ext cx="10707690" cy="4561489"/>
              </a:xfrm>
              <a:blipFill>
                <a:blip r:embed="rId2"/>
                <a:stretch>
                  <a:fillRect l="-1707" r="-17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482553" y="6492875"/>
            <a:ext cx="551167" cy="365125"/>
          </a:xfrm>
        </p:spPr>
        <p:txBody>
          <a:bodyPr/>
          <a:lstStyle/>
          <a:p>
            <a:fld id="{2207E821-DA33-4412-AE1E-E87EFF77DA0A}" type="slidenum">
              <a:rPr lang="ru-RU" sz="2000" smtClean="0"/>
              <a:t>11</a:t>
            </a:fld>
            <a:endParaRPr lang="ru-RU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1484310" y="4561489"/>
                <a:ext cx="10707690" cy="7414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ru-RU" sz="3200" dirty="0" smtClean="0"/>
                  <a:t>Нет, т.к. скорость машины 10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м</m:t>
                        </m:r>
                      </m:num>
                      <m:den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3200" dirty="0" smtClean="0"/>
                  <a:t>, путь за 1 секунду – 10 м</a:t>
                </a:r>
                <a:endParaRPr lang="en-US" sz="3200" dirty="0"/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4310" y="4561489"/>
                <a:ext cx="10707690" cy="741485"/>
              </a:xfrm>
              <a:prstGeom prst="rect">
                <a:avLst/>
              </a:prstGeom>
              <a:blipFill>
                <a:blip r:embed="rId3"/>
                <a:stretch>
                  <a:fillRect l="-1423" t="-2459" b="-13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0691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84310" y="788277"/>
                <a:ext cx="10707690" cy="3419855"/>
              </a:xfrm>
            </p:spPr>
            <p:txBody>
              <a:bodyPr anchor="ctr">
                <a:normAutofit/>
              </a:bodyPr>
              <a:lstStyle/>
              <a:p>
                <a:pPr marL="0" indent="0" algn="just">
                  <a:buNone/>
                </a:pPr>
                <a:r>
                  <a:rPr lang="ru-RU" sz="3600" dirty="0" smtClean="0"/>
                  <a:t>Задача 2.</a:t>
                </a:r>
              </a:p>
              <a:p>
                <a:pPr marL="0" indent="0" algn="just">
                  <a:buNone/>
                </a:pPr>
                <a:r>
                  <a:rPr lang="ru-RU" sz="3600" dirty="0" smtClean="0"/>
                  <a:t>Время реакции водителя на возникшую опасность составляет в среднем 0,8с. Какой путь пройдет за это время автобус, если скорость его была 54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км</m:t>
                        </m:r>
                      </m:num>
                      <m:den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ч</m:t>
                        </m:r>
                      </m:den>
                    </m:f>
                  </m:oMath>
                </a14:m>
                <a:r>
                  <a:rPr lang="ru-RU" sz="3600" dirty="0" smtClean="0"/>
                  <a:t>?</a:t>
                </a:r>
                <a:endParaRPr lang="en-US" sz="36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84310" y="788277"/>
                <a:ext cx="10707690" cy="3419855"/>
              </a:xfrm>
              <a:blipFill>
                <a:blip r:embed="rId2"/>
                <a:stretch>
                  <a:fillRect l="-1707" r="-17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482553" y="6492875"/>
            <a:ext cx="551167" cy="365125"/>
          </a:xfrm>
        </p:spPr>
        <p:txBody>
          <a:bodyPr/>
          <a:lstStyle/>
          <a:p>
            <a:fld id="{2207E821-DA33-4412-AE1E-E87EFF77DA0A}" type="slidenum">
              <a:rPr lang="ru-RU" sz="2000" smtClean="0"/>
              <a:t>12</a:t>
            </a:fld>
            <a:endParaRPr lang="ru-RU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3397193" y="4585623"/>
                <a:ext cx="4916490" cy="7414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a:rPr lang="en-US" sz="320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32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3200" i="1" dirty="0">
                        <a:latin typeface="Cambria Math" panose="02040503050406030204" pitchFamily="18" charset="0"/>
                      </a:rPr>
                      <m:t>𝑣</m:t>
                    </m:r>
                    <m:r>
                      <m:rPr>
                        <m:nor/>
                      </m:rPr>
                      <a:rPr lang="ru-RU" sz="3200" dirty="0"/>
                      <m:t>·</m:t>
                    </m:r>
                    <m:r>
                      <a:rPr lang="en-US" sz="32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ru-RU" sz="32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ru-RU" sz="3200" dirty="0" smtClean="0"/>
                  <a:t>15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м</m:t>
                        </m:r>
                      </m:num>
                      <m:den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3200" dirty="0" smtClean="0"/>
                  <a:t> · 0,8с = 12м</a:t>
                </a: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7193" y="4585623"/>
                <a:ext cx="4916490" cy="741485"/>
              </a:xfrm>
              <a:prstGeom prst="rect">
                <a:avLst/>
              </a:prstGeom>
              <a:blipFill>
                <a:blip r:embed="rId3"/>
                <a:stretch>
                  <a:fillRect t="-2459" b="-13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9325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482553" y="6492875"/>
            <a:ext cx="551167" cy="365125"/>
          </a:xfrm>
        </p:spPr>
        <p:txBody>
          <a:bodyPr/>
          <a:lstStyle/>
          <a:p>
            <a:fld id="{2207E821-DA33-4412-AE1E-E87EFF77DA0A}" type="slidenum">
              <a:rPr lang="ru-RU" sz="2000" smtClean="0"/>
              <a:t>13</a:t>
            </a:fld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00228" y="838621"/>
            <a:ext cx="107076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Вывод: нельзя переходить дорогу перед близко идущим транспортом, в неположенном месте</a:t>
            </a:r>
            <a:endParaRPr lang="en-US" sz="3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487" y="2119357"/>
            <a:ext cx="3470451" cy="2085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043" y="2970353"/>
            <a:ext cx="3665758" cy="20609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042" y="3460530"/>
            <a:ext cx="2671204" cy="290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60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 какой формуле определяют скорость тела, если известен его путь и время?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9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9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en-US" sz="9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ru-RU" sz="96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503023" y="6492875"/>
            <a:ext cx="551167" cy="365125"/>
          </a:xfrm>
        </p:spPr>
        <p:txBody>
          <a:bodyPr/>
          <a:lstStyle/>
          <a:p>
            <a:fld id="{2207E821-DA33-4412-AE1E-E87EFF77DA0A}" type="slidenum">
              <a:rPr lang="ru-RU" sz="2000" smtClean="0"/>
              <a:t>2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66900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Какова единица скорости в системе СИ?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9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9600" b="0" i="1" smtClean="0">
                              <a:latin typeface="Cambria Math" panose="02040503050406030204" pitchFamily="18" charset="0"/>
                            </a:rPr>
                            <m:t>м</m:t>
                          </m:r>
                        </m:num>
                        <m:den>
                          <m:r>
                            <a:rPr lang="ru-RU" sz="9600" b="0" i="1" smtClean="0">
                              <a:latin typeface="Cambria Math" panose="02040503050406030204" pitchFamily="18" charset="0"/>
                            </a:rPr>
                            <m:t>с</m:t>
                          </m:r>
                        </m:den>
                      </m:f>
                    </m:oMath>
                  </m:oMathPara>
                </a14:m>
                <a:endParaRPr lang="ru-RU" sz="96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503023" y="6492875"/>
            <a:ext cx="551167" cy="365125"/>
          </a:xfrm>
        </p:spPr>
        <p:txBody>
          <a:bodyPr/>
          <a:lstStyle/>
          <a:p>
            <a:fld id="{2207E821-DA33-4412-AE1E-E87EFF77DA0A}" type="slidenum">
              <a:rPr lang="ru-RU" sz="2000" smtClean="0"/>
              <a:t>3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103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Какую единицу скорости чаще всего используем на практике?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9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9600" b="0" i="1" smtClean="0">
                              <a:latin typeface="Cambria Math" panose="02040503050406030204" pitchFamily="18" charset="0"/>
                            </a:rPr>
                            <m:t>км</m:t>
                          </m:r>
                        </m:num>
                        <m:den>
                          <m:r>
                            <a:rPr lang="ru-RU" sz="9600" b="0" i="1" smtClean="0">
                              <a:latin typeface="Cambria Math" panose="02040503050406030204" pitchFamily="18" charset="0"/>
                            </a:rPr>
                            <m:t>ч</m:t>
                          </m:r>
                        </m:den>
                      </m:f>
                    </m:oMath>
                  </m:oMathPara>
                </a14:m>
                <a:endParaRPr lang="ru-RU" sz="96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503023" y="6492875"/>
            <a:ext cx="551167" cy="365125"/>
          </a:xfrm>
        </p:spPr>
        <p:txBody>
          <a:bodyPr/>
          <a:lstStyle/>
          <a:p>
            <a:fld id="{2207E821-DA33-4412-AE1E-E87EFF77DA0A}" type="slidenum">
              <a:rPr lang="ru-RU" sz="2000" smtClean="0"/>
              <a:t>4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5116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Как перевести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км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ч</m:t>
                        </m:r>
                      </m:den>
                    </m:f>
                  </m:oMath>
                </a14:m>
                <a:r>
                  <a:rPr lang="ru-RU" dirty="0" smtClean="0"/>
                  <a:t> в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м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dirty="0" smtClean="0"/>
                  <a:t>?</a:t>
                </a: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ru-RU" sz="9600" b="0" dirty="0" smtClean="0"/>
                  <a:t>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9600" b="0" i="1" smtClean="0">
                            <a:latin typeface="Cambria Math" panose="02040503050406030204" pitchFamily="18" charset="0"/>
                          </a:rPr>
                          <m:t>км</m:t>
                        </m:r>
                      </m:num>
                      <m:den>
                        <m:r>
                          <a:rPr lang="ru-RU" sz="9600" b="0" i="1" smtClean="0">
                            <a:latin typeface="Cambria Math" panose="02040503050406030204" pitchFamily="18" charset="0"/>
                          </a:rPr>
                          <m:t>ч</m:t>
                        </m:r>
                      </m:den>
                    </m:f>
                  </m:oMath>
                </a14:m>
                <a:r>
                  <a:rPr lang="ru-RU" sz="96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9600" b="0" i="1" smtClean="0">
                            <a:latin typeface="Cambria Math" panose="02040503050406030204" pitchFamily="18" charset="0"/>
                          </a:rPr>
                          <m:t>1·1000 м</m:t>
                        </m:r>
                      </m:num>
                      <m:den>
                        <m:r>
                          <a:rPr lang="ru-RU" sz="9600" b="0" i="1" smtClean="0">
                            <a:latin typeface="Cambria Math" panose="02040503050406030204" pitchFamily="18" charset="0"/>
                          </a:rPr>
                          <m:t>3600 с</m:t>
                        </m:r>
                      </m:den>
                    </m:f>
                  </m:oMath>
                </a14:m>
                <a:endParaRPr lang="ru-RU" sz="96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503023" y="6492875"/>
            <a:ext cx="551167" cy="365125"/>
          </a:xfrm>
        </p:spPr>
        <p:txBody>
          <a:bodyPr/>
          <a:lstStyle/>
          <a:p>
            <a:fld id="{2207E821-DA33-4412-AE1E-E87EFF77DA0A}" type="slidenum">
              <a:rPr lang="ru-RU" sz="2000" smtClean="0"/>
              <a:t>5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94572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определяют среднюю скорость при неравномерном движении?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9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96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ru-RU" sz="9600" b="0" i="1" smtClean="0">
                              <a:latin typeface="Cambria Math" panose="02040503050406030204" pitchFamily="18" charset="0"/>
                            </a:rPr>
                            <m:t>ср</m:t>
                          </m:r>
                        </m:sub>
                      </m:sSub>
                      <m:r>
                        <a:rPr lang="en-US" sz="9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9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i="1"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en-US" sz="96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ru-RU" sz="96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503023" y="6492875"/>
            <a:ext cx="551167" cy="365125"/>
          </a:xfrm>
        </p:spPr>
        <p:txBody>
          <a:bodyPr/>
          <a:lstStyle/>
          <a:p>
            <a:fld id="{2207E821-DA33-4412-AE1E-E87EFF77DA0A}" type="slidenum">
              <a:rPr lang="ru-RU" sz="2000" smtClean="0"/>
              <a:t>6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15787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9103" y="1"/>
            <a:ext cx="10562897" cy="119818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Инструкция для выполнения практического задания</a:t>
            </a:r>
            <a:endParaRPr lang="ru-RU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84310" y="1198180"/>
                <a:ext cx="10707690" cy="3153104"/>
              </a:xfrm>
            </p:spPr>
            <p:txBody>
              <a:bodyPr anchor="t">
                <a:normAutofit/>
              </a:bodyPr>
              <a:lstStyle/>
              <a:p>
                <a:pPr marL="0" indent="0" algn="just">
                  <a:buNone/>
                </a:pPr>
                <a:r>
                  <a:rPr lang="ru-RU" sz="2000" dirty="0" smtClean="0"/>
                  <a:t>Внимание! Работа </a:t>
                </a:r>
                <a:r>
                  <a:rPr lang="ru-RU" sz="2000" dirty="0" smtClean="0"/>
                  <a:t>оформл</a:t>
                </a:r>
                <a:r>
                  <a:rPr lang="ru-RU" sz="2000" dirty="0" smtClean="0"/>
                  <a:t>яется </a:t>
                </a:r>
                <a:r>
                  <a:rPr lang="ru-RU" sz="2000" dirty="0" smtClean="0"/>
                  <a:t>в виде задачи</a:t>
                </a:r>
              </a:p>
              <a:p>
                <a:pPr marL="457200" indent="-457200" algn="just">
                  <a:buAutoNum type="arabicPeriod"/>
                </a:pPr>
                <a:r>
                  <a:rPr lang="ru-RU" sz="2000" dirty="0" smtClean="0"/>
                  <a:t>Приготовьте секундомер к работе. Пустите каретку по наклонной плоскости. Показания секундомера запишите в условия задачи</a:t>
                </a:r>
              </a:p>
              <a:p>
                <a:pPr marL="457200" indent="-457200" algn="just">
                  <a:buAutoNum type="arabicPeriod"/>
                </a:pPr>
                <a:r>
                  <a:rPr lang="ru-RU" sz="2000" dirty="0" smtClean="0"/>
                  <a:t>Измерьте пройденный путь каретки, запишите в условия задачи</a:t>
                </a:r>
              </a:p>
              <a:p>
                <a:pPr marL="457200" indent="-457200" algn="just">
                  <a:buAutoNum type="arabicPeriod"/>
                </a:pPr>
                <a:r>
                  <a:rPr lang="ru-RU" sz="2000" dirty="0" smtClean="0"/>
                  <a:t>Рассчитайте среднюю скорость движения каретки. Вычисления выполните в системе СИ</a:t>
                </a:r>
              </a:p>
              <a:p>
                <a:pPr marL="457200" indent="-457200" algn="just">
                  <a:buAutoNum type="arabicPeriod"/>
                </a:pPr>
                <a:r>
                  <a:rPr lang="ru-RU" sz="2000" dirty="0" smtClean="0"/>
                  <a:t>Переведите скорость в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км</m:t>
                        </m:r>
                      </m:num>
                      <m:den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ч</m:t>
                        </m:r>
                      </m:den>
                    </m:f>
                  </m:oMath>
                </a14:m>
                <a:endParaRPr lang="ru-RU" sz="2000" dirty="0" smtClean="0"/>
              </a:p>
              <a:p>
                <a:pPr marL="457200" indent="-457200" algn="just">
                  <a:buAutoNum type="arabicPeriod"/>
                </a:pPr>
                <a:r>
                  <a:rPr lang="ru-RU" sz="2000" dirty="0" smtClean="0"/>
                  <a:t>Дополнительное задание на оценку «5»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84310" y="1198180"/>
                <a:ext cx="10707690" cy="3153104"/>
              </a:xfrm>
              <a:blipFill>
                <a:blip r:embed="rId2"/>
                <a:stretch>
                  <a:fillRect l="-1252" t="-1161" r="-569" b="-27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2"/>
              <p:cNvSpPr txBox="1">
                <a:spLocks/>
              </p:cNvSpPr>
              <p:nvPr/>
            </p:nvSpPr>
            <p:spPr>
              <a:xfrm>
                <a:off x="1629103" y="4522078"/>
                <a:ext cx="4277712" cy="2054772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Char char="•"/>
                  <a:defRPr sz="24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Char char="•"/>
                  <a:defRPr sz="20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Char char="•"/>
                  <a:defRPr sz="18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Char char="•"/>
                  <a:defRPr sz="16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Char char="•"/>
                  <a:defRPr sz="14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Char char="•"/>
                  <a:defRPr sz="14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Char char="•"/>
                  <a:defRPr sz="14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Char char="•"/>
                  <a:defRPr sz="14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Char char="•"/>
                  <a:defRPr sz="14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Font typeface="Arial"/>
                  <a:buNone/>
                </a:pPr>
                <a:r>
                  <a:rPr lang="en-US" sz="2000" dirty="0" smtClean="0"/>
                  <a:t>1 </a:t>
                </a:r>
                <a:r>
                  <a:rPr lang="ru-RU" sz="2000" dirty="0" smtClean="0"/>
                  <a:t>вариант:</a:t>
                </a:r>
              </a:p>
              <a:p>
                <a:pPr marL="0" indent="0" algn="just">
                  <a:buNone/>
                </a:pPr>
                <a:r>
                  <a:rPr lang="ru-RU" sz="2000" dirty="0" smtClean="0"/>
                  <a:t>Выразите в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м</m:t>
                        </m:r>
                      </m:num>
                      <m:den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2000" dirty="0" smtClean="0"/>
                  <a:t> скорость: 18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км</m:t>
                        </m:r>
                      </m:num>
                      <m:den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ч</m:t>
                        </m:r>
                      </m:den>
                    </m:f>
                  </m:oMath>
                </a14:m>
                <a:endParaRPr lang="ru-RU" sz="2000" dirty="0" smtClean="0"/>
              </a:p>
              <a:p>
                <a:pPr marL="0" indent="0" algn="just">
                  <a:buNone/>
                </a:pPr>
                <a:r>
                  <a:rPr lang="ru-RU" sz="2000" dirty="0"/>
                  <a:t>Выразите в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к</m:t>
                        </m:r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м</m:t>
                        </m:r>
                      </m:num>
                      <m:den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ч</m:t>
                        </m:r>
                      </m:den>
                    </m:f>
                  </m:oMath>
                </a14:m>
                <a:r>
                  <a:rPr lang="ru-RU" sz="2000" dirty="0"/>
                  <a:t> скорость: </a:t>
                </a:r>
                <a:r>
                  <a:rPr lang="ru-RU" sz="2000" dirty="0" smtClean="0"/>
                  <a:t>22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м</m:t>
                        </m:r>
                      </m:num>
                      <m:den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2000" dirty="0" smtClean="0"/>
                  <a:t>  </a:t>
                </a:r>
              </a:p>
            </p:txBody>
          </p:sp>
        </mc:Choice>
        <mc:Fallback xmlns="">
          <p:sp>
            <p:nvSpPr>
              <p:cNvPr id="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9103" y="4522078"/>
                <a:ext cx="4277712" cy="2054772"/>
              </a:xfrm>
              <a:prstGeom prst="rect">
                <a:avLst/>
              </a:prstGeom>
              <a:blipFill>
                <a:blip r:embed="rId3"/>
                <a:stretch>
                  <a:fillRect l="-1425" t="-17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2"/>
              <p:cNvSpPr txBox="1">
                <a:spLocks/>
              </p:cNvSpPr>
              <p:nvPr/>
            </p:nvSpPr>
            <p:spPr>
              <a:xfrm>
                <a:off x="7204841" y="4522078"/>
                <a:ext cx="4277712" cy="2054772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Char char="•"/>
                  <a:defRPr sz="24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Char char="•"/>
                  <a:defRPr sz="20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Char char="•"/>
                  <a:defRPr sz="18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Char char="•"/>
                  <a:defRPr sz="16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Char char="•"/>
                  <a:defRPr sz="14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Char char="•"/>
                  <a:defRPr sz="14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Char char="•"/>
                  <a:defRPr sz="14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Char char="•"/>
                  <a:defRPr sz="14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Char char="•"/>
                  <a:defRPr sz="14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Font typeface="Arial"/>
                  <a:buNone/>
                </a:pPr>
                <a:r>
                  <a:rPr lang="ru-RU" sz="2000" dirty="0"/>
                  <a:t>2</a:t>
                </a:r>
                <a:r>
                  <a:rPr lang="en-US" sz="2000" dirty="0" smtClean="0"/>
                  <a:t> </a:t>
                </a:r>
                <a:r>
                  <a:rPr lang="ru-RU" sz="2000" dirty="0" smtClean="0"/>
                  <a:t>вариант:</a:t>
                </a:r>
              </a:p>
              <a:p>
                <a:pPr marL="0" indent="0" algn="just">
                  <a:buNone/>
                </a:pPr>
                <a:r>
                  <a:rPr lang="ru-RU" sz="2000" dirty="0" smtClean="0"/>
                  <a:t>Выразите в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м</m:t>
                        </m:r>
                      </m:num>
                      <m:den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2000" dirty="0" smtClean="0"/>
                  <a:t> скорость: 90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км</m:t>
                        </m:r>
                      </m:num>
                      <m:den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ч</m:t>
                        </m:r>
                      </m:den>
                    </m:f>
                  </m:oMath>
                </a14:m>
                <a:endParaRPr lang="ru-RU" sz="2000" dirty="0" smtClean="0"/>
              </a:p>
              <a:p>
                <a:pPr marL="0" indent="0" algn="just">
                  <a:buNone/>
                </a:pPr>
                <a:r>
                  <a:rPr lang="ru-RU" sz="2000" dirty="0"/>
                  <a:t>Выразите в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к</m:t>
                        </m:r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м</m:t>
                        </m:r>
                      </m:num>
                      <m:den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ч</m:t>
                        </m:r>
                      </m:den>
                    </m:f>
                  </m:oMath>
                </a14:m>
                <a:r>
                  <a:rPr lang="ru-RU" sz="2000" dirty="0"/>
                  <a:t> скорость: </a:t>
                </a:r>
                <a:r>
                  <a:rPr lang="ru-RU" sz="2000" dirty="0" smtClean="0"/>
                  <a:t>15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м</m:t>
                        </m:r>
                      </m:num>
                      <m:den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2000" dirty="0" smtClean="0"/>
                  <a:t>  </a:t>
                </a:r>
              </a:p>
            </p:txBody>
          </p:sp>
        </mc:Choice>
        <mc:Fallback xmlns="">
          <p:sp>
            <p:nvSpPr>
              <p:cNvPr id="5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4841" y="4522078"/>
                <a:ext cx="4277712" cy="2054772"/>
              </a:xfrm>
              <a:prstGeom prst="rect">
                <a:avLst/>
              </a:prstGeom>
              <a:blipFill>
                <a:blip r:embed="rId4"/>
                <a:stretch>
                  <a:fillRect l="-1567" t="-17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482553" y="6492875"/>
            <a:ext cx="551167" cy="365125"/>
          </a:xfrm>
        </p:spPr>
        <p:txBody>
          <a:bodyPr/>
          <a:lstStyle/>
          <a:p>
            <a:fld id="{2207E821-DA33-4412-AE1E-E87EFF77DA0A}" type="slidenum">
              <a:rPr lang="ru-RU" sz="2000" smtClean="0"/>
              <a:t>7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1295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84310" y="0"/>
                <a:ext cx="10707690" cy="4561489"/>
              </a:xfrm>
            </p:spPr>
            <p:txBody>
              <a:bodyPr anchor="ctr">
                <a:normAutofit/>
              </a:bodyPr>
              <a:lstStyle/>
              <a:p>
                <a:pPr marL="0" indent="0" algn="just">
                  <a:buNone/>
                </a:pPr>
                <a:r>
                  <a:rPr lang="ru-RU" sz="3600" dirty="0" smtClean="0"/>
                  <a:t>Формула для вычисления пути: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3600" i="1" dirty="0">
                        <a:latin typeface="Cambria Math" panose="02040503050406030204" pitchFamily="18" charset="0"/>
                      </a:rPr>
                      <m:t>𝑣</m:t>
                    </m:r>
                    <m:r>
                      <m:rPr>
                        <m:nor/>
                      </m:rPr>
                      <a:rPr lang="ru-RU" sz="3600" dirty="0"/>
                      <m:t>·</m:t>
                    </m:r>
                    <m:r>
                      <a:rPr lang="en-US" sz="3600" b="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3600" dirty="0" smtClean="0"/>
              </a:p>
              <a:p>
                <a:pPr marL="0" indent="0" algn="just">
                  <a:buNone/>
                </a:pPr>
                <a:r>
                  <a:rPr lang="ru-RU" sz="3600" dirty="0" smtClean="0"/>
                  <a:t>Формула для вычисления времени: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3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r>
                          <a:rPr lang="ru-RU" sz="3600" i="1" dirty="0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</m:oMath>
                </a14:m>
                <a:endParaRPr lang="en-US" sz="3600" dirty="0" smtClean="0"/>
              </a:p>
              <a:p>
                <a:pPr marL="0" indent="0" algn="just">
                  <a:buNone/>
                </a:pPr>
                <a:r>
                  <a:rPr lang="ru-RU" sz="3600" dirty="0" smtClean="0"/>
                  <a:t>Схема для запоминания формул расчета скорости, времени, пути:</a:t>
                </a:r>
                <a:endParaRPr lang="en-US" sz="36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84310" y="0"/>
                <a:ext cx="10707690" cy="4561489"/>
              </a:xfrm>
              <a:blipFill>
                <a:blip r:embed="rId2"/>
                <a:stretch>
                  <a:fillRect l="-1707" r="-17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482553" y="6492875"/>
            <a:ext cx="551167" cy="365125"/>
          </a:xfrm>
        </p:spPr>
        <p:txBody>
          <a:bodyPr/>
          <a:lstStyle/>
          <a:p>
            <a:fld id="{2207E821-DA33-4412-AE1E-E87EFF77DA0A}" type="slidenum">
              <a:rPr lang="ru-RU" sz="2000" smtClean="0"/>
              <a:t>8</a:t>
            </a:fld>
            <a:endParaRPr lang="ru-RU" sz="20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7318" y="3904152"/>
            <a:ext cx="3959220" cy="258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78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407591"/>
            <a:ext cx="10707690" cy="4378609"/>
          </a:xfrm>
        </p:spPr>
        <p:txBody>
          <a:bodyPr anchor="ctr"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3500" dirty="0" smtClean="0"/>
              <a:t>Большое количество дорожно-транспортных происшествий происходит с участием школьников. Наиболее распространенные нарушения:</a:t>
            </a:r>
          </a:p>
          <a:p>
            <a:pPr marL="742950" indent="-742950" algn="just">
              <a:buAutoNum type="arabicPeriod"/>
            </a:pPr>
            <a:r>
              <a:rPr lang="ru-RU" sz="3500" dirty="0" smtClean="0"/>
              <a:t>Переход дороги на запрещенный сигнал светофора;</a:t>
            </a:r>
          </a:p>
          <a:p>
            <a:pPr marL="742950" indent="-742950" algn="just">
              <a:buAutoNum type="arabicPeriod"/>
            </a:pPr>
            <a:r>
              <a:rPr lang="ru-RU" sz="3500" dirty="0" smtClean="0"/>
              <a:t>Внезапный выход на проезжую часть из-за стоящего транспорта;</a:t>
            </a:r>
          </a:p>
          <a:p>
            <a:pPr marL="742950" indent="-742950" algn="just">
              <a:buAutoNum type="arabicPeriod"/>
            </a:pPr>
            <a:r>
              <a:rPr lang="ru-RU" sz="3500" dirty="0" smtClean="0"/>
              <a:t>Переход дороги перед близко движущимся транспортом;</a:t>
            </a:r>
          </a:p>
          <a:p>
            <a:pPr marL="742950" indent="-742950" algn="just">
              <a:buAutoNum type="arabicPeriod"/>
            </a:pPr>
            <a:r>
              <a:rPr lang="ru-RU" sz="3500" dirty="0" smtClean="0"/>
              <a:t>Нарушение правил езды на велосипеде;</a:t>
            </a:r>
          </a:p>
          <a:p>
            <a:pPr marL="742950" indent="-742950" algn="just">
              <a:buAutoNum type="arabicPeriod"/>
            </a:pPr>
            <a:r>
              <a:rPr lang="ru-RU" sz="3500" dirty="0" smtClean="0"/>
              <a:t>Игра на дороге</a:t>
            </a:r>
            <a:endParaRPr lang="ru-RU" sz="3500" dirty="0" smtClean="0"/>
          </a:p>
          <a:p>
            <a:pPr marL="742950" indent="-742950" algn="just">
              <a:buAutoNum type="arabicPeriod"/>
            </a:pPr>
            <a:endParaRPr lang="en-US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482553" y="6492875"/>
            <a:ext cx="551167" cy="365125"/>
          </a:xfrm>
        </p:spPr>
        <p:txBody>
          <a:bodyPr/>
          <a:lstStyle/>
          <a:p>
            <a:fld id="{2207E821-DA33-4412-AE1E-E87EFF77DA0A}" type="slidenum">
              <a:rPr lang="ru-RU" sz="2000" smtClean="0"/>
              <a:t>9</a:t>
            </a:fld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482" y="3970774"/>
            <a:ext cx="4056995" cy="27046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359" y="4491749"/>
            <a:ext cx="3277580" cy="218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53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333</TotalTime>
  <Words>311</Words>
  <Application>Microsoft Office PowerPoint</Application>
  <PresentationFormat>Широкоэкранный</PresentationFormat>
  <Paragraphs>55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Параллакс</vt:lpstr>
      <vt:lpstr>Расчет пути и времени движения. Решение задач</vt:lpstr>
      <vt:lpstr>По какой формуле определяют скорость тела, если известен его путь и время?</vt:lpstr>
      <vt:lpstr>Какова единица скорости в системе СИ?</vt:lpstr>
      <vt:lpstr>Какую единицу скорости чаще всего используем на практике?</vt:lpstr>
      <vt:lpstr>Как перевести км/ч в м/с?</vt:lpstr>
      <vt:lpstr>Как определяют среднюю скорость при неравномерном движении?</vt:lpstr>
      <vt:lpstr>Инструкция для выполнения практического задания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Расчет пути и времени движения. Решение задач.</dc:title>
  <dc:creator>Home</dc:creator>
  <cp:lastModifiedBy>Home</cp:lastModifiedBy>
  <cp:revision>25</cp:revision>
  <dcterms:created xsi:type="dcterms:W3CDTF">2015-10-11T10:06:40Z</dcterms:created>
  <dcterms:modified xsi:type="dcterms:W3CDTF">2015-10-11T17:59:59Z</dcterms:modified>
</cp:coreProperties>
</file>