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87" r:id="rId4"/>
    <p:sldId id="264" r:id="rId5"/>
    <p:sldId id="289" r:id="rId6"/>
    <p:sldId id="288" r:id="rId7"/>
    <p:sldId id="285" r:id="rId8"/>
    <p:sldId id="290" r:id="rId9"/>
    <p:sldId id="291" r:id="rId10"/>
    <p:sldId id="271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276600" y="1052513"/>
            <a:ext cx="2133600" cy="365125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  <a:latin typeface="Arbat-Bold" pitchFamily="2" charset="0"/>
              </a:defRPr>
            </a:lvl1pPr>
          </a:lstStyle>
          <a:p>
            <a:pPr>
              <a:defRPr/>
            </a:pPr>
            <a:fld id="{5E740544-0523-4DD8-B693-FF3AE9229ED6}" type="datetimeFigureOut">
              <a:rPr lang="ru-RU"/>
              <a:pPr>
                <a:defRPr/>
              </a:pPr>
              <a:t>29.09.2015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B6C0C-B9F7-469B-9040-AAB03D6E634B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5BFF5-E16A-42F0-B657-CC9CFDE1FF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73042-A12F-435E-AB23-2885C8DD33F4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67D1-27C9-429C-9B7F-30F997CC1B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40117-0658-43BA-B7AA-C1793C30CE3B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8A1A0-8BFB-4D84-8DF2-DE26732A10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EB12C-3462-4D49-AB32-2C1B96DAFC92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4BD7C-2943-4A85-A98A-52FCDCD7B1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076E0-34F1-4B2F-8410-30DAFB20234B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17CD5-28A1-4A07-9E17-6847EB5B4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00BFA-8F79-4BF5-A2AA-A6D574CD1CF6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CEA0A-1ED7-4944-90F1-9449E7A39F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45804-4142-402A-92F0-DBEEF7A59D75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E8618-23A0-4F63-AB97-53A87493CD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AE844-02B1-45F3-80BB-931CD625CBF7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3CD03-DFDE-473F-8E31-AF0C0E37E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ul Reaver\Desktop\Новая папка\создание шаблонов\6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616532-BFB2-4ADE-846F-316CC7A40A73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36B6C5-E340-4705-8564-DAA7FB061D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Овал 8">
            <a:hlinkClick r:id="" action="ppaction://hlinkshowjump?jump=nextslide"/>
          </p:cNvPr>
          <p:cNvSpPr/>
          <p:nvPr userDrawn="1"/>
        </p:nvSpPr>
        <p:spPr>
          <a:xfrm>
            <a:off x="7812360" y="5517232"/>
            <a:ext cx="504056" cy="504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8" name="Овал 7">
            <a:hlinkClick r:id="" action="ppaction://hlinkshowjump?jump=firstslide"/>
          </p:cNvPr>
          <p:cNvSpPr/>
          <p:nvPr userDrawn="1"/>
        </p:nvSpPr>
        <p:spPr>
          <a:xfrm>
            <a:off x="611560" y="5157192"/>
            <a:ext cx="504056" cy="50405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0" name="Овал 19">
            <a:hlinkClick r:id="" action="ppaction://hlinkshowjump?jump=lastslide"/>
          </p:cNvPr>
          <p:cNvSpPr/>
          <p:nvPr userDrawn="1"/>
        </p:nvSpPr>
        <p:spPr>
          <a:xfrm>
            <a:off x="1043608" y="5589240"/>
            <a:ext cx="504056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77" r:id="rId2"/>
    <p:sldLayoutId id="2147483686" r:id="rId3"/>
    <p:sldLayoutId id="2147483678" r:id="rId4"/>
    <p:sldLayoutId id="2147483679" r:id="rId5"/>
    <p:sldLayoutId id="2147483680" r:id="rId6"/>
    <p:sldLayoutId id="2147483687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bat-Bold" pitchFamily="2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chemeClr val="bg1"/>
          </a:solidFill>
          <a:latin typeface="Arbat-Bold" pitchFamily="2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 kern="1200">
          <a:solidFill>
            <a:schemeClr val="bg1"/>
          </a:solidFill>
          <a:latin typeface="Arbat-Bold" pitchFamily="2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chemeClr val="bg1"/>
          </a:solidFill>
          <a:latin typeface="Arbat-Bold" pitchFamily="2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chemeClr val="bg1"/>
          </a:solidFill>
          <a:latin typeface="Arbat-Bold" pitchFamily="2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chemeClr val="bg1"/>
          </a:solidFill>
          <a:latin typeface="Arbat-Bold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4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+mj-lt"/>
              </a:rPr>
              <a:t>September, </a:t>
            </a:r>
            <a:r>
              <a:rPr lang="ru-RU" dirty="0" smtClean="0">
                <a:latin typeface="+mj-lt"/>
              </a:rPr>
              <a:t>30</a:t>
            </a:r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r>
              <a:rPr lang="en-US" dirty="0" err="1" smtClean="0">
                <a:latin typeface="+mj-lt"/>
              </a:rPr>
              <a:t>Classwork</a:t>
            </a:r>
            <a:endParaRPr lang="ru-RU" dirty="0" smtClean="0">
              <a:latin typeface="+mj-lt"/>
            </a:endParaRPr>
          </a:p>
        </p:txBody>
      </p:sp>
      <p:sp>
        <p:nvSpPr>
          <p:cNvPr id="5123" name="TextBox 5"/>
          <p:cNvSpPr txBox="1">
            <a:spLocks noChangeArrowheads="1"/>
          </p:cNvSpPr>
          <p:nvPr/>
        </p:nvSpPr>
        <p:spPr bwMode="auto">
          <a:xfrm>
            <a:off x="2411413" y="2349500"/>
            <a:ext cx="40719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 i="1" dirty="0">
              <a:solidFill>
                <a:schemeClr val="bg1"/>
              </a:solidFill>
              <a:latin typeface="Arbat-Bold" pitchFamily="2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852936"/>
            <a:ext cx="77048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i="1" u="sng" dirty="0" smtClean="0">
                <a:solidFill>
                  <a:schemeClr val="bg1"/>
                </a:solidFill>
                <a:latin typeface="+mn-lt"/>
              </a:rPr>
              <a:t>“What subjects has </a:t>
            </a:r>
            <a:r>
              <a:rPr lang="en-US" sz="6000" i="1" u="sng" dirty="0" err="1" smtClean="0">
                <a:solidFill>
                  <a:schemeClr val="bg1"/>
                </a:solidFill>
                <a:latin typeface="+mn-lt"/>
              </a:rPr>
              <a:t>Misha</a:t>
            </a:r>
            <a:r>
              <a:rPr lang="en-US" sz="6000" i="1" u="sng" dirty="0" smtClean="0">
                <a:solidFill>
                  <a:schemeClr val="bg1"/>
                </a:solidFill>
                <a:latin typeface="+mn-lt"/>
              </a:rPr>
              <a:t> got at school?”</a:t>
            </a:r>
            <a:endParaRPr lang="ru-RU" sz="6000" i="1" u="sng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8229600" cy="1143000"/>
          </a:xfrm>
        </p:spPr>
        <p:txBody>
          <a:bodyPr/>
          <a:lstStyle/>
          <a:p>
            <a:pPr algn="l"/>
            <a:r>
              <a:rPr lang="en-US" u="sng" dirty="0" smtClean="0">
                <a:latin typeface="+mj-lt"/>
              </a:rPr>
              <a:t>Hometask</a:t>
            </a:r>
            <a:r>
              <a:rPr lang="en-US" dirty="0" smtClean="0">
                <a:latin typeface="+mj-lt"/>
              </a:rPr>
              <a:t>:</a:t>
            </a:r>
            <a:endParaRPr lang="ru-RU" dirty="0"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6288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>
              <a:latin typeface="+mn-lt"/>
            </a:endParaRPr>
          </a:p>
          <a:p>
            <a:pPr>
              <a:buNone/>
            </a:pPr>
            <a:r>
              <a:rPr lang="en-US" dirty="0" smtClean="0">
                <a:latin typeface="+mn-lt"/>
              </a:rPr>
              <a:t>Ex. </a:t>
            </a:r>
            <a:r>
              <a:rPr lang="ru-RU" dirty="0" smtClean="0">
                <a:latin typeface="+mn-lt"/>
              </a:rPr>
              <a:t>5</a:t>
            </a:r>
            <a:r>
              <a:rPr lang="en-US" dirty="0" smtClean="0">
                <a:latin typeface="+mn-lt"/>
              </a:rPr>
              <a:t> p. 33 (</a:t>
            </a:r>
            <a:r>
              <a:rPr lang="ru-RU" dirty="0" smtClean="0">
                <a:latin typeface="+mn-lt"/>
              </a:rPr>
              <a:t>учить стихотворение</a:t>
            </a:r>
            <a:r>
              <a:rPr lang="en-US" dirty="0" smtClean="0">
                <a:latin typeface="+mn-lt"/>
              </a:rPr>
              <a:t>)</a:t>
            </a:r>
            <a:endParaRPr lang="ru-RU" dirty="0" smtClean="0">
              <a:latin typeface="+mn-lt"/>
            </a:endParaRPr>
          </a:p>
          <a:p>
            <a:pPr>
              <a:buNone/>
            </a:pPr>
            <a:r>
              <a:rPr lang="ru-RU" dirty="0" smtClean="0">
                <a:latin typeface="+mn-lt"/>
              </a:rPr>
              <a:t>повторить правило стр. 31-32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FFC000"/>
                </a:solidFill>
                <a:latin typeface="+mj-lt"/>
              </a:rPr>
              <a:t>Фонетическая разминка</a:t>
            </a:r>
            <a:endParaRPr lang="ru-RU" sz="48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marL="0" lvl="0" indent="0" eaLnBrk="1" hangingPunct="1">
              <a:spcBef>
                <a:spcPct val="0"/>
              </a:spcBef>
              <a:buNone/>
            </a:pPr>
            <a:r>
              <a:rPr lang="ru-RU" dirty="0" smtClean="0">
                <a:latin typeface="+mn-lt"/>
              </a:rPr>
              <a:t>     	</a:t>
            </a:r>
            <a:r>
              <a:rPr lang="en-US" dirty="0" smtClean="0">
                <a:latin typeface="+mn-lt"/>
                <a:ea typeface="Calibri" pitchFamily="34" charset="0"/>
                <a:cs typeface="Times New Roman" pitchFamily="18" charset="0"/>
              </a:rPr>
              <a:t>to wiggle </a:t>
            </a:r>
            <a:r>
              <a:rPr lang="ru-RU" dirty="0" smtClean="0">
                <a:latin typeface="+mn-lt"/>
                <a:ea typeface="Calibri" pitchFamily="34" charset="0"/>
                <a:cs typeface="Times New Roman" pitchFamily="18" charset="0"/>
              </a:rPr>
              <a:t>['</a:t>
            </a:r>
            <a:r>
              <a:rPr lang="en-US" dirty="0" err="1" smtClean="0">
                <a:latin typeface="+mn-lt"/>
                <a:ea typeface="Calibri" pitchFamily="34" charset="0"/>
                <a:cs typeface="Times New Roman" pitchFamily="18" charset="0"/>
              </a:rPr>
              <a:t>wigl</a:t>
            </a:r>
            <a:r>
              <a:rPr lang="ru-RU" dirty="0" smtClean="0">
                <a:latin typeface="+mn-lt"/>
                <a:ea typeface="Calibri" pitchFamily="34" charset="0"/>
                <a:cs typeface="Times New Roman" pitchFamily="18" charset="0"/>
              </a:rPr>
              <a:t>] - извиваться;</a:t>
            </a:r>
            <a:endParaRPr lang="ru-RU" sz="800" dirty="0" smtClean="0">
              <a:latin typeface="+mn-lt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ru-RU" dirty="0" smtClean="0">
                <a:latin typeface="+mn-lt"/>
                <a:ea typeface="Calibri" pitchFamily="34" charset="0"/>
                <a:cs typeface="Times New Roman" pitchFamily="18" charset="0"/>
              </a:rPr>
              <a:t>	</a:t>
            </a:r>
            <a:r>
              <a:rPr lang="en-US" dirty="0" smtClean="0">
                <a:latin typeface="+mn-lt"/>
                <a:ea typeface="Calibri" pitchFamily="34" charset="0"/>
                <a:cs typeface="Times New Roman" pitchFamily="18" charset="0"/>
              </a:rPr>
              <a:t>to glide</a:t>
            </a:r>
            <a:r>
              <a:rPr lang="ru-RU" dirty="0" smtClean="0">
                <a:latin typeface="+mn-lt"/>
                <a:ea typeface="Calibri" pitchFamily="34" charset="0"/>
                <a:cs typeface="Times New Roman" pitchFamily="18" charset="0"/>
              </a:rPr>
              <a:t> [</a:t>
            </a:r>
            <a:r>
              <a:rPr lang="en-US" dirty="0" err="1" smtClean="0">
                <a:latin typeface="+mn-lt"/>
                <a:ea typeface="Calibri" pitchFamily="34" charset="0"/>
                <a:cs typeface="Times New Roman" pitchFamily="18" charset="0"/>
              </a:rPr>
              <a:t>glaid</a:t>
            </a:r>
            <a:r>
              <a:rPr lang="ru-RU" dirty="0" smtClean="0">
                <a:latin typeface="+mn-lt"/>
                <a:ea typeface="Calibri" pitchFamily="34" charset="0"/>
                <a:cs typeface="Times New Roman" pitchFamily="18" charset="0"/>
              </a:rPr>
              <a:t>] – скользить, бесшумно 	двигаться;</a:t>
            </a:r>
            <a:endParaRPr lang="ru-RU" sz="800" dirty="0" smtClean="0">
              <a:latin typeface="+mn-lt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ru-RU" dirty="0" smtClean="0">
                <a:latin typeface="+mn-lt"/>
                <a:ea typeface="Calibri" pitchFamily="34" charset="0"/>
                <a:cs typeface="Times New Roman" pitchFamily="18" charset="0"/>
              </a:rPr>
              <a:t>	</a:t>
            </a:r>
            <a:r>
              <a:rPr lang="en-US" dirty="0" smtClean="0">
                <a:latin typeface="+mn-lt"/>
                <a:ea typeface="Calibri" pitchFamily="34" charset="0"/>
                <a:cs typeface="Times New Roman" pitchFamily="18" charset="0"/>
              </a:rPr>
              <a:t>to slither ['</a:t>
            </a:r>
            <a:r>
              <a:rPr lang="en-US" dirty="0" err="1" smtClean="0">
                <a:latin typeface="+mn-lt"/>
                <a:ea typeface="Calibri" pitchFamily="34" charset="0"/>
                <a:cs typeface="Times New Roman" pitchFamily="18" charset="0"/>
              </a:rPr>
              <a:t>sliðə</a:t>
            </a:r>
            <a:r>
              <a:rPr lang="en-US" dirty="0" smtClean="0">
                <a:latin typeface="+mn-lt"/>
                <a:ea typeface="Calibri" pitchFamily="34" charset="0"/>
                <a:cs typeface="Times New Roman" pitchFamily="18" charset="0"/>
              </a:rPr>
              <a:t>] – </a:t>
            </a:r>
            <a:r>
              <a:rPr lang="ru-RU" dirty="0" smtClean="0">
                <a:latin typeface="+mn-lt"/>
                <a:ea typeface="Calibri" pitchFamily="34" charset="0"/>
                <a:cs typeface="Times New Roman" pitchFamily="18" charset="0"/>
              </a:rPr>
              <a:t>ползти</a:t>
            </a:r>
            <a:r>
              <a:rPr lang="en-US" dirty="0" smtClean="0">
                <a:latin typeface="+mn-lt"/>
                <a:ea typeface="Calibri" pitchFamily="34" charset="0"/>
                <a:cs typeface="Times New Roman" pitchFamily="18" charset="0"/>
              </a:rPr>
              <a:t>;</a:t>
            </a:r>
            <a:endParaRPr lang="ru-RU" sz="800" dirty="0" smtClean="0">
              <a:latin typeface="+mn-lt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ru-RU" dirty="0" smtClean="0">
                <a:latin typeface="+mn-lt"/>
                <a:ea typeface="Calibri" pitchFamily="34" charset="0"/>
                <a:cs typeface="Times New Roman" pitchFamily="18" charset="0"/>
              </a:rPr>
              <a:t>	</a:t>
            </a:r>
            <a:r>
              <a:rPr lang="en-US" dirty="0" smtClean="0">
                <a:latin typeface="+mn-lt"/>
                <a:ea typeface="Calibri" pitchFamily="34" charset="0"/>
                <a:cs typeface="Times New Roman" pitchFamily="18" charset="0"/>
              </a:rPr>
              <a:t>to slide [</a:t>
            </a:r>
            <a:r>
              <a:rPr lang="en-US" dirty="0" err="1" smtClean="0">
                <a:latin typeface="+mn-lt"/>
                <a:ea typeface="Calibri" pitchFamily="34" charset="0"/>
                <a:cs typeface="Times New Roman" pitchFamily="18" charset="0"/>
              </a:rPr>
              <a:t>slaid</a:t>
            </a:r>
            <a:r>
              <a:rPr lang="en-US" dirty="0" smtClean="0">
                <a:latin typeface="+mn-lt"/>
                <a:ea typeface="Calibri" pitchFamily="34" charset="0"/>
                <a:cs typeface="Times New Roman" pitchFamily="18" charset="0"/>
              </a:rPr>
              <a:t>] – </a:t>
            </a:r>
            <a:r>
              <a:rPr lang="ru-RU" dirty="0" smtClean="0">
                <a:latin typeface="+mn-lt"/>
                <a:ea typeface="Calibri" pitchFamily="34" charset="0"/>
                <a:cs typeface="Times New Roman" pitchFamily="18" charset="0"/>
              </a:rPr>
              <a:t>плавно</a:t>
            </a:r>
            <a:r>
              <a:rPr lang="en-US" dirty="0" smtClean="0"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+mn-lt"/>
                <a:ea typeface="Calibri" pitchFamily="34" charset="0"/>
                <a:cs typeface="Times New Roman" pitchFamily="18" charset="0"/>
              </a:rPr>
              <a:t>скользить</a:t>
            </a:r>
            <a:r>
              <a:rPr lang="en-US" dirty="0" smtClean="0">
                <a:latin typeface="+mn-lt"/>
                <a:ea typeface="Calibri" pitchFamily="34" charset="0"/>
                <a:cs typeface="Times New Roman" pitchFamily="18" charset="0"/>
              </a:rPr>
              <a:t>;</a:t>
            </a:r>
            <a:endParaRPr lang="ru-RU" sz="800" dirty="0" smtClean="0">
              <a:latin typeface="+mn-lt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ru-RU" dirty="0" smtClean="0">
                <a:latin typeface="+mn-lt"/>
                <a:ea typeface="Calibri" pitchFamily="34" charset="0"/>
                <a:cs typeface="Times New Roman" pitchFamily="18" charset="0"/>
              </a:rPr>
              <a:t>	</a:t>
            </a:r>
            <a:r>
              <a:rPr lang="en-US" dirty="0" smtClean="0">
                <a:latin typeface="+mn-lt"/>
                <a:ea typeface="Calibri" pitchFamily="34" charset="0"/>
                <a:cs typeface="Times New Roman" pitchFamily="18" charset="0"/>
              </a:rPr>
              <a:t>to buzz [</a:t>
            </a:r>
            <a:r>
              <a:rPr lang="en-US" dirty="0" err="1" smtClean="0">
                <a:latin typeface="+mn-lt"/>
                <a:ea typeface="Calibri" pitchFamily="34" charset="0"/>
                <a:cs typeface="Times New Roman" pitchFamily="18" charset="0"/>
              </a:rPr>
              <a:t>bʌz</a:t>
            </a:r>
            <a:r>
              <a:rPr lang="en-US" dirty="0" smtClean="0">
                <a:latin typeface="+mn-lt"/>
                <a:ea typeface="Calibri" pitchFamily="34" charset="0"/>
                <a:cs typeface="Times New Roman" pitchFamily="18" charset="0"/>
              </a:rPr>
              <a:t>] – </a:t>
            </a:r>
            <a:r>
              <a:rPr lang="ru-RU" dirty="0" smtClean="0">
                <a:latin typeface="+mn-lt"/>
                <a:ea typeface="Calibri" pitchFamily="34" charset="0"/>
                <a:cs typeface="Times New Roman" pitchFamily="18" charset="0"/>
              </a:rPr>
              <a:t>жужжать</a:t>
            </a:r>
            <a:r>
              <a:rPr lang="en-US" dirty="0" smtClean="0">
                <a:latin typeface="+mn-lt"/>
                <a:ea typeface="Calibri" pitchFamily="34" charset="0"/>
                <a:cs typeface="Times New Roman" pitchFamily="18" charset="0"/>
              </a:rPr>
              <a:t>;</a:t>
            </a:r>
            <a:endParaRPr lang="ru-RU" sz="800" dirty="0" smtClean="0">
              <a:latin typeface="+mn-lt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ru-RU" dirty="0" smtClean="0">
                <a:latin typeface="+mn-lt"/>
                <a:ea typeface="Calibri" pitchFamily="34" charset="0"/>
                <a:cs typeface="Times New Roman" pitchFamily="18" charset="0"/>
              </a:rPr>
              <a:t>	</a:t>
            </a:r>
            <a:r>
              <a:rPr lang="en-US" dirty="0" smtClean="0">
                <a:latin typeface="+mn-lt"/>
                <a:ea typeface="Calibri" pitchFamily="34" charset="0"/>
                <a:cs typeface="Times New Roman" pitchFamily="18" charset="0"/>
              </a:rPr>
              <a:t>fuzz [</a:t>
            </a:r>
            <a:r>
              <a:rPr lang="en-US" dirty="0" err="1" smtClean="0">
                <a:latin typeface="+mn-lt"/>
                <a:ea typeface="Calibri" pitchFamily="34" charset="0"/>
                <a:cs typeface="Times New Roman" pitchFamily="18" charset="0"/>
              </a:rPr>
              <a:t>fʌz</a:t>
            </a:r>
            <a:r>
              <a:rPr lang="en-US" dirty="0" smtClean="0">
                <a:latin typeface="+mn-lt"/>
                <a:ea typeface="Calibri" pitchFamily="34" charset="0"/>
                <a:cs typeface="Times New Roman" pitchFamily="18" charset="0"/>
              </a:rPr>
              <a:t>] – </a:t>
            </a:r>
            <a:r>
              <a:rPr lang="ru-RU" dirty="0" smtClean="0">
                <a:latin typeface="+mn-lt"/>
                <a:ea typeface="Calibri" pitchFamily="34" charset="0"/>
                <a:cs typeface="Times New Roman" pitchFamily="18" charset="0"/>
              </a:rPr>
              <a:t>пух</a:t>
            </a:r>
            <a:r>
              <a:rPr lang="en-US" dirty="0" smtClean="0">
                <a:latin typeface="+mn-lt"/>
                <a:ea typeface="Calibri" pitchFamily="34" charset="0"/>
                <a:cs typeface="Times New Roman" pitchFamily="18" charset="0"/>
              </a:rPr>
              <a:t>;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dirty="0" smtClean="0">
                <a:latin typeface="+mn-lt"/>
                <a:ea typeface="Calibri" pitchFamily="34" charset="0"/>
                <a:cs typeface="Times New Roman" pitchFamily="18" charset="0"/>
              </a:rPr>
              <a:t>	</a:t>
            </a:r>
            <a:r>
              <a:rPr lang="en-US" dirty="0" smtClean="0">
                <a:latin typeface="+mn-lt"/>
                <a:ea typeface="Calibri" pitchFamily="34" charset="0"/>
                <a:cs typeface="Times New Roman" pitchFamily="18" charset="0"/>
              </a:rPr>
              <a:t>sting</a:t>
            </a:r>
            <a:r>
              <a:rPr lang="ru-RU" dirty="0" smtClean="0">
                <a:latin typeface="+mn-lt"/>
                <a:ea typeface="Calibri" pitchFamily="34" charset="0"/>
                <a:cs typeface="Times New Roman" pitchFamily="18" charset="0"/>
              </a:rPr>
              <a:t> [</a:t>
            </a:r>
            <a:r>
              <a:rPr lang="en-US" dirty="0" err="1" smtClean="0">
                <a:latin typeface="+mn-lt"/>
                <a:ea typeface="Calibri" pitchFamily="34" charset="0"/>
                <a:cs typeface="Times New Roman" pitchFamily="18" charset="0"/>
              </a:rPr>
              <a:t>sti</a:t>
            </a:r>
            <a:r>
              <a:rPr lang="ru-RU" dirty="0" err="1" smtClean="0">
                <a:latin typeface="+mn-lt"/>
                <a:ea typeface="Calibri" pitchFamily="34" charset="0"/>
                <a:cs typeface="Times New Roman" pitchFamily="18" charset="0"/>
              </a:rPr>
              <a:t>ŋ</a:t>
            </a:r>
            <a:r>
              <a:rPr lang="ru-RU" dirty="0" smtClean="0">
                <a:latin typeface="+mn-lt"/>
                <a:ea typeface="Calibri" pitchFamily="34" charset="0"/>
                <a:cs typeface="Times New Roman" pitchFamily="18" charset="0"/>
              </a:rPr>
              <a:t>] – жалить</a:t>
            </a:r>
            <a:r>
              <a:rPr lang="ru-RU" sz="800" dirty="0" smtClean="0">
                <a:latin typeface="+mn-lt"/>
                <a:cs typeface="Arial" pitchFamily="34" charset="0"/>
              </a:rPr>
              <a:t> </a:t>
            </a:r>
            <a:endParaRPr lang="ru-RU" sz="4400" dirty="0" smtClean="0">
              <a:latin typeface="+mn-lt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FFC000"/>
                </a:solidFill>
                <a:latin typeface="+mj-lt"/>
              </a:rPr>
              <a:t>Фонетическая разминка</a:t>
            </a:r>
            <a:endParaRPr lang="ru-RU" sz="48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+mn-lt"/>
                <a:cs typeface="Times New Roman" pitchFamily="18" charset="0"/>
              </a:rPr>
              <a:t>Can you wiggle and glide?</a:t>
            </a:r>
            <a:endParaRPr lang="ru-RU" dirty="0" smtClean="0">
              <a:latin typeface="+mn-lt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+mn-lt"/>
                <a:cs typeface="Times New Roman" pitchFamily="18" charset="0"/>
              </a:rPr>
              <a:t>Can you slither and slide?</a:t>
            </a:r>
            <a:endParaRPr lang="ru-RU" dirty="0" smtClean="0">
              <a:latin typeface="+mn-lt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+mn-lt"/>
                <a:cs typeface="Times New Roman" pitchFamily="18" charset="0"/>
              </a:rPr>
              <a:t>Can you head for the lake?</a:t>
            </a:r>
            <a:endParaRPr lang="ru-RU" dirty="0" smtClean="0">
              <a:latin typeface="+mn-lt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+mn-lt"/>
                <a:cs typeface="Times New Roman" pitchFamily="18" charset="0"/>
              </a:rPr>
              <a:t>Can you swim like a snake?</a:t>
            </a:r>
            <a:endParaRPr lang="ru-RU" dirty="0" smtClean="0">
              <a:latin typeface="+mn-lt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+mn-lt"/>
                <a:cs typeface="Times New Roman" pitchFamily="18" charset="0"/>
              </a:rPr>
              <a:t>Can you fly? Can you buzz?</a:t>
            </a:r>
            <a:endParaRPr lang="ru-RU" dirty="0" smtClean="0">
              <a:latin typeface="+mn-lt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+mn-lt"/>
                <a:cs typeface="Times New Roman" pitchFamily="18" charset="0"/>
              </a:rPr>
              <a:t>Are you covered with knee?</a:t>
            </a:r>
            <a:endParaRPr lang="ru-RU" dirty="0" smtClean="0">
              <a:latin typeface="+mn-lt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+mn-lt"/>
                <a:cs typeface="Times New Roman" pitchFamily="18" charset="0"/>
              </a:rPr>
              <a:t>Can you sting like a bee?</a:t>
            </a:r>
            <a:endParaRPr lang="ru-RU" dirty="0" smtClean="0">
              <a:latin typeface="+mn-lt"/>
              <a:cs typeface="Times New Roman" pitchFamily="18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err="1" smtClean="0">
                <a:solidFill>
                  <a:srgbClr val="FFC000"/>
                </a:solidFill>
                <a:latin typeface="+mj-lt"/>
              </a:rPr>
              <a:t>Misha’s</a:t>
            </a:r>
            <a:r>
              <a:rPr lang="en-US" sz="5400" dirty="0" smtClean="0">
                <a:solidFill>
                  <a:srgbClr val="FFC000"/>
                </a:solidFill>
                <a:latin typeface="+mj-lt"/>
              </a:rPr>
              <a:t> chant</a:t>
            </a:r>
            <a:endParaRPr lang="ru-RU" sz="5400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96752"/>
            <a:ext cx="7560840" cy="486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+mj-lt"/>
              </a:rPr>
              <a:t>Answer the questions</a:t>
            </a:r>
            <a:endParaRPr lang="ru-RU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>
                <a:latin typeface="+mn-lt"/>
              </a:rPr>
              <a:t>	1. Which of these subjects have you got this year?</a:t>
            </a:r>
          </a:p>
          <a:p>
            <a:pPr marL="514350" indent="-514350">
              <a:buNone/>
            </a:pPr>
            <a:r>
              <a:rPr lang="en-US" dirty="0" smtClean="0">
                <a:latin typeface="+mn-lt"/>
              </a:rPr>
              <a:t>	2. Which of these subjects haven’t you got yet?</a:t>
            </a:r>
          </a:p>
          <a:p>
            <a:pPr marL="514350" indent="-514350">
              <a:buNone/>
            </a:pPr>
            <a:r>
              <a:rPr lang="en-US" dirty="0" smtClean="0">
                <a:latin typeface="+mn-lt"/>
              </a:rPr>
              <a:t>	3. What have you got today?</a:t>
            </a:r>
          </a:p>
          <a:p>
            <a:pPr marL="514350" indent="-514350">
              <a:buNone/>
            </a:pPr>
            <a:r>
              <a:rPr lang="en-US" dirty="0" smtClean="0">
                <a:latin typeface="+mn-lt"/>
              </a:rPr>
              <a:t>	4. Is today an easy or a difficult day for you? Why?</a:t>
            </a:r>
          </a:p>
          <a:p>
            <a:pPr marL="514350" indent="-514350">
              <a:buNone/>
            </a:pPr>
            <a:r>
              <a:rPr lang="en-US" dirty="0" smtClean="0">
                <a:latin typeface="+mn-lt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rgbClr val="FFC000"/>
                </a:solidFill>
                <a:latin typeface="+mj-lt"/>
              </a:rPr>
              <a:t>Let’s sing</a:t>
            </a:r>
            <a:endParaRPr lang="ru-RU" sz="5400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4" name="Picture 3" descr="C:\Users\Катя\Desktop\index1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628800"/>
            <a:ext cx="4354785" cy="40011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+mj-lt"/>
              </a:rPr>
              <a:t>Listen to </a:t>
            </a:r>
            <a:r>
              <a:rPr lang="en-US" dirty="0" err="1" smtClean="0">
                <a:solidFill>
                  <a:srgbClr val="FFC000"/>
                </a:solidFill>
                <a:latin typeface="+mj-lt"/>
              </a:rPr>
              <a:t>Misha’s</a:t>
            </a:r>
            <a:r>
              <a:rPr lang="en-US" dirty="0" smtClean="0">
                <a:solidFill>
                  <a:srgbClr val="FFC000"/>
                </a:solidFill>
                <a:latin typeface="+mj-lt"/>
              </a:rPr>
              <a:t> timetable for today and make some changes</a:t>
            </a:r>
            <a:endParaRPr lang="ru-RU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307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44824"/>
            <a:ext cx="784887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en-US" sz="5400" dirty="0" smtClean="0">
                <a:solidFill>
                  <a:srgbClr val="FFC000"/>
                </a:solidFill>
                <a:latin typeface="+mj-lt"/>
              </a:rPr>
              <a:t>Meet Mr. Etiquette</a:t>
            </a:r>
            <a:endParaRPr lang="ru-RU" sz="5400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7848872" cy="2413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sz="5400" dirty="0" smtClean="0">
                <a:solidFill>
                  <a:srgbClr val="FFC000"/>
                </a:solidFill>
                <a:latin typeface="+mj-lt"/>
              </a:rPr>
              <a:t>С каким настроением вы заканчиваете занятие?</a:t>
            </a:r>
            <a:endParaRPr lang="ru-RU" sz="54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203848" y="2636912"/>
            <a:ext cx="2579688" cy="2292350"/>
          </a:xfrm>
          <a:prstGeom prst="ellipse">
            <a:avLst/>
          </a:prstGeom>
          <a:solidFill>
            <a:srgbClr val="66FF66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067944" y="3356992"/>
            <a:ext cx="215900" cy="2159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716016" y="3356992"/>
            <a:ext cx="217487" cy="2159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139952" y="4149080"/>
            <a:ext cx="72072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5868144" y="3645024"/>
            <a:ext cx="2428875" cy="2362200"/>
          </a:xfrm>
          <a:prstGeom prst="ellips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588224" y="4365104"/>
            <a:ext cx="215900" cy="2159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308304" y="4365104"/>
            <a:ext cx="215900" cy="2159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2" name="Дуга 11"/>
          <p:cNvSpPr/>
          <p:nvPr/>
        </p:nvSpPr>
        <p:spPr>
          <a:xfrm rot="19567358">
            <a:off x="6420244" y="5102344"/>
            <a:ext cx="1066800" cy="755650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3" name="Содержимое 3"/>
          <p:cNvSpPr>
            <a:spLocks noGrp="1"/>
          </p:cNvSpPr>
          <p:nvPr>
            <p:ph idx="1"/>
          </p:nvPr>
        </p:nvSpPr>
        <p:spPr bwMode="auto">
          <a:xfrm>
            <a:off x="457200" y="1916113"/>
            <a:ext cx="2530624" cy="2016943"/>
          </a:xfrm>
          <a:prstGeom prst="smileyFace">
            <a:avLst/>
          </a:prstGeom>
          <a:solidFill>
            <a:srgbClr val="FFFF00"/>
          </a:solidFill>
          <a:ln w="1270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109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September, 30 Classwork</vt:lpstr>
      <vt:lpstr>Фонетическая разминка</vt:lpstr>
      <vt:lpstr>Фонетическая разминка</vt:lpstr>
      <vt:lpstr>Misha’s chant</vt:lpstr>
      <vt:lpstr>Answer the questions</vt:lpstr>
      <vt:lpstr>Let’s sing</vt:lpstr>
      <vt:lpstr>Listen to Misha’s timetable for today and make some changes</vt:lpstr>
      <vt:lpstr>Meet Mr. Etiquette</vt:lpstr>
      <vt:lpstr>С каким настроением вы заканчиваете занятие?</vt:lpstr>
      <vt:lpstr>Hometask: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Классная доска</dc:title>
  <dc:creator>Soul Reaver;Irenus</dc:creator>
  <cp:lastModifiedBy>Катя</cp:lastModifiedBy>
  <cp:revision>89</cp:revision>
  <dcterms:created xsi:type="dcterms:W3CDTF">2011-07-08T08:05:38Z</dcterms:created>
  <dcterms:modified xsi:type="dcterms:W3CDTF">2015-09-29T12:50:33Z</dcterms:modified>
</cp:coreProperties>
</file>