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0"/>
  </p:notesMasterIdLst>
  <p:sldIdLst>
    <p:sldId id="284" r:id="rId2"/>
    <p:sldId id="286" r:id="rId3"/>
    <p:sldId id="262" r:id="rId4"/>
    <p:sldId id="266" r:id="rId5"/>
    <p:sldId id="267" r:id="rId6"/>
    <p:sldId id="269" r:id="rId7"/>
    <p:sldId id="272" r:id="rId8"/>
    <p:sldId id="273" r:id="rId9"/>
    <p:sldId id="274" r:id="rId10"/>
    <p:sldId id="275" r:id="rId11"/>
    <p:sldId id="276" r:id="rId12"/>
    <p:sldId id="277" r:id="rId13"/>
    <p:sldId id="278" r:id="rId14"/>
    <p:sldId id="279" r:id="rId15"/>
    <p:sldId id="280" r:id="rId16"/>
    <p:sldId id="287" r:id="rId17"/>
    <p:sldId id="282" r:id="rId18"/>
    <p:sldId id="263"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autoAdjust="0"/>
    <p:restoredTop sz="94628" autoAdjust="0"/>
  </p:normalViewPr>
  <p:slideViewPr>
    <p:cSldViewPr>
      <p:cViewPr varScale="1">
        <p:scale>
          <a:sx n="48" d="100"/>
          <a:sy n="48" d="100"/>
        </p:scale>
        <p:origin x="-582"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4D354E2-0FD2-4B64-A068-FF41421673E8}" type="datetimeFigureOut">
              <a:rPr lang="ru-RU" smtClean="0"/>
              <a:pPr/>
              <a:t>12.10.2015</a:t>
            </a:fld>
            <a:endParaRPr lang="ru-RU" dirty="0"/>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FE6EF1D-D54D-40BF-A257-8239BAED5CF1}" type="slidenum">
              <a:rPr lang="ru-RU" smtClean="0"/>
              <a:pPr/>
              <a:t>‹#›</a:t>
            </a:fld>
            <a:endParaRPr lang="ru-RU" dirty="0"/>
          </a:p>
        </p:txBody>
      </p:sp>
    </p:spTree>
    <p:extLst>
      <p:ext uri="{BB962C8B-B14F-4D97-AF65-F5344CB8AC3E}">
        <p14:creationId xmlns="" xmlns:p14="http://schemas.microsoft.com/office/powerpoint/2010/main" val="7222171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CD37CBAC-E7C3-4470-9858-82246639557D}" type="datetimeFigureOut">
              <a:rPr lang="ru-RU" smtClean="0"/>
              <a:pPr/>
              <a:t>12.10.2015</a:t>
            </a:fld>
            <a:endParaRPr lang="ru-RU" dirty="0"/>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dirty="0"/>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04D47E9B-5908-488C-A94C-83A49BCE9DD7}" type="slidenum">
              <a:rPr lang="ru-RU" smtClean="0"/>
              <a:pPr/>
              <a:t>‹#›</a:t>
            </a:fld>
            <a:endParaRPr lang="ru-RU"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D37CBAC-E7C3-4470-9858-82246639557D}" type="datetimeFigureOut">
              <a:rPr lang="ru-RU" smtClean="0"/>
              <a:pPr/>
              <a:t>12.10.2015</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04D47E9B-5908-488C-A94C-83A49BCE9DD7}"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D37CBAC-E7C3-4470-9858-82246639557D}" type="datetimeFigureOut">
              <a:rPr lang="ru-RU" smtClean="0"/>
              <a:pPr/>
              <a:t>12.10.2015</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04D47E9B-5908-488C-A94C-83A49BCE9DD7}"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Объект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CD37CBAC-E7C3-4470-9858-82246639557D}" type="datetimeFigureOut">
              <a:rPr lang="ru-RU" smtClean="0"/>
              <a:pPr/>
              <a:t>12.10.2015</a:t>
            </a:fld>
            <a:endParaRPr lang="ru-RU" dirty="0"/>
          </a:p>
        </p:txBody>
      </p:sp>
      <p:sp>
        <p:nvSpPr>
          <p:cNvPr id="9" name="Номер слайда 8"/>
          <p:cNvSpPr>
            <a:spLocks noGrp="1"/>
          </p:cNvSpPr>
          <p:nvPr>
            <p:ph type="sldNum" sz="quarter" idx="15"/>
          </p:nvPr>
        </p:nvSpPr>
        <p:spPr/>
        <p:txBody>
          <a:bodyPr rtlCol="0"/>
          <a:lstStyle/>
          <a:p>
            <a:fld id="{04D47E9B-5908-488C-A94C-83A49BCE9DD7}" type="slidenum">
              <a:rPr lang="ru-RU" smtClean="0"/>
              <a:pPr/>
              <a:t>‹#›</a:t>
            </a:fld>
            <a:endParaRPr lang="ru-RU" dirty="0"/>
          </a:p>
        </p:txBody>
      </p:sp>
      <p:sp>
        <p:nvSpPr>
          <p:cNvPr id="10" name="Нижний колонтитул 9"/>
          <p:cNvSpPr>
            <a:spLocks noGrp="1"/>
          </p:cNvSpPr>
          <p:nvPr>
            <p:ph type="ftr" sz="quarter" idx="16"/>
          </p:nvPr>
        </p:nvSpPr>
        <p:spPr/>
        <p:txBody>
          <a:bodyPr rtlCol="0"/>
          <a:lstStyle/>
          <a:p>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CD37CBAC-E7C3-4470-9858-82246639557D}" type="datetimeFigureOut">
              <a:rPr lang="ru-RU" smtClean="0"/>
              <a:pPr/>
              <a:t>12.10.2015</a:t>
            </a:fld>
            <a:endParaRPr lang="ru-RU" dirty="0"/>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dirty="0"/>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Номер слайда 5"/>
          <p:cNvSpPr>
            <a:spLocks noGrp="1"/>
          </p:cNvSpPr>
          <p:nvPr>
            <p:ph type="sldNum" sz="quarter" idx="12"/>
          </p:nvPr>
        </p:nvSpPr>
        <p:spPr bwMode="auto">
          <a:xfrm>
            <a:off x="1340616" y="4928702"/>
            <a:ext cx="609600" cy="517524"/>
          </a:xfrm>
        </p:spPr>
        <p:txBody>
          <a:bodyPr/>
          <a:lstStyle/>
          <a:p>
            <a:fld id="{04D47E9B-5908-488C-A94C-83A49BCE9DD7}"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CD37CBAC-E7C3-4470-9858-82246639557D}" type="datetimeFigureOut">
              <a:rPr lang="ru-RU" smtClean="0"/>
              <a:pPr/>
              <a:t>12.10.2015</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04D47E9B-5908-488C-A94C-83A49BCE9DD7}" type="slidenum">
              <a:rPr lang="ru-RU" smtClean="0"/>
              <a:pPr/>
              <a:t>‹#›</a:t>
            </a:fld>
            <a:endParaRPr lang="ru-RU" dirty="0"/>
          </a:p>
        </p:txBody>
      </p:sp>
      <p:sp>
        <p:nvSpPr>
          <p:cNvPr id="9" name="Объект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Объект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CD37CBAC-E7C3-4470-9858-82246639557D}" type="datetimeFigureOut">
              <a:rPr lang="ru-RU" smtClean="0"/>
              <a:pPr/>
              <a:t>12.10.2015</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04D47E9B-5908-488C-A94C-83A49BCE9DD7}" type="slidenum">
              <a:rPr lang="ru-RU" smtClean="0"/>
              <a:pPr/>
              <a:t>‹#›</a:t>
            </a:fld>
            <a:endParaRPr lang="ru-RU" dirty="0"/>
          </a:p>
        </p:txBody>
      </p:sp>
      <p:sp>
        <p:nvSpPr>
          <p:cNvPr id="11" name="Объект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CD37CBAC-E7C3-4470-9858-82246639557D}" type="datetimeFigureOut">
              <a:rPr lang="ru-RU" smtClean="0"/>
              <a:pPr/>
              <a:t>12.10.2015</a:t>
            </a:fld>
            <a:endParaRPr lang="ru-RU" dirty="0"/>
          </a:p>
        </p:txBody>
      </p:sp>
      <p:sp>
        <p:nvSpPr>
          <p:cNvPr id="7" name="Номер слайда 6"/>
          <p:cNvSpPr>
            <a:spLocks noGrp="1"/>
          </p:cNvSpPr>
          <p:nvPr>
            <p:ph type="sldNum" sz="quarter" idx="11"/>
          </p:nvPr>
        </p:nvSpPr>
        <p:spPr/>
        <p:txBody>
          <a:bodyPr rtlCol="0"/>
          <a:lstStyle/>
          <a:p>
            <a:fld id="{04D47E9B-5908-488C-A94C-83A49BCE9DD7}" type="slidenum">
              <a:rPr lang="ru-RU" smtClean="0"/>
              <a:pPr/>
              <a:t>‹#›</a:t>
            </a:fld>
            <a:endParaRPr lang="ru-RU" dirty="0"/>
          </a:p>
        </p:txBody>
      </p:sp>
      <p:sp>
        <p:nvSpPr>
          <p:cNvPr id="8" name="Нижний колонтитул 7"/>
          <p:cNvSpPr>
            <a:spLocks noGrp="1"/>
          </p:cNvSpPr>
          <p:nvPr>
            <p:ph type="ftr" sz="quarter" idx="12"/>
          </p:nvPr>
        </p:nvSpPr>
        <p:spPr/>
        <p:txBody>
          <a:bodyPr rtlCol="0"/>
          <a:lstStyle/>
          <a:p>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D37CBAC-E7C3-4470-9858-82246639557D}" type="datetimeFigureOut">
              <a:rPr lang="ru-RU" smtClean="0"/>
              <a:pPr/>
              <a:t>12.10.2015</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04D47E9B-5908-488C-A94C-83A49BCE9DD7}"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Объект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CD37CBAC-E7C3-4470-9858-82246639557D}" type="datetimeFigureOut">
              <a:rPr lang="ru-RU" smtClean="0"/>
              <a:pPr/>
              <a:t>12.10.2015</a:t>
            </a:fld>
            <a:endParaRPr lang="ru-RU" dirty="0"/>
          </a:p>
        </p:txBody>
      </p:sp>
      <p:sp>
        <p:nvSpPr>
          <p:cNvPr id="22" name="Номер слайда 21"/>
          <p:cNvSpPr>
            <a:spLocks noGrp="1"/>
          </p:cNvSpPr>
          <p:nvPr>
            <p:ph type="sldNum" sz="quarter" idx="15"/>
          </p:nvPr>
        </p:nvSpPr>
        <p:spPr/>
        <p:txBody>
          <a:bodyPr rtlCol="0"/>
          <a:lstStyle/>
          <a:p>
            <a:fld id="{04D47E9B-5908-488C-A94C-83A49BCE9DD7}" type="slidenum">
              <a:rPr lang="ru-RU" smtClean="0"/>
              <a:pPr/>
              <a:t>‹#›</a:t>
            </a:fld>
            <a:endParaRPr lang="ru-RU" dirty="0"/>
          </a:p>
        </p:txBody>
      </p:sp>
      <p:sp>
        <p:nvSpPr>
          <p:cNvPr id="23" name="Нижний колонтитул 22"/>
          <p:cNvSpPr>
            <a:spLocks noGrp="1"/>
          </p:cNvSpPr>
          <p:nvPr>
            <p:ph type="ftr" sz="quarter" idx="16"/>
          </p:nvPr>
        </p:nvSpPr>
        <p:spPr/>
        <p:txBody>
          <a:bodyPr rtlCol="0"/>
          <a:lstStyle/>
          <a:p>
            <a:endParaRPr lang="ru-RU"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dirty="0"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CD37CBAC-E7C3-4470-9858-82246639557D}" type="datetimeFigureOut">
              <a:rPr lang="ru-RU" smtClean="0"/>
              <a:pPr/>
              <a:t>12.10.2015</a:t>
            </a:fld>
            <a:endParaRPr lang="ru-RU" dirty="0"/>
          </a:p>
        </p:txBody>
      </p:sp>
      <p:sp>
        <p:nvSpPr>
          <p:cNvPr id="18" name="Номер слайда 17"/>
          <p:cNvSpPr>
            <a:spLocks noGrp="1"/>
          </p:cNvSpPr>
          <p:nvPr>
            <p:ph type="sldNum" sz="quarter" idx="11"/>
          </p:nvPr>
        </p:nvSpPr>
        <p:spPr/>
        <p:txBody>
          <a:bodyPr rtlCol="0"/>
          <a:lstStyle/>
          <a:p>
            <a:fld id="{04D47E9B-5908-488C-A94C-83A49BCE9DD7}" type="slidenum">
              <a:rPr lang="ru-RU" smtClean="0"/>
              <a:pPr/>
              <a:t>‹#›</a:t>
            </a:fld>
            <a:endParaRPr lang="ru-RU" dirty="0"/>
          </a:p>
        </p:txBody>
      </p:sp>
      <p:sp>
        <p:nvSpPr>
          <p:cNvPr id="21" name="Нижний колонтитул 20"/>
          <p:cNvSpPr>
            <a:spLocks noGrp="1"/>
          </p:cNvSpPr>
          <p:nvPr>
            <p:ph type="ftr" sz="quarter" idx="12"/>
          </p:nvPr>
        </p:nvSpPr>
        <p:spPr/>
        <p:txBody>
          <a:bodyPr rtlCol="0"/>
          <a:lstStyle/>
          <a:p>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CD37CBAC-E7C3-4470-9858-82246639557D}" type="datetimeFigureOut">
              <a:rPr lang="ru-RU" smtClean="0"/>
              <a:pPr/>
              <a:t>12.10.2015</a:t>
            </a:fld>
            <a:endParaRPr lang="ru-RU" dirty="0"/>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dirty="0"/>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04D47E9B-5908-488C-A94C-83A49BCE9DD7}"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dirty="0" smtClean="0"/>
              <a:t>Проект «</a:t>
            </a:r>
            <a:r>
              <a:rPr lang="ru-RU" sz="2400" b="1" i="1" dirty="0" smtClean="0"/>
              <a:t>Волшебный мир симметрии</a:t>
            </a:r>
            <a:r>
              <a:rPr lang="ru-RU" sz="2400" dirty="0" smtClean="0"/>
              <a:t>»</a:t>
            </a:r>
            <a:br>
              <a:rPr lang="ru-RU" sz="2400" dirty="0" smtClean="0"/>
            </a:br>
            <a:r>
              <a:rPr lang="ru-RU" sz="2400" dirty="0" smtClean="0"/>
              <a:t>модуль «</a:t>
            </a:r>
            <a:r>
              <a:rPr lang="ru-RU" sz="2400" b="1" dirty="0" smtClean="0"/>
              <a:t>Симметрия в архитектуре</a:t>
            </a:r>
            <a:r>
              <a:rPr lang="ru-RU" sz="2400" dirty="0" smtClean="0"/>
              <a:t>»</a:t>
            </a:r>
            <a:endParaRPr lang="ru-RU" sz="2400" dirty="0"/>
          </a:p>
        </p:txBody>
      </p:sp>
      <p:sp>
        <p:nvSpPr>
          <p:cNvPr id="3" name="Содержимое 2"/>
          <p:cNvSpPr>
            <a:spLocks noGrp="1"/>
          </p:cNvSpPr>
          <p:nvPr>
            <p:ph sz="quarter" idx="1"/>
          </p:nvPr>
        </p:nvSpPr>
        <p:spPr/>
        <p:txBody>
          <a:bodyPr/>
          <a:lstStyle/>
          <a:p>
            <a:pPr>
              <a:buNone/>
            </a:pPr>
            <a:r>
              <a:rPr lang="ru-RU" i="1" dirty="0" smtClean="0">
                <a:solidFill>
                  <a:srgbClr val="FF0000"/>
                </a:solidFill>
              </a:rPr>
              <a:t>  </a:t>
            </a:r>
          </a:p>
          <a:p>
            <a:pPr>
              <a:buNone/>
            </a:pPr>
            <a:endParaRPr lang="ru-RU" i="1" dirty="0" smtClean="0">
              <a:solidFill>
                <a:srgbClr val="FF0000"/>
              </a:solidFill>
            </a:endParaRPr>
          </a:p>
          <a:p>
            <a:pPr>
              <a:buNone/>
            </a:pPr>
            <a:r>
              <a:rPr lang="ru-RU" i="1" dirty="0" smtClean="0">
                <a:solidFill>
                  <a:srgbClr val="FF0000"/>
                </a:solidFill>
              </a:rPr>
              <a:t> Работу выполнила</a:t>
            </a:r>
          </a:p>
          <a:p>
            <a:pPr>
              <a:buNone/>
            </a:pPr>
            <a:r>
              <a:rPr lang="ru-RU" i="1" dirty="0" err="1" smtClean="0">
                <a:solidFill>
                  <a:srgbClr val="FF0000"/>
                </a:solidFill>
              </a:rPr>
              <a:t>Курчикова</a:t>
            </a:r>
            <a:r>
              <a:rPr lang="ru-RU" i="1" dirty="0" smtClean="0">
                <a:solidFill>
                  <a:srgbClr val="FF0000"/>
                </a:solidFill>
              </a:rPr>
              <a:t> Наталья (8б класс)</a:t>
            </a:r>
          </a:p>
          <a:p>
            <a:pPr>
              <a:buNone/>
            </a:pPr>
            <a:r>
              <a:rPr lang="ru-RU" i="1" dirty="0" smtClean="0">
                <a:solidFill>
                  <a:srgbClr val="FF0000"/>
                </a:solidFill>
              </a:rPr>
              <a:t>                                   Руководитель</a:t>
            </a:r>
          </a:p>
          <a:p>
            <a:pPr>
              <a:buNone/>
            </a:pPr>
            <a:r>
              <a:rPr lang="ru-RU" i="1" dirty="0" smtClean="0">
                <a:solidFill>
                  <a:srgbClr val="FF0000"/>
                </a:solidFill>
              </a:rPr>
              <a:t>                                    </a:t>
            </a:r>
            <a:r>
              <a:rPr lang="ru-RU" i="1" dirty="0" err="1" smtClean="0">
                <a:solidFill>
                  <a:srgbClr val="FF0000"/>
                </a:solidFill>
              </a:rPr>
              <a:t>Трифанова</a:t>
            </a:r>
            <a:r>
              <a:rPr lang="ru-RU" i="1" dirty="0" smtClean="0">
                <a:solidFill>
                  <a:srgbClr val="FF0000"/>
                </a:solidFill>
              </a:rPr>
              <a:t> В.А., </a:t>
            </a:r>
          </a:p>
          <a:p>
            <a:pPr>
              <a:buNone/>
            </a:pPr>
            <a:r>
              <a:rPr lang="ru-RU" i="1" dirty="0" smtClean="0">
                <a:solidFill>
                  <a:srgbClr val="FF0000"/>
                </a:solidFill>
              </a:rPr>
              <a:t>                                     учитель математики</a:t>
            </a:r>
            <a:endParaRPr lang="ru-RU" dirty="0">
              <a:solidFill>
                <a:srgbClr val="FF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 y="-6750"/>
            <a:ext cx="9152999" cy="68647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295933347"/>
      </p:ext>
    </p:extLst>
  </p:cSld>
  <p:clrMapOvr>
    <a:masterClrMapping/>
  </p:clrMapOvr>
  <mc:AlternateContent xmlns:mc="http://schemas.openxmlformats.org/markup-compatibility/2006">
    <mc:Choice xmlns=""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30724"/>
            <a:ext cx="8640960" cy="4893647"/>
          </a:xfrm>
          <a:prstGeom prst="rect">
            <a:avLst/>
          </a:prstGeom>
        </p:spPr>
        <p:txBody>
          <a:bodyPr wrap="square">
            <a:spAutoFit/>
          </a:bodyPr>
          <a:lstStyle/>
          <a:p>
            <a:pPr algn="ctr"/>
            <a:r>
              <a:rPr lang="ru-RU" sz="3600" dirty="0" smtClean="0">
                <a:solidFill>
                  <a:srgbClr val="FF0000"/>
                </a:solidFill>
              </a:rPr>
              <a:t>Вращательная симметрия.</a:t>
            </a:r>
          </a:p>
          <a:p>
            <a:pPr algn="ctr"/>
            <a:endParaRPr lang="ru-RU" sz="3600" dirty="0" smtClean="0">
              <a:solidFill>
                <a:srgbClr val="FF0000"/>
              </a:solidFill>
            </a:endParaRPr>
          </a:p>
          <a:p>
            <a:pPr algn="ctr"/>
            <a:endParaRPr lang="ru-RU" sz="3600" dirty="0" smtClean="0">
              <a:solidFill>
                <a:srgbClr val="FF0000"/>
              </a:solidFill>
            </a:endParaRPr>
          </a:p>
          <a:p>
            <a:pPr algn="ctr"/>
            <a:endParaRPr lang="ru-RU" sz="3600" dirty="0" smtClean="0">
              <a:solidFill>
                <a:srgbClr val="FF0000"/>
              </a:solidFill>
            </a:endParaRPr>
          </a:p>
          <a:p>
            <a:r>
              <a:rPr lang="ru-RU" sz="2800" dirty="0" smtClean="0"/>
              <a:t>Вращательная симметрия — термин, означающий симметрию объекта относительно всех или некоторых собственных вращений m-мерного евклидова пространства. Собственными вращениями называются разновидности изометрии, сохраняющие ориентацию.  </a:t>
            </a:r>
            <a:endParaRPr lang="ru-RU" sz="2800" dirty="0"/>
          </a:p>
        </p:txBody>
      </p:sp>
    </p:spTree>
    <p:extLst>
      <p:ext uri="{BB962C8B-B14F-4D97-AF65-F5344CB8AC3E}">
        <p14:creationId xmlns="" xmlns:p14="http://schemas.microsoft.com/office/powerpoint/2010/main" val="682142134"/>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835696" y="0"/>
            <a:ext cx="5024176" cy="6858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593582499"/>
      </p:ext>
    </p:extLst>
  </p:cSld>
  <p:clrMapOvr>
    <a:masterClrMapping/>
  </p:clrMapOvr>
  <p:transition spd="slow">
    <p:wheel spokes="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0"/>
            <a:ext cx="8640960" cy="5878532"/>
          </a:xfrm>
          <a:prstGeom prst="rect">
            <a:avLst/>
          </a:prstGeom>
        </p:spPr>
        <p:txBody>
          <a:bodyPr wrap="square">
            <a:spAutoFit/>
          </a:bodyPr>
          <a:lstStyle/>
          <a:p>
            <a:pPr algn="ctr"/>
            <a:r>
              <a:rPr lang="ru-RU" sz="4000" dirty="0" smtClean="0">
                <a:solidFill>
                  <a:srgbClr val="FF0000"/>
                </a:solidFill>
              </a:rPr>
              <a:t>Центральная симметрия.</a:t>
            </a:r>
          </a:p>
          <a:p>
            <a:r>
              <a:rPr lang="ru-RU" sz="2400" dirty="0" smtClean="0"/>
              <a:t>Центральной симметрией  называют преобразование пространства, переводящее точку X в такую точку X′, что A — середина отрезка XX′. Центральная симметрия с центром в точке A обычно обозначается через Z_A, в то время как обозначение S_A можно перепутать с осевой симметрией. Фигура называется симметричной относительно точки A, если для каждой точки фигуры симметричная ей точка относительно точки A также принадлежит этой фигуре. Точка A называется центром симметрии фигуры. Говорят также, что фигура обладает центральной симметрией. Другие названия этого преобразования — симметрия с центром A. Центральная симметрия в планиметрии является частным случаем поворота, точнее, является поворотом на 180 градусов.</a:t>
            </a:r>
            <a:endParaRPr lang="ru-RU" sz="2400" dirty="0"/>
          </a:p>
        </p:txBody>
      </p:sp>
    </p:spTree>
    <p:extLst>
      <p:ext uri="{BB962C8B-B14F-4D97-AF65-F5344CB8AC3E}">
        <p14:creationId xmlns="" xmlns:p14="http://schemas.microsoft.com/office/powerpoint/2010/main" val="106366252"/>
      </p:ext>
    </p:extLst>
  </p:cSld>
  <p:clrMapOvr>
    <a:masterClrMapping/>
  </p:clrMapOvr>
  <mc:AlternateContent xmlns:mc="http://schemas.openxmlformats.org/markup-compatibility/2006">
    <mc:Choice xmlns=""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984269016"/>
      </p:ext>
    </p:extLst>
  </p:cSld>
  <p:clrMapOvr>
    <a:masterClrMapping/>
  </p:clrMapOvr>
  <mc:AlternateContent xmlns:mc="http://schemas.openxmlformats.org/markup-compatibility/2006">
    <mc:Choice xmlns=""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8855"/>
            <a:ext cx="8640960" cy="6309420"/>
          </a:xfrm>
          <a:prstGeom prst="rect">
            <a:avLst/>
          </a:prstGeom>
        </p:spPr>
        <p:txBody>
          <a:bodyPr wrap="square">
            <a:spAutoFit/>
          </a:bodyPr>
          <a:lstStyle/>
          <a:p>
            <a:pPr algn="ctr"/>
            <a:r>
              <a:rPr lang="ru-RU" sz="4400" dirty="0" smtClean="0">
                <a:solidFill>
                  <a:srgbClr val="FF0000"/>
                </a:solidFill>
              </a:rPr>
              <a:t>Скользящая симметрия.</a:t>
            </a:r>
          </a:p>
          <a:p>
            <a:r>
              <a:rPr lang="ru-RU" sz="3600" dirty="0" smtClean="0"/>
              <a:t>Скользящая симметрия — изометрия евклидовой плоскости. Скользящей симметрией называют композицию симметрии относительно некоторой прямой l и переноса на вектор, параллельный l (этот вектор может быть и нулевым). Скользящую симметрию можно представить в виде композиции 3 осевых симметрий (теорема Шаля).</a:t>
            </a:r>
            <a:endParaRPr lang="ru-RU" sz="3600" dirty="0"/>
          </a:p>
        </p:txBody>
      </p:sp>
    </p:spTree>
    <p:extLst>
      <p:ext uri="{BB962C8B-B14F-4D97-AF65-F5344CB8AC3E}">
        <p14:creationId xmlns="" xmlns:p14="http://schemas.microsoft.com/office/powerpoint/2010/main" val="3614133964"/>
      </p:ext>
    </p:extLst>
  </p:cSld>
  <p:clrMapOvr>
    <a:masterClrMapping/>
  </p:clrMapOvr>
  <mc:AlternateContent xmlns:mc="http://schemas.openxmlformats.org/markup-compatibility/2006">
    <mc:Choice xmlns=""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dirty="0" smtClean="0">
                <a:solidFill>
                  <a:srgbClr val="FF0000"/>
                </a:solidFill>
              </a:rPr>
              <a:t>Скользящая симметрия звонницы Большого Богородицкого Успенского монастыря</a:t>
            </a:r>
            <a:endParaRPr lang="ru-RU" sz="2400" dirty="0">
              <a:solidFill>
                <a:srgbClr val="FF0000"/>
              </a:solidFill>
            </a:endParaRPr>
          </a:p>
        </p:txBody>
      </p:sp>
      <p:pic>
        <p:nvPicPr>
          <p:cNvPr id="5122" name="Picture 2" descr="E:\Documents and Settings\каб17\Рабочий стол\2014-06-03.jpg"/>
          <p:cNvPicPr>
            <a:picLocks noGrp="1" noChangeAspect="1" noChangeArrowheads="1"/>
          </p:cNvPicPr>
          <p:nvPr>
            <p:ph sz="quarter" idx="1"/>
          </p:nvPr>
        </p:nvPicPr>
        <p:blipFill>
          <a:blip r:embed="rId2"/>
          <a:srcRect/>
          <a:stretch>
            <a:fillRect/>
          </a:stretch>
        </p:blipFill>
        <p:spPr bwMode="auto">
          <a:xfrm>
            <a:off x="1071538" y="1643050"/>
            <a:ext cx="6858048" cy="4500594"/>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10926" y="2408114"/>
            <a:ext cx="8681139" cy="40979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83739" y="1484784"/>
            <a:ext cx="8640960" cy="923330"/>
          </a:xfrm>
          <a:prstGeom prst="rect">
            <a:avLst/>
          </a:prstGeom>
        </p:spPr>
        <p:txBody>
          <a:bodyPr wrap="square">
            <a:spAutoFit/>
          </a:bodyPr>
          <a:lstStyle/>
          <a:p>
            <a:r>
              <a:rPr lang="ru-RU" dirty="0" smtClean="0"/>
              <a:t>Два треугольника с точечной симметрией отражения в плоскости. Треугольник АВС может быть получен из треугольника ABC поворотом на 180 ° вокруг точки O.</a:t>
            </a:r>
            <a:endParaRPr lang="ru-RU" dirty="0"/>
          </a:p>
        </p:txBody>
      </p:sp>
      <p:sp>
        <p:nvSpPr>
          <p:cNvPr id="3" name="TextBox 2"/>
          <p:cNvSpPr txBox="1"/>
          <p:nvPr/>
        </p:nvSpPr>
        <p:spPr>
          <a:xfrm>
            <a:off x="1043608" y="417807"/>
            <a:ext cx="6144445" cy="769441"/>
          </a:xfrm>
          <a:prstGeom prst="rect">
            <a:avLst/>
          </a:prstGeom>
          <a:noFill/>
        </p:spPr>
        <p:txBody>
          <a:bodyPr wrap="square" rtlCol="0">
            <a:spAutoFit/>
          </a:bodyPr>
          <a:lstStyle/>
          <a:p>
            <a:r>
              <a:rPr lang="ru-RU" sz="4400" dirty="0" smtClean="0">
                <a:solidFill>
                  <a:srgbClr val="FF0000"/>
                </a:solidFill>
              </a:rPr>
              <a:t>Точечная симметрия.</a:t>
            </a:r>
            <a:endParaRPr lang="ru-RU" sz="4400" dirty="0">
              <a:solidFill>
                <a:srgbClr val="FF0000"/>
              </a:solidFill>
            </a:endParaRPr>
          </a:p>
        </p:txBody>
      </p:sp>
    </p:spTree>
    <p:extLst>
      <p:ext uri="{BB962C8B-B14F-4D97-AF65-F5344CB8AC3E}">
        <p14:creationId xmlns="" xmlns:p14="http://schemas.microsoft.com/office/powerpoint/2010/main" val="2383570801"/>
      </p:ext>
    </p:extLst>
  </p:cSld>
  <p:clrMapOvr>
    <a:masterClrMapping/>
  </p:clrMapOvr>
  <mc:AlternateContent xmlns:mc="http://schemas.openxmlformats.org/markup-compatibility/2006">
    <mc:Choice xmlns=""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1940" y="980728"/>
            <a:ext cx="9144000" cy="1754326"/>
          </a:xfrm>
          <a:prstGeom prst="rect">
            <a:avLst/>
          </a:prstGeom>
        </p:spPr>
        <p:txBody>
          <a:bodyPr wrap="square">
            <a:spAutoFit/>
          </a:bodyPr>
          <a:lstStyle/>
          <a:p>
            <a:pPr marL="285750" indent="-285750">
              <a:buFont typeface="Arial" pitchFamily="34" charset="0"/>
              <a:buChar char="•"/>
            </a:pPr>
            <a:r>
              <a:rPr lang="en-US" b="1" u="sng" dirty="0" smtClean="0"/>
              <a:t>https://yandex.ru/images/search?img_url=http%3A%2F%2Fvalday.com%2Fforum%2Falbum_thumbnail.php%3Fpic_id%3D4407&amp;_=1444141895968&amp;p=4&amp;text=%D1%81%D0%B8%D0%BC%D0%BC%D0%B5%D1%82%D1%80%D0%B8%D1%8F%20%D0%B2%20%D0%B0%D1%80%D1%85%D0%B8%D1%82%D0%B5%D0%BA%D1%82%D1%83%D1%80%D0%B5&amp;redircnt=1444140893.1&amp;noreask=1&amp;pos=127&amp;rpt=simage&amp;lr=10892</a:t>
            </a:r>
            <a:endParaRPr lang="ru-RU" b="1" u="sng" dirty="0"/>
          </a:p>
        </p:txBody>
      </p:sp>
      <p:sp>
        <p:nvSpPr>
          <p:cNvPr id="6" name="Прямоугольник 5"/>
          <p:cNvSpPr/>
          <p:nvPr/>
        </p:nvSpPr>
        <p:spPr>
          <a:xfrm>
            <a:off x="-21940" y="2967335"/>
            <a:ext cx="8770404" cy="646331"/>
          </a:xfrm>
          <a:prstGeom prst="rect">
            <a:avLst/>
          </a:prstGeom>
        </p:spPr>
        <p:txBody>
          <a:bodyPr wrap="square">
            <a:spAutoFit/>
          </a:bodyPr>
          <a:lstStyle/>
          <a:p>
            <a:pPr marL="285750" indent="-285750">
              <a:buFont typeface="Arial" pitchFamily="34" charset="0"/>
              <a:buChar char="•"/>
            </a:pPr>
            <a:r>
              <a:rPr lang="en-US" b="1" u="sng" dirty="0" smtClean="0"/>
              <a:t>https://ru.wikipedia.org/wiki/%D0%A1%D0%B8%D0%BC%D0%BC%D0%B5%D1%82%D1%80%D0%B8%D1%8F</a:t>
            </a:r>
            <a:endParaRPr lang="ru-RU" b="1" u="sng" dirty="0"/>
          </a:p>
        </p:txBody>
      </p:sp>
      <p:sp>
        <p:nvSpPr>
          <p:cNvPr id="7" name="TextBox 6"/>
          <p:cNvSpPr txBox="1"/>
          <p:nvPr/>
        </p:nvSpPr>
        <p:spPr>
          <a:xfrm>
            <a:off x="1763688" y="226847"/>
            <a:ext cx="4968552" cy="584775"/>
          </a:xfrm>
          <a:prstGeom prst="rect">
            <a:avLst/>
          </a:prstGeom>
          <a:noFill/>
        </p:spPr>
        <p:txBody>
          <a:bodyPr wrap="square" rtlCol="0">
            <a:spAutoFit/>
          </a:bodyPr>
          <a:lstStyle/>
          <a:p>
            <a:pPr algn="ctr"/>
            <a:r>
              <a:rPr lang="ru-RU" sz="3200" b="1" dirty="0">
                <a:solidFill>
                  <a:srgbClr val="FF0000"/>
                </a:solidFill>
              </a:rPr>
              <a:t>С</a:t>
            </a:r>
            <a:r>
              <a:rPr lang="ru-RU" sz="3200" b="1" dirty="0" smtClean="0">
                <a:solidFill>
                  <a:srgbClr val="FF0000"/>
                </a:solidFill>
              </a:rPr>
              <a:t>сылки: </a:t>
            </a:r>
            <a:endParaRPr lang="ru-RU" sz="3200" b="1" dirty="0">
              <a:solidFill>
                <a:srgbClr val="FF0000"/>
              </a:solidFill>
            </a:endParaRPr>
          </a:p>
        </p:txBody>
      </p:sp>
    </p:spTree>
    <p:extLst>
      <p:ext uri="{BB962C8B-B14F-4D97-AF65-F5344CB8AC3E}">
        <p14:creationId xmlns="" xmlns:p14="http://schemas.microsoft.com/office/powerpoint/2010/main" val="3059340757"/>
      </p:ext>
    </p:extLst>
  </p:cSld>
  <p:clrMapOvr>
    <a:masterClrMapping/>
  </p:clrMapOvr>
  <mc:AlternateContent xmlns:mc="http://schemas.openxmlformats.org/markup-compatibility/2006">
    <mc:Choice xmlns=""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4000" b="1" dirty="0" smtClean="0">
                <a:solidFill>
                  <a:srgbClr val="FF0000"/>
                </a:solidFill>
              </a:rPr>
              <a:t>Симметрия в архитектуре</a:t>
            </a:r>
            <a:br>
              <a:rPr lang="ru-RU" sz="4000" b="1" dirty="0" smtClean="0">
                <a:solidFill>
                  <a:srgbClr val="FF0000"/>
                </a:solidFill>
              </a:rPr>
            </a:br>
            <a:r>
              <a:rPr lang="ru-RU" sz="1600" dirty="0" smtClean="0">
                <a:solidFill>
                  <a:srgbClr val="FF0000"/>
                </a:solidFill>
              </a:rPr>
              <a:t>большой Богородичный Успенский монастырь ,  </a:t>
            </a:r>
            <a:br>
              <a:rPr lang="ru-RU" sz="1600" dirty="0" smtClean="0">
                <a:solidFill>
                  <a:srgbClr val="FF0000"/>
                </a:solidFill>
              </a:rPr>
            </a:br>
            <a:r>
              <a:rPr lang="ru-RU" sz="1600" dirty="0" smtClean="0">
                <a:solidFill>
                  <a:srgbClr val="FF0000"/>
                </a:solidFill>
              </a:rPr>
              <a:t>зеркальная     симметрия Успенского собора</a:t>
            </a:r>
            <a:endParaRPr lang="ru-RU" sz="1600" b="1" dirty="0">
              <a:solidFill>
                <a:srgbClr val="FF0000"/>
              </a:solidFill>
            </a:endParaRPr>
          </a:p>
        </p:txBody>
      </p:sp>
      <p:pic>
        <p:nvPicPr>
          <p:cNvPr id="2050" name="Picture 2"/>
          <p:cNvPicPr>
            <a:picLocks noGrp="1" noChangeAspect="1" noChangeArrowheads="1"/>
          </p:cNvPicPr>
          <p:nvPr>
            <p:ph sz="quarter" idx="1"/>
          </p:nvPr>
        </p:nvPicPr>
        <p:blipFill>
          <a:blip r:embed="rId2"/>
          <a:srcRect/>
          <a:stretch>
            <a:fillRect/>
          </a:stretch>
        </p:blipFill>
        <p:spPr bwMode="auto">
          <a:xfrm>
            <a:off x="923895" y="1714488"/>
            <a:ext cx="6750891" cy="4500594"/>
          </a:xfrm>
          <a:prstGeom prst="rect">
            <a:avLst/>
          </a:prstGeom>
          <a:noFill/>
          <a:ln w="9525">
            <a:noFill/>
            <a:miter lim="800000"/>
            <a:headEnd/>
            <a:tailEnd/>
          </a:ln>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116632"/>
            <a:ext cx="8640960" cy="6494085"/>
          </a:xfrm>
          <a:prstGeom prst="rect">
            <a:avLst/>
          </a:prstGeom>
        </p:spPr>
        <p:txBody>
          <a:bodyPr wrap="square">
            <a:spAutoFit/>
          </a:bodyPr>
          <a:lstStyle/>
          <a:p>
            <a:r>
              <a:rPr lang="ru-RU" sz="3200" dirty="0" smtClean="0">
                <a:solidFill>
                  <a:srgbClr val="FF0000"/>
                </a:solidFill>
              </a:rPr>
              <a:t>Симметрия </a:t>
            </a:r>
            <a:r>
              <a:rPr lang="ru-RU" sz="3200" dirty="0" smtClean="0"/>
              <a:t>— это соответствие, неизменность (инвариантность), проявляемые при каких-либо изменениях, преобразованиях (например: положения, энергии, информации, другого). Так, например, сферическая симметрия тела означает, что вид тела не изменится, если его вращать в пространстве на произвольные углы (сохраняя одну точку на месте). Двусторонняя симметрия означает, что правая и левая сторона относительно какой-либо плоскости выглядят одинаково.</a:t>
            </a:r>
            <a:endParaRPr lang="ru-RU" sz="3200" dirty="0"/>
          </a:p>
        </p:txBody>
      </p:sp>
    </p:spTree>
    <p:extLst>
      <p:ext uri="{BB962C8B-B14F-4D97-AF65-F5344CB8AC3E}">
        <p14:creationId xmlns="" xmlns:p14="http://schemas.microsoft.com/office/powerpoint/2010/main" val="3306887167"/>
      </p:ext>
    </p:extLst>
  </p:cSld>
  <p:clrMapOvr>
    <a:masterClrMapping/>
  </p:clrMapOvr>
  <mc:AlternateContent xmlns:mc="http://schemas.openxmlformats.org/markup-compatibility/2006">
    <mc:Choice xmlns=""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0" y="1588"/>
            <a:ext cx="9144000" cy="6858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92410304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116632"/>
            <a:ext cx="8640960" cy="6555641"/>
          </a:xfrm>
          <a:prstGeom prst="rect">
            <a:avLst/>
          </a:prstGeom>
        </p:spPr>
        <p:txBody>
          <a:bodyPr wrap="square">
            <a:spAutoFit/>
          </a:bodyPr>
          <a:lstStyle/>
          <a:p>
            <a:r>
              <a:rPr lang="ru-RU" sz="2800" dirty="0" smtClean="0">
                <a:solidFill>
                  <a:srgbClr val="FF0000"/>
                </a:solidFill>
              </a:rPr>
              <a:t>Геометрическая симметрия </a:t>
            </a:r>
            <a:r>
              <a:rPr lang="ru-RU" sz="2800" dirty="0" smtClean="0"/>
              <a:t>— это наиболее известный тип симметрии для многих людей. Геометрический объект называется симметричным, если после того как он был преобразован геометрически, он сохраняет некоторые исходные свойства. Например, круг повёрнутый вокруг своего центра будет иметь ту же форму и размер, что и исходный круг. Поэтому круг называется симметричным относительно вращения (имеет осевую симметрию). Виды симметрий возможных для геометрического объекта, зависят от множества доступных геометрических преобразований и того, какие свойства объекта должны оставаться неизменными после преобразования.</a:t>
            </a:r>
            <a:endParaRPr lang="ru-RU" sz="2800" dirty="0"/>
          </a:p>
        </p:txBody>
      </p:sp>
    </p:spTree>
    <p:extLst>
      <p:ext uri="{BB962C8B-B14F-4D97-AF65-F5344CB8AC3E}">
        <p14:creationId xmlns="" xmlns:p14="http://schemas.microsoft.com/office/powerpoint/2010/main" val="3931005159"/>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274558"/>
            <a:ext cx="8640960" cy="3600986"/>
          </a:xfrm>
          <a:prstGeom prst="rect">
            <a:avLst/>
          </a:prstGeom>
        </p:spPr>
        <p:txBody>
          <a:bodyPr wrap="square">
            <a:spAutoFit/>
          </a:bodyPr>
          <a:lstStyle/>
          <a:p>
            <a:r>
              <a:rPr lang="ru-RU" sz="3600" b="1" dirty="0" smtClean="0">
                <a:solidFill>
                  <a:srgbClr val="7030A0"/>
                </a:solidFill>
              </a:rPr>
              <a:t>Виды геометрических симметрий:</a:t>
            </a:r>
          </a:p>
          <a:p>
            <a:pPr marL="285750" indent="-285750">
              <a:buFont typeface="Arial" pitchFamily="34" charset="0"/>
              <a:buChar char="•"/>
            </a:pPr>
            <a:r>
              <a:rPr lang="ru-RU" sz="3200" dirty="0" smtClean="0"/>
              <a:t>Зеркальная симметрия</a:t>
            </a:r>
          </a:p>
          <a:p>
            <a:pPr marL="285750" indent="-285750">
              <a:buFont typeface="Arial" pitchFamily="34" charset="0"/>
              <a:buChar char="•"/>
            </a:pPr>
            <a:r>
              <a:rPr lang="ru-RU" sz="3200" dirty="0" smtClean="0"/>
              <a:t>Осевая симметрия</a:t>
            </a:r>
          </a:p>
          <a:p>
            <a:pPr marL="285750" indent="-285750">
              <a:buFont typeface="Arial" pitchFamily="34" charset="0"/>
              <a:buChar char="•"/>
            </a:pPr>
            <a:r>
              <a:rPr lang="ru-RU" sz="3200" dirty="0" smtClean="0"/>
              <a:t>Вращательная симметрия</a:t>
            </a:r>
          </a:p>
          <a:p>
            <a:pPr marL="285750" indent="-285750">
              <a:buFont typeface="Arial" pitchFamily="34" charset="0"/>
              <a:buChar char="•"/>
            </a:pPr>
            <a:r>
              <a:rPr lang="ru-RU" sz="3200" dirty="0" smtClean="0"/>
              <a:t>Центральная симметрия</a:t>
            </a:r>
          </a:p>
          <a:p>
            <a:pPr marL="285750" indent="-285750">
              <a:buFont typeface="Arial" pitchFamily="34" charset="0"/>
              <a:buChar char="•"/>
            </a:pPr>
            <a:r>
              <a:rPr lang="ru-RU" sz="3200" dirty="0" smtClean="0"/>
              <a:t>Скользящая симметрия</a:t>
            </a:r>
          </a:p>
          <a:p>
            <a:pPr marL="285750" indent="-285750">
              <a:buFont typeface="Arial" pitchFamily="34" charset="0"/>
              <a:buChar char="•"/>
            </a:pPr>
            <a:r>
              <a:rPr lang="ru-RU" sz="3200" smtClean="0"/>
              <a:t>Точечная симметрия</a:t>
            </a:r>
            <a:endParaRPr lang="ru-RU" sz="3200" dirty="0" smtClean="0"/>
          </a:p>
        </p:txBody>
      </p:sp>
    </p:spTree>
    <p:extLst>
      <p:ext uri="{BB962C8B-B14F-4D97-AF65-F5344CB8AC3E}">
        <p14:creationId xmlns="" xmlns:p14="http://schemas.microsoft.com/office/powerpoint/2010/main" val="1395501927"/>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5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 calcmode="lin" valueType="num">
                                      <p:cBhvr additive="base">
                                        <p:cTn id="12"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2">
                                            <p:txEl>
                                              <p:pRg st="3" end="3"/>
                                            </p:txEl>
                                          </p:spTgt>
                                        </p:tgtEl>
                                        <p:attrNameLst>
                                          <p:attrName>style.visibility</p:attrName>
                                        </p:attrNameLst>
                                      </p:cBhvr>
                                      <p:to>
                                        <p:strVal val="visible"/>
                                      </p:to>
                                    </p:set>
                                    <p:animEffect transition="in" filter="barn(inVertical)">
                                      <p:cBhvr>
                                        <p:cTn id="18" dur="500"/>
                                        <p:tgtEl>
                                          <p:spTgt spid="2">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1" presetClass="entr" presetSubtype="1"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wheel(1)">
                                      <p:cBhvr>
                                        <p:cTn id="23" dur="2000"/>
                                        <p:tgtEl>
                                          <p:spTgt spid="2">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1" presetClass="entr" presetSubtype="0" fill="hold" nodeType="clickEffect">
                                  <p:stCondLst>
                                    <p:cond delay="0"/>
                                  </p:stCondLst>
                                  <p:childTnLst>
                                    <p:set>
                                      <p:cBhvr>
                                        <p:cTn id="27" dur="1" fill="hold">
                                          <p:stCondLst>
                                            <p:cond delay="0"/>
                                          </p:stCondLst>
                                        </p:cTn>
                                        <p:tgtEl>
                                          <p:spTgt spid="2">
                                            <p:txEl>
                                              <p:pRg st="5" end="5"/>
                                            </p:txEl>
                                          </p:spTgt>
                                        </p:tgtEl>
                                        <p:attrNameLst>
                                          <p:attrName>style.visibility</p:attrName>
                                        </p:attrNameLst>
                                      </p:cBhvr>
                                      <p:to>
                                        <p:strVal val="visible"/>
                                      </p:to>
                                    </p:set>
                                    <p:anim calcmode="lin" valueType="num">
                                      <p:cBhvr>
                                        <p:cTn id="28" dur="1000" fill="hold"/>
                                        <p:tgtEl>
                                          <p:spTgt spid="2">
                                            <p:txEl>
                                              <p:pRg st="5" end="5"/>
                                            </p:txEl>
                                          </p:spTgt>
                                        </p:tgtEl>
                                        <p:attrNameLst>
                                          <p:attrName>ppt_w</p:attrName>
                                        </p:attrNameLst>
                                      </p:cBhvr>
                                      <p:tavLst>
                                        <p:tav tm="0">
                                          <p:val>
                                            <p:fltVal val="0"/>
                                          </p:val>
                                        </p:tav>
                                        <p:tav tm="100000">
                                          <p:val>
                                            <p:strVal val="#ppt_w"/>
                                          </p:val>
                                        </p:tav>
                                      </p:tavLst>
                                    </p:anim>
                                    <p:anim calcmode="lin" valueType="num">
                                      <p:cBhvr>
                                        <p:cTn id="29" dur="1000" fill="hold"/>
                                        <p:tgtEl>
                                          <p:spTgt spid="2">
                                            <p:txEl>
                                              <p:pRg st="5" end="5"/>
                                            </p:txEl>
                                          </p:spTgt>
                                        </p:tgtEl>
                                        <p:attrNameLst>
                                          <p:attrName>ppt_h</p:attrName>
                                        </p:attrNameLst>
                                      </p:cBhvr>
                                      <p:tavLst>
                                        <p:tav tm="0">
                                          <p:val>
                                            <p:fltVal val="0"/>
                                          </p:val>
                                        </p:tav>
                                        <p:tav tm="100000">
                                          <p:val>
                                            <p:strVal val="#ppt_h"/>
                                          </p:val>
                                        </p:tav>
                                      </p:tavLst>
                                    </p:anim>
                                    <p:anim calcmode="lin" valueType="num">
                                      <p:cBhvr>
                                        <p:cTn id="30" dur="1000" fill="hold"/>
                                        <p:tgtEl>
                                          <p:spTgt spid="2">
                                            <p:txEl>
                                              <p:pRg st="5" end="5"/>
                                            </p:txEl>
                                          </p:spTgt>
                                        </p:tgtEl>
                                        <p:attrNameLst>
                                          <p:attrName>style.rotation</p:attrName>
                                        </p:attrNameLst>
                                      </p:cBhvr>
                                      <p:tavLst>
                                        <p:tav tm="0">
                                          <p:val>
                                            <p:fltVal val="90"/>
                                          </p:val>
                                        </p:tav>
                                        <p:tav tm="100000">
                                          <p:val>
                                            <p:fltVal val="0"/>
                                          </p:val>
                                        </p:tav>
                                      </p:tavLst>
                                    </p:anim>
                                    <p:animEffect transition="in" filter="fade">
                                      <p:cBhvr>
                                        <p:cTn id="31" dur="1000"/>
                                        <p:tgtEl>
                                          <p:spTgt spid="2">
                                            <p:txEl>
                                              <p:pRg st="5" end="5"/>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45" presetClass="entr" presetSubtype="0" fill="hold" nodeType="clickEffect">
                                  <p:stCondLst>
                                    <p:cond delay="0"/>
                                  </p:stCondLst>
                                  <p:childTnLst>
                                    <p:set>
                                      <p:cBhvr>
                                        <p:cTn id="35" dur="1" fill="hold">
                                          <p:stCondLst>
                                            <p:cond delay="0"/>
                                          </p:stCondLst>
                                        </p:cTn>
                                        <p:tgtEl>
                                          <p:spTgt spid="2">
                                            <p:txEl>
                                              <p:pRg st="6" end="6"/>
                                            </p:txEl>
                                          </p:spTgt>
                                        </p:tgtEl>
                                        <p:attrNameLst>
                                          <p:attrName>style.visibility</p:attrName>
                                        </p:attrNameLst>
                                      </p:cBhvr>
                                      <p:to>
                                        <p:strVal val="visible"/>
                                      </p:to>
                                    </p:set>
                                    <p:animEffect transition="in" filter="fade">
                                      <p:cBhvr>
                                        <p:cTn id="36" dur="2000"/>
                                        <p:tgtEl>
                                          <p:spTgt spid="2">
                                            <p:txEl>
                                              <p:pRg st="6" end="6"/>
                                            </p:txEl>
                                          </p:spTgt>
                                        </p:tgtEl>
                                      </p:cBhvr>
                                    </p:animEffect>
                                    <p:anim calcmode="lin" valueType="num">
                                      <p:cBhvr>
                                        <p:cTn id="37" dur="2000" fill="hold"/>
                                        <p:tgtEl>
                                          <p:spTgt spid="2">
                                            <p:txEl>
                                              <p:pRg st="6" end="6"/>
                                            </p:txEl>
                                          </p:spTgt>
                                        </p:tgtEl>
                                        <p:attrNameLst>
                                          <p:attrName>ppt_w</p:attrName>
                                        </p:attrNameLst>
                                      </p:cBhvr>
                                      <p:tavLst>
                                        <p:tav tm="0" fmla="#ppt_w*sin(2.5*pi*$)">
                                          <p:val>
                                            <p:fltVal val="0"/>
                                          </p:val>
                                        </p:tav>
                                        <p:tav tm="100000">
                                          <p:val>
                                            <p:fltVal val="1"/>
                                          </p:val>
                                        </p:tav>
                                      </p:tavLst>
                                    </p:anim>
                                    <p:anim calcmode="lin" valueType="num">
                                      <p:cBhvr>
                                        <p:cTn id="38" dur="2000" fill="hold"/>
                                        <p:tgtEl>
                                          <p:spTgt spid="2">
                                            <p:txEl>
                                              <p:pRg st="6" end="6"/>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5265" y="0"/>
            <a:ext cx="8640960" cy="5386090"/>
          </a:xfrm>
          <a:prstGeom prst="rect">
            <a:avLst/>
          </a:prstGeom>
        </p:spPr>
        <p:txBody>
          <a:bodyPr wrap="square">
            <a:spAutoFit/>
          </a:bodyPr>
          <a:lstStyle/>
          <a:p>
            <a:pPr algn="ctr"/>
            <a:r>
              <a:rPr lang="ru-RU" sz="3200" dirty="0" smtClean="0">
                <a:solidFill>
                  <a:srgbClr val="FF0000"/>
                </a:solidFill>
              </a:rPr>
              <a:t>Зеркальная симметрия.</a:t>
            </a:r>
          </a:p>
          <a:p>
            <a:r>
              <a:rPr lang="ru-RU" sz="2400" dirty="0" smtClean="0"/>
              <a:t>Зеркальная симметрия или отражение — движение евклидова пространства, множество неподвижных точек которого является гиперплоскостью (в случае трехмерного пространства — просто плоскостью). Термин зеркальная симметрия употребляется также для описания соответствующего типа симметрии объекта, то есть, когда объект при операции отражения переходит в себя. Это математическое понятие в оптике описывает соотношение объектов и их (мнимых) изображений при отражении в плоском зеркале. Проявляется во многих законах природы (в кристаллографии, химии, физике, биологии и т. д., а также в искусстве и искусствоведении).</a:t>
            </a:r>
            <a:endParaRPr lang="ru-RU" sz="2400" dirty="0"/>
          </a:p>
        </p:txBody>
      </p:sp>
    </p:spTree>
    <p:extLst>
      <p:ext uri="{BB962C8B-B14F-4D97-AF65-F5344CB8AC3E}">
        <p14:creationId xmlns="" xmlns:p14="http://schemas.microsoft.com/office/powerpoint/2010/main" val="2760723542"/>
      </p:ext>
    </p:extLst>
  </p:cSld>
  <p:clrMapOvr>
    <a:masterClrMapping/>
  </p:clrMapOvr>
  <mc:AlternateContent xmlns:mc="http://schemas.openxmlformats.org/markup-compatibility/2006">
    <mc:Choice xmlns="" xmlns:p14="http://schemas.microsoft.com/office/powerpoint/2010/main" Requires="p14">
      <p:transition spd="slow">
        <p14:flash/>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5" name="Picture 3"/>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744106691"/>
      </p:ext>
    </p:extLst>
  </p:cSld>
  <p:clrMapOvr>
    <a:masterClrMapping/>
  </p:clrMapOvr>
  <mc:AlternateContent xmlns:mc="http://schemas.openxmlformats.org/markup-compatibility/2006">
    <mc:Choice xmlns="" xmlns:p14="http://schemas.microsoft.com/office/powerpoint/2010/main" Requires="p14">
      <p:transition spd="slow" p14:dur="3900">
        <p14:glitter pattern="hexagon"/>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116632"/>
            <a:ext cx="8496944" cy="5663089"/>
          </a:xfrm>
          <a:prstGeom prst="rect">
            <a:avLst/>
          </a:prstGeom>
        </p:spPr>
        <p:txBody>
          <a:bodyPr wrap="square">
            <a:spAutoFit/>
          </a:bodyPr>
          <a:lstStyle/>
          <a:p>
            <a:pPr algn="ctr"/>
            <a:r>
              <a:rPr lang="ru-RU" sz="5400" dirty="0" smtClean="0">
                <a:solidFill>
                  <a:srgbClr val="FF0000"/>
                </a:solidFill>
              </a:rPr>
              <a:t>Осевая симметрия.</a:t>
            </a:r>
          </a:p>
          <a:p>
            <a:r>
              <a:rPr lang="ru-RU" sz="4400" dirty="0" smtClean="0"/>
              <a:t>Фигура называется симметричной относительно прямой А, если для каждой точки фигуры симметричная ей точка относительно прямой А также принадлежит этой фигуре.</a:t>
            </a:r>
            <a:endParaRPr lang="ru-RU" sz="4400" dirty="0"/>
          </a:p>
        </p:txBody>
      </p:sp>
    </p:spTree>
    <p:extLst>
      <p:ext uri="{BB962C8B-B14F-4D97-AF65-F5344CB8AC3E}">
        <p14:creationId xmlns="" xmlns:p14="http://schemas.microsoft.com/office/powerpoint/2010/main" val="4098330926"/>
      </p:ext>
    </p:extLst>
  </p:cSld>
  <p:clrMapOvr>
    <a:masterClrMapping/>
  </p:clrMapOvr>
  <mc:AlternateContent xmlns:mc="http://schemas.openxmlformats.org/markup-compatibility/2006">
    <mc:Choice xmlns=""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182</TotalTime>
  <Words>567</Words>
  <Application>Microsoft Office PowerPoint</Application>
  <PresentationFormat>Экран (4:3)</PresentationFormat>
  <Paragraphs>37</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Эркер</vt:lpstr>
      <vt:lpstr>Проект «Волшебный мир симметрии» модуль «Симметрия в архитектуре»</vt:lpstr>
      <vt:lpstr>Симметрия в архитектуре большой Богородичный Успенский монастырь ,   зеркальная     симметрия Успенского собора</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Скользящая симметрия звонницы Большого Богородицкого Успенского монастыря</vt:lpstr>
      <vt:lpstr>Слайд 17</vt:lpstr>
      <vt:lpstr>Слайд 18</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Симметрия в архитектуре.</dc:title>
  <dc:creator>WS0570661189</dc:creator>
  <cp:lastModifiedBy>SSO</cp:lastModifiedBy>
  <cp:revision>30</cp:revision>
  <dcterms:created xsi:type="dcterms:W3CDTF">2015-10-06T14:11:15Z</dcterms:created>
  <dcterms:modified xsi:type="dcterms:W3CDTF">2015-10-12T13:01:57Z</dcterms:modified>
</cp:coreProperties>
</file>