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57" r:id="rId3"/>
    <p:sldId id="267" r:id="rId4"/>
    <p:sldId id="265" r:id="rId5"/>
    <p:sldId id="259" r:id="rId6"/>
    <p:sldId id="260" r:id="rId7"/>
    <p:sldId id="266" r:id="rId8"/>
    <p:sldId id="261" r:id="rId9"/>
    <p:sldId id="262" r:id="rId10"/>
    <p:sldId id="263" r:id="rId11"/>
    <p:sldId id="26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ADE860-3B1F-41A2-99ED-7F36CB718811}" type="datetimeFigureOut">
              <a:rPr lang="ru-RU" smtClean="0"/>
              <a:pPr/>
              <a:t>27.05.2014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9B14B6-C3FA-4CF5-84DB-131EBB0386DE}" type="slidenum">
              <a:rPr lang="ru-RU" smtClean="0"/>
              <a:pPr/>
              <a:t>‹#›</a:t>
            </a:fld>
            <a:endParaRPr lang="ru-RU"/>
          </a:p>
        </p:txBody>
      </p:sp>
    </p:spTree>
    <p:extLst>
      <p:ext uri="{BB962C8B-B14F-4D97-AF65-F5344CB8AC3E}">
        <p14:creationId xmlns:p14="http://schemas.microsoft.com/office/powerpoint/2010/main" val="2322144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27.05.2014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5B106E36-FD25-4E2D-B0AA-010F637433A0}" type="datetimeFigureOut">
              <a:rPr lang="ru-RU" smtClean="0"/>
              <a:pPr/>
              <a:t>27.05.2014</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25C68B6-61C2-468F-89AB-4B9F7531AA68}"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89168" y="1844824"/>
            <a:ext cx="5616624" cy="1296144"/>
          </a:xfrm>
          <a:prstGeom prst="rect">
            <a:avLst/>
          </a:prstGeom>
          <a:noFill/>
        </p:spPr>
        <p:txBody>
          <a:bodyPr wrap="square" rtlCol="0">
            <a:prstTxWarp prst="textCurveDown">
              <a:avLst/>
            </a:prstTxWarp>
            <a:spAutoFit/>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The skeleton</a:t>
            </a: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4572000" y="4941168"/>
            <a:ext cx="4572000" cy="1261884"/>
          </a:xfrm>
          <a:prstGeom prst="rect">
            <a:avLst/>
          </a:prstGeom>
        </p:spPr>
        <p:txBody>
          <a:bodyPr>
            <a:spAutoFit/>
          </a:bodyPr>
          <a:lstStyle/>
          <a:p>
            <a:pPr algn="r"/>
            <a:r>
              <a:rPr lang="ru-RU" sz="2000" dirty="0" smtClean="0"/>
              <a:t>Студентки группы: 2ФВ</a:t>
            </a:r>
          </a:p>
          <a:p>
            <a:pPr algn="r"/>
            <a:r>
              <a:rPr lang="ru-RU" sz="2000" dirty="0" smtClean="0"/>
              <a:t>Кича Татьяны</a:t>
            </a:r>
          </a:p>
          <a:p>
            <a:endParaRPr lang="ru-RU" dirty="0" smtClean="0"/>
          </a:p>
          <a:p>
            <a:endParaRPr lang="ru-RU" dirty="0"/>
          </a:p>
        </p:txBody>
      </p:sp>
      <p:sp>
        <p:nvSpPr>
          <p:cNvPr id="5" name="Прямоугольник 4"/>
          <p:cNvSpPr/>
          <p:nvPr/>
        </p:nvSpPr>
        <p:spPr>
          <a:xfrm>
            <a:off x="2483768" y="836712"/>
            <a:ext cx="4071499" cy="369332"/>
          </a:xfrm>
          <a:prstGeom prst="rect">
            <a:avLst/>
          </a:prstGeom>
        </p:spPr>
        <p:txBody>
          <a:bodyPr wrap="none">
            <a:spAutoFit/>
          </a:bodyPr>
          <a:lstStyle/>
          <a:p>
            <a:r>
              <a:rPr lang="ru-RU" dirty="0" err="1" smtClean="0"/>
              <a:t>Армавирский</a:t>
            </a:r>
            <a:r>
              <a:rPr lang="ru-RU" dirty="0" smtClean="0"/>
              <a:t> медицинский колледж</a:t>
            </a:r>
            <a:endParaRPr lang="ru-RU" dirty="0"/>
          </a:p>
        </p:txBody>
      </p:sp>
      <p:pic>
        <p:nvPicPr>
          <p:cNvPr id="2050" name="Picture 2" descr="http://img-fotki.yandex.ru/get/6611/80409098.7/0_a8faa_441c4f59_X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267" y="3458328"/>
            <a:ext cx="4038213" cy="27447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51520" y="692696"/>
            <a:ext cx="370790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Bones</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of</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the</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pelvis</a:t>
            </a:r>
            <a:endPar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ea typeface="Calibri" pitchFamily="34" charset="0"/>
                <a:cs typeface="Times New Roman" pitchFamily="18" charset="0"/>
              </a:rPr>
              <a:t>This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part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of</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body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made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of</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1" i="0" u="none" strike="noStrike" cap="none" normalizeH="0" baseline="0" dirty="0" err="1" smtClean="0">
                <a:ln>
                  <a:noFill/>
                </a:ln>
                <a:solidFill>
                  <a:schemeClr val="tx1"/>
                </a:solidFill>
                <a:effectLst/>
                <a:ea typeface="Calibri" pitchFamily="34" charset="0"/>
                <a:cs typeface="Times New Roman" pitchFamily="18" charset="0"/>
              </a:rPr>
              <a:t>sacrum</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and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two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1" i="0" u="none" strike="noStrike" cap="none" normalizeH="0" baseline="0" dirty="0" err="1" smtClean="0">
                <a:ln>
                  <a:noFill/>
                </a:ln>
                <a:solidFill>
                  <a:schemeClr val="tx1"/>
                </a:solidFill>
                <a:effectLst/>
                <a:ea typeface="Calibri" pitchFamily="34" charset="0"/>
                <a:cs typeface="Times New Roman" pitchFamily="18" charset="0"/>
              </a:rPr>
              <a:t>pelvic</a:t>
            </a:r>
            <a:r>
              <a:rPr kumimoji="0" lang="ru-RU" b="1" i="0" u="none" strike="noStrike" cap="none" normalizeH="0" baseline="0" dirty="0" smtClean="0">
                <a:ln>
                  <a:noFill/>
                </a:ln>
                <a:solidFill>
                  <a:schemeClr val="tx1"/>
                </a:solidFill>
                <a:effectLst/>
                <a:ea typeface="Calibri" pitchFamily="34" charset="0"/>
                <a:cs typeface="Times New Roman" pitchFamily="18" charset="0"/>
              </a:rPr>
              <a:t> </a:t>
            </a:r>
            <a:r>
              <a:rPr kumimoji="0" lang="ru-RU" b="1" i="0" u="none" strike="noStrike" cap="none" normalizeH="0" baseline="0" dirty="0" err="1" smtClean="0">
                <a:ln>
                  <a:noFill/>
                </a:ln>
                <a:solidFill>
                  <a:schemeClr val="tx1"/>
                </a:solidFill>
                <a:effectLst/>
                <a:ea typeface="Calibri" pitchFamily="34" charset="0"/>
                <a:cs typeface="Times New Roman" pitchFamily="18" charset="0"/>
              </a:rPr>
              <a:t>bones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which</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are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joined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either</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side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pelvic</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bones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are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carried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leg</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bones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and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support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spinal</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column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Each</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pelvic</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bone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has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strong</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structure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for</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leg</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bone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fit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into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that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person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can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stand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walk</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run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and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jump</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Each</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pelvic</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bone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spreads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into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large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flat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plate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which</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supports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person's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internal</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organs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pelvis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of</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woman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spreads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into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wider</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shape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than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man's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that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when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woman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pregnant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baby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supported</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pelvis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until</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ready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born</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At</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bottom</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of</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pelvis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is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large</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opening</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big</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enough</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for</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a</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baby</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to</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pass</a:t>
            </a: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ea typeface="Calibri" pitchFamily="34" charset="0"/>
                <a:cs typeface="Times New Roman" pitchFamily="18" charset="0"/>
              </a:rPr>
              <a:t>through</a:t>
            </a:r>
            <a:r>
              <a:rPr kumimoji="0" lang="ru-RU" b="0" i="0" u="none" strike="noStrike" cap="none" normalizeH="0" baseline="0" dirty="0" smtClean="0">
                <a:ln>
                  <a:noFill/>
                </a:ln>
                <a:solidFill>
                  <a:schemeClr val="tx1"/>
                </a:solidFill>
                <a:effectLst/>
                <a:cs typeface="Arial" pitchFamily="34" charset="0"/>
              </a:rPr>
              <a:t> </a:t>
            </a:r>
          </a:p>
        </p:txBody>
      </p:sp>
      <p:pic>
        <p:nvPicPr>
          <p:cNvPr id="3" name="Рисунок 2" descr="imagesCAE497AG.jpg"/>
          <p:cNvPicPr>
            <a:picLocks noChangeAspect="1"/>
          </p:cNvPicPr>
          <p:nvPr/>
        </p:nvPicPr>
        <p:blipFill>
          <a:blip r:embed="rId2" cstate="print"/>
          <a:stretch>
            <a:fillRect/>
          </a:stretch>
        </p:blipFill>
        <p:spPr>
          <a:xfrm>
            <a:off x="4427984" y="332656"/>
            <a:ext cx="4032448" cy="30963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Рисунок 3" descr="images.jpg"/>
          <p:cNvPicPr>
            <a:picLocks noChangeAspect="1"/>
          </p:cNvPicPr>
          <p:nvPr/>
        </p:nvPicPr>
        <p:blipFill>
          <a:blip r:embed="rId3" cstate="print"/>
          <a:stretch>
            <a:fillRect/>
          </a:stretch>
        </p:blipFill>
        <p:spPr>
          <a:xfrm>
            <a:off x="4427984" y="3645024"/>
            <a:ext cx="4032448" cy="25640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467544" y="4725144"/>
            <a:ext cx="820891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err="1"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Bones</a:t>
            </a:r>
            <a:r>
              <a:rPr kumimoji="0" lang="ru-RU" b="1" i="0" u="none" strike="noStrike" cap="none" normalizeH="0" baseline="0" dirty="0"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of</a:t>
            </a:r>
            <a:r>
              <a:rPr kumimoji="0" lang="ru-RU" b="1" i="0" u="none" strike="noStrike" cap="none" normalizeH="0" baseline="0" dirty="0"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the</a:t>
            </a:r>
            <a:r>
              <a:rPr kumimoji="0" lang="ru-RU" b="1" i="0" u="none" strike="noStrike" cap="none" normalizeH="0" baseline="0" dirty="0"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rPr>
              <a:t>chest</a:t>
            </a:r>
            <a:endParaRPr kumimoji="0" lang="ru-RU" b="1" i="0" u="none" strike="noStrike" cap="none" normalizeH="0" baseline="0" dirty="0" smtClean="0">
              <a:ln>
                <a:noFill/>
              </a:ln>
              <a:solidFill>
                <a:srgbClr val="FF0000"/>
              </a:solidFill>
              <a:effectLst>
                <a:glow rad="101600">
                  <a:srgbClr val="FFFF00">
                    <a:alpha val="60000"/>
                  </a:srgbClr>
                </a:glow>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effectLst/>
                <a:latin typeface="Arial" pitchFamily="34" charset="0"/>
                <a:ea typeface="Calibri" pitchFamily="34" charset="0"/>
                <a:cs typeface="Times New Roman" pitchFamily="18" charset="0"/>
              </a:rPr>
              <a:t>T</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chest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is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called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thorax</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and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vertebrae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that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are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part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of</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it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are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thoracic</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vertebrae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thorax</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is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made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up</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of</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long</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flat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curved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bones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called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ribs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back</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ribs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are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joined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to</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vetebrae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front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most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of</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ribs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are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joined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to</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sternum</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which</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is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often</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called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breast</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bone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All</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together</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thorax</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protects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the</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heart</a:t>
            </a:r>
            <a:r>
              <a:rPr lang="ru-RU" dirty="0" smtClean="0">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ungs</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and</a:t>
            </a:r>
            <a:r>
              <a:rPr kumimoji="0" lang="ru-RU" i="0" u="none" strike="noStrike" cap="none" normalizeH="0" baseline="0" dirty="0" smtClean="0">
                <a:ln>
                  <a:noFill/>
                </a:ln>
                <a:effectLst/>
                <a:latin typeface="Arial" pitchFamily="34" charset="0"/>
                <a:ea typeface="Calibri" pitchFamily="34" charset="0"/>
                <a:cs typeface="Times New Roman" pitchFamily="18" charset="0"/>
              </a:rPr>
              <a:t> </a:t>
            </a:r>
            <a:r>
              <a:rPr kumimoji="0" lang="ru-RU" i="0" u="none" strike="noStrike" cap="none" normalizeH="0" baseline="0" dirty="0" err="1" smtClean="0">
                <a:ln>
                  <a:noFill/>
                </a:ln>
                <a:effectLst/>
                <a:latin typeface="Arial" pitchFamily="34" charset="0"/>
                <a:ea typeface="Calibri" pitchFamily="34" charset="0"/>
                <a:cs typeface="Times New Roman" pitchFamily="18" charset="0"/>
              </a:rPr>
              <a:t>stomach</a:t>
            </a:r>
            <a:r>
              <a:rPr kumimoji="0" lang="ru-RU" i="0" u="none" strike="noStrike" cap="none" normalizeH="0" baseline="0" dirty="0" smtClean="0">
                <a:ln>
                  <a:noFill/>
                </a:ln>
                <a:effectLst/>
                <a:latin typeface="Arial" pitchFamily="34" charset="0"/>
                <a:cs typeface="Arial" pitchFamily="34" charset="0"/>
              </a:rPr>
              <a:t> </a:t>
            </a:r>
          </a:p>
        </p:txBody>
      </p:sp>
      <p:pic>
        <p:nvPicPr>
          <p:cNvPr id="3" name="Рисунок 2" descr="imagesCAV7W1KF.jpg"/>
          <p:cNvPicPr>
            <a:picLocks noChangeAspect="1"/>
          </p:cNvPicPr>
          <p:nvPr/>
        </p:nvPicPr>
        <p:blipFill>
          <a:blip r:embed="rId2" cstate="print"/>
          <a:stretch>
            <a:fillRect/>
          </a:stretch>
        </p:blipFill>
        <p:spPr>
          <a:xfrm>
            <a:off x="4139952" y="620688"/>
            <a:ext cx="4536504" cy="3976464"/>
          </a:xfrm>
          <a:prstGeom prst="rect">
            <a:avLst/>
          </a:prstGeom>
          <a:ln>
            <a:noFill/>
          </a:ln>
          <a:effectLst>
            <a:softEdge rad="112500"/>
          </a:effectLst>
        </p:spPr>
      </p:pic>
      <p:pic>
        <p:nvPicPr>
          <p:cNvPr id="2050" name="Picture 2" descr="http://omorfia.ru/system/inline_image/image/normal/5512/normal_taliya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010537"/>
            <a:ext cx="2847823" cy="31967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484734"/>
            <a:ext cx="2520280" cy="3046988"/>
          </a:xfrm>
          <a:prstGeom prst="rect">
            <a:avLst/>
          </a:prstGeom>
          <a:noFill/>
        </p:spPr>
        <p:txBody>
          <a:bodyPr wrap="square" rtlCol="0">
            <a:spAutoFit/>
          </a:bodyPr>
          <a:lstStyle/>
          <a:p>
            <a:r>
              <a:rPr lang="en-US" sz="2400" b="1" i="1" dirty="0" smtClean="0">
                <a:solidFill>
                  <a:schemeClr val="accent1">
                    <a:lumMod val="75000"/>
                  </a:schemeClr>
                </a:solidFill>
              </a:rPr>
              <a:t>The skeleton</a:t>
            </a:r>
            <a:r>
              <a:rPr lang="ru-RU" sz="2400" b="1" i="1" dirty="0" smtClean="0">
                <a:solidFill>
                  <a:schemeClr val="accent1">
                    <a:lumMod val="75000"/>
                  </a:schemeClr>
                </a:solidFill>
              </a:rPr>
              <a:t>:</a:t>
            </a:r>
            <a:endParaRPr lang="en-US" sz="2400" b="1" i="1" dirty="0" smtClean="0">
              <a:solidFill>
                <a:schemeClr val="accent1">
                  <a:lumMod val="75000"/>
                </a:schemeClr>
              </a:solidFill>
            </a:endParaRPr>
          </a:p>
          <a:p>
            <a:r>
              <a:rPr lang="en-US" sz="2400" dirty="0" smtClean="0"/>
              <a:t>Bones of legs</a:t>
            </a:r>
          </a:p>
          <a:p>
            <a:r>
              <a:rPr lang="en-US" sz="2400" dirty="0" smtClean="0"/>
              <a:t>Bones of limbs</a:t>
            </a:r>
          </a:p>
          <a:p>
            <a:r>
              <a:rPr lang="en-US" sz="2400" dirty="0" smtClean="0"/>
              <a:t>Bones of head</a:t>
            </a:r>
          </a:p>
          <a:p>
            <a:r>
              <a:rPr lang="en-US" sz="2400" dirty="0" smtClean="0"/>
              <a:t>Bones of arms</a:t>
            </a:r>
          </a:p>
          <a:p>
            <a:r>
              <a:rPr lang="en-US" sz="2400" dirty="0" smtClean="0"/>
              <a:t>Bones of spine</a:t>
            </a:r>
          </a:p>
          <a:p>
            <a:r>
              <a:rPr lang="en-US" sz="2400" dirty="0" smtClean="0"/>
              <a:t>Bones of pelvis</a:t>
            </a:r>
          </a:p>
          <a:p>
            <a:r>
              <a:rPr lang="en-US" sz="2400" dirty="0" smtClean="0"/>
              <a:t>Bones of chest</a:t>
            </a:r>
            <a:endParaRPr lang="ru-RU" sz="2400" dirty="0"/>
          </a:p>
        </p:txBody>
      </p:sp>
      <p:pic>
        <p:nvPicPr>
          <p:cNvPr id="1026" name="Picture 2" descr="http://drowninthirsty.com/4/human-skeleton-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753387"/>
            <a:ext cx="3384376" cy="45096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251520" y="3140968"/>
            <a:ext cx="8532440" cy="3452187"/>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Bones</a:t>
            </a:r>
            <a:r>
              <a:rPr kumimoji="0" lang="ru-RU" b="1" i="1" u="none" strike="noStrike" cap="none" normalizeH="0" baseline="0" dirty="0"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 </a:t>
            </a:r>
            <a:r>
              <a:rPr kumimoji="0" lang="ru-RU" b="1" i="1" u="none" strike="noStrike" cap="none" normalizeH="0" baseline="0" dirty="0" err="1"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of</a:t>
            </a:r>
            <a:r>
              <a:rPr kumimoji="0" lang="ru-RU" b="1" i="1" u="none" strike="noStrike" cap="none" normalizeH="0" baseline="0" dirty="0"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 </a:t>
            </a:r>
            <a:r>
              <a:rPr kumimoji="0" lang="ru-RU" b="1" i="1" u="none" strike="noStrike" cap="none" normalizeH="0" baseline="0" dirty="0" err="1"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the</a:t>
            </a:r>
            <a:r>
              <a:rPr kumimoji="0" lang="ru-RU" b="1" i="1" u="none" strike="noStrike" cap="none" normalizeH="0" baseline="0" dirty="0"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 </a:t>
            </a:r>
            <a:r>
              <a:rPr kumimoji="0" lang="ru-RU" b="1" i="1" u="none" strike="noStrike" cap="none" normalizeH="0" baseline="0" dirty="0" err="1"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rPr>
              <a:t>legs</a:t>
            </a:r>
            <a:endParaRPr kumimoji="0" lang="ru-RU" b="1" i="1" u="none" strike="noStrike" cap="none" normalizeH="0" baseline="0" dirty="0" smtClean="0">
              <a:ln>
                <a:noFill/>
              </a:ln>
              <a:solidFill>
                <a:srgbClr val="FF0000"/>
              </a:solidFill>
              <a:effectLst>
                <a:glow rad="101600">
                  <a:srgbClr val="FFFF00">
                    <a:alpha val="60000"/>
                  </a:srgbClr>
                </a:glow>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upper</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of</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leg</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which</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longest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in</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body</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called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femur</a:t>
            </a:r>
            <a:r>
              <a:rPr kumimoji="0" lang="ru-RU" i="0" u="none" strike="noStrike" cap="none" normalizeH="0" baseline="0" dirty="0" smtClean="0">
                <a:ln>
                  <a:noFill/>
                </a:ln>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back</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of</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leg</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called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tibia</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or</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shin</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makes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inside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ankle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thinner</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side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of</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leg</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called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fibula</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makes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ouside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ankle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small</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that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join</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foot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to</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leg</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and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allow</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to</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move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are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called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tarsals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inside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foot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are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metatarsals</a:t>
            </a:r>
            <a:r>
              <a:rPr kumimoji="0" lang="ru-RU" i="0" u="none" strike="noStrike" cap="none" normalizeH="0" baseline="0" dirty="0" smtClean="0">
                <a:ln>
                  <a:noFill/>
                </a:ln>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toe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are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called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phalanges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like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finger</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bones</a:t>
            </a:r>
            <a:r>
              <a:rPr kumimoji="0" lang="ru-RU" i="0" u="none" strike="noStrike" cap="none" normalizeH="0" baseline="0" dirty="0" smtClean="0">
                <a:ln>
                  <a:noFill/>
                </a:ln>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leg</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has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another</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front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of</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joint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where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tibia</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meets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femur</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small</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round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bone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like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a</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little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shield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to</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protect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joint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It</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is</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called</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the</a:t>
            </a:r>
            <a:r>
              <a:rPr kumimoji="0" lang="ru-RU" i="0" u="none" strike="noStrike" cap="none" normalizeH="0" baseline="0" dirty="0" smtClean="0">
                <a:ln>
                  <a:noFill/>
                </a:ln>
                <a:effectLst/>
                <a:latin typeface="Calibri" pitchFamily="34" charset="0"/>
                <a:ea typeface="Calibri" pitchFamily="34" charset="0"/>
                <a:cs typeface="Times New Roman" pitchFamily="18" charset="0"/>
              </a:rPr>
              <a:t> </a:t>
            </a:r>
            <a:r>
              <a:rPr kumimoji="0" lang="ru-RU" i="0" u="none" strike="noStrike" cap="none" normalizeH="0" baseline="0" dirty="0" err="1" smtClean="0">
                <a:ln>
                  <a:noFill/>
                </a:ln>
                <a:effectLst/>
                <a:latin typeface="Calibri" pitchFamily="34" charset="0"/>
                <a:ea typeface="Calibri" pitchFamily="34" charset="0"/>
                <a:cs typeface="Times New Roman" pitchFamily="18" charset="0"/>
              </a:rPr>
              <a:t>patella</a:t>
            </a:r>
            <a:r>
              <a:rPr kumimoji="0" lang="ru-RU" i="0" u="none" strike="noStrike" cap="none" normalizeH="0" baseline="0" dirty="0" smtClean="0">
                <a:ln>
                  <a:noFill/>
                </a:ln>
                <a:effectLst/>
                <a:latin typeface="Calibri" pitchFamily="34" charset="0"/>
                <a:ea typeface="Calibri" pitchFamily="34" charset="0"/>
                <a:cs typeface="Times New Roman" pitchFamily="18" charset="0"/>
              </a:rPr>
              <a:t>.</a:t>
            </a:r>
            <a:endParaRPr kumimoji="0" lang="ru-RU"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Рисунок 3" descr="imagesCAOXVV8P.jpg"/>
          <p:cNvPicPr>
            <a:picLocks noChangeAspect="1"/>
          </p:cNvPicPr>
          <p:nvPr/>
        </p:nvPicPr>
        <p:blipFill>
          <a:blip r:embed="rId2" cstate="print"/>
          <a:stretch>
            <a:fillRect/>
          </a:stretch>
        </p:blipFill>
        <p:spPr>
          <a:xfrm>
            <a:off x="4644008" y="620688"/>
            <a:ext cx="4060279" cy="2643563"/>
          </a:xfrm>
          <a:prstGeom prst="rect">
            <a:avLst/>
          </a:prstGeom>
        </p:spPr>
      </p:pic>
      <p:pic>
        <p:nvPicPr>
          <p:cNvPr id="5" name="Рисунок 4" descr="untitled.png"/>
          <p:cNvPicPr>
            <a:picLocks noChangeAspect="1"/>
          </p:cNvPicPr>
          <p:nvPr/>
        </p:nvPicPr>
        <p:blipFill>
          <a:blip r:embed="rId3" cstate="print"/>
          <a:stretch>
            <a:fillRect/>
          </a:stretch>
        </p:blipFill>
        <p:spPr>
          <a:xfrm>
            <a:off x="899592" y="260648"/>
            <a:ext cx="2952328" cy="2898398"/>
          </a:xfrm>
          <a:prstGeom prst="rect">
            <a:avLst/>
          </a:prstGeom>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1" presetClass="entr" presetSubtype="0" fill="hold" nodeType="withEffect">
                                  <p:stCondLst>
                                    <p:cond delay="0"/>
                                  </p:stCondLst>
                                  <p:childTnLst>
                                    <p:set>
                                      <p:cBhvr>
                                        <p:cTn id="6" dur="2000">
                                          <p:stCondLst>
                                            <p:cond delay="0"/>
                                          </p:stCondLst>
                                        </p:cTn>
                                        <p:tgtEl>
                                          <p:spTgt spid="4"/>
                                        </p:tgtEl>
                                        <p:attrNameLst>
                                          <p:attrName>style.visibility</p:attrName>
                                        </p:attrNameLst>
                                      </p:cBhvr>
                                      <p:to>
                                        <p:strVal val="visible"/>
                                      </p:to>
                                    </p:set>
                                  </p:childTnLst>
                                </p:cTn>
                              </p:par>
                              <p:par>
                                <p:cTn id="7" presetID="11" presetClass="entr" presetSubtype="0" fill="hold" nodeType="withEffect">
                                  <p:stCondLst>
                                    <p:cond delay="0"/>
                                  </p:stCondLst>
                                  <p:childTnLst>
                                    <p:set>
                                      <p:cBhvr>
                                        <p:cTn id="8" dur="2000">
                                          <p:stCondLst>
                                            <p:cond delay="0"/>
                                          </p:stCondLst>
                                        </p:cTn>
                                        <p:tgtEl>
                                          <p:spTgt spid="5"/>
                                        </p:tgtEl>
                                        <p:attrNameLst>
                                          <p:attrName>style.visibility</p:attrName>
                                        </p:attrNameLst>
                                      </p:cBhvr>
                                      <p:to>
                                        <p:strVal val="visible"/>
                                      </p:to>
                                    </p:set>
                                  </p:childTnLst>
                                </p:cTn>
                              </p:par>
                              <p:par>
                                <p:cTn id="9" presetID="11" presetClass="entr" presetSubtype="0" fill="hold" grpId="0" nodeType="withEffect">
                                  <p:stCondLst>
                                    <p:cond delay="0"/>
                                  </p:stCondLst>
                                  <p:childTnLst>
                                    <p:set>
                                      <p:cBhvr>
                                        <p:cTn id="10" dur="2000">
                                          <p:stCondLst>
                                            <p:cond delay="0"/>
                                          </p:stCondLst>
                                        </p:cTn>
                                        <p:tgtEl>
                                          <p:spTgt spid="430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51520" y="5157192"/>
            <a:ext cx="864096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Bones</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of</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the</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Arial" pitchFamily="34" charset="0"/>
              </a:rPr>
              <a:t>limbs</a:t>
            </a:r>
            <a:endPar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ea typeface="Times New Roman" pitchFamily="18" charset="0"/>
                <a:cs typeface="Arial" pitchFamily="34" charset="0"/>
              </a:rPr>
              <a:t>Arms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legs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both</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have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thicker</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bone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at</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top</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two</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thinner</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bones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at</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bottom</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They</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both</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have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rotating</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joint</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at</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top</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hinge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joint</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in</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middle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hands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feet</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have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lots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of</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bones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are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joined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to</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the</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arms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legs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by</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small</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bones</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with</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sliding</a:t>
            </a:r>
            <a:r>
              <a:rPr kumimoji="0" lang="ru-RU" b="0" i="0" u="none" strike="noStrike" cap="none" normalizeH="0" baseline="0" dirty="0" smtClean="0">
                <a:ln>
                  <a:noFill/>
                </a:ln>
                <a:solidFill>
                  <a:schemeClr val="tx1"/>
                </a:solidFill>
                <a:effectLst/>
                <a:ea typeface="Times New Roman" pitchFamily="18" charset="0"/>
                <a:cs typeface="Arial" pitchFamily="34" charset="0"/>
              </a:rPr>
              <a:t> </a:t>
            </a:r>
            <a:r>
              <a:rPr kumimoji="0" lang="ru-RU" b="0" i="0" u="none" strike="noStrike" cap="none" normalizeH="0" baseline="0" dirty="0" err="1" smtClean="0">
                <a:ln>
                  <a:noFill/>
                </a:ln>
                <a:solidFill>
                  <a:schemeClr val="tx1"/>
                </a:solidFill>
                <a:effectLst/>
                <a:ea typeface="Times New Roman" pitchFamily="18" charset="0"/>
                <a:cs typeface="Arial" pitchFamily="34" charset="0"/>
              </a:rPr>
              <a:t>parts</a:t>
            </a:r>
            <a:r>
              <a:rPr kumimoji="0" lang="ru-RU" b="0" i="0" u="none" strike="noStrike" cap="none" normalizeH="0" baseline="0" dirty="0" smtClean="0">
                <a:ln>
                  <a:noFill/>
                </a:ln>
                <a:solidFill>
                  <a:schemeClr val="tx1"/>
                </a:solidFill>
                <a:effectLst/>
                <a:ea typeface="Times New Roman" pitchFamily="18" charset="0"/>
                <a:cs typeface="Arial" pitchFamily="34" charset="0"/>
              </a:rPr>
              <a:t>.</a:t>
            </a:r>
            <a:endParaRPr kumimoji="0" lang="ru-RU" b="0" i="0" u="none" strike="noStrike" cap="none" normalizeH="0" baseline="0" dirty="0" smtClean="0">
              <a:ln>
                <a:noFill/>
              </a:ln>
              <a:solidFill>
                <a:schemeClr val="tx1"/>
              </a:solidFill>
              <a:effectLst/>
              <a:cs typeface="Arial" pitchFamily="34" charset="0"/>
            </a:endParaRPr>
          </a:p>
        </p:txBody>
      </p:sp>
      <p:pic>
        <p:nvPicPr>
          <p:cNvPr id="3074" name="Picture 2" descr="http://ortopedja.ru/wp-content/uploads/2008/12/rik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067202"/>
            <a:ext cx="3619500" cy="407670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eltwhed.com/vb/attachment.php?s=736ab01f5cd1f62ee6e2c13137d3ded1&amp;attachmentid=1426&amp;d=1368791014&amp;thumb=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745767"/>
            <a:ext cx="2143125" cy="44834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45057"/>
                                        </p:tgtEl>
                                        <p:attrNameLst>
                                          <p:attrName>style.visibility</p:attrName>
                                        </p:attrNameLst>
                                      </p:cBhvr>
                                      <p:to>
                                        <p:strVal val="visible"/>
                                      </p:to>
                                    </p:set>
                                    <p:animEffect transition="in" filter="wheel(4)">
                                      <p:cBhvr>
                                        <p:cTn id="7" dur="2000"/>
                                        <p:tgtEl>
                                          <p:spTgt spid="45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95536" y="903203"/>
            <a:ext cx="568863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0000"/>
                </a:solidFill>
                <a:effectLst>
                  <a:glow rad="228600">
                    <a:schemeClr val="accent6">
                      <a:satMod val="175000"/>
                      <a:alpha val="40000"/>
                    </a:schemeClr>
                  </a:glow>
                </a:effectLst>
                <a:ea typeface="Calibri" pitchFamily="34" charset="0"/>
                <a:cs typeface="Times New Roman" pitchFamily="18" charset="0"/>
              </a:rPr>
              <a:t>Bones of the head</a:t>
            </a:r>
            <a:endParaRPr kumimoji="0" lang="ru-RU" b="1" i="0" u="none" strike="noStrike" cap="none" normalizeH="0" baseline="0" dirty="0" smtClean="0">
              <a:ln>
                <a:noFill/>
              </a:ln>
              <a:solidFill>
                <a:srgbClr val="FF0000"/>
              </a:solidFill>
              <a:effectLst>
                <a:glow rad="228600">
                  <a:schemeClr val="accent6">
                    <a:satMod val="175000"/>
                    <a:alpha val="40000"/>
                  </a:schemeClr>
                </a:glow>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 head bones all together are called the skull.</a:t>
            </a:r>
            <a:endParaRPr kumimoji="0" lang="ru-RU"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 skull is made of a group of curved bones fitted together like a ball, which protects the brain, the eyes and the inside parts of the ears. The bones of this part of the head, together, are called the cranium.</a:t>
            </a:r>
            <a:endParaRPr kumimoji="0" lang="en-US" b="0" i="0" u="none" strike="noStrike" cap="none" normalizeH="0" baseline="0" dirty="0" smtClean="0">
              <a:ln>
                <a:noFill/>
              </a:ln>
              <a:solidFill>
                <a:schemeClr val="tx1"/>
              </a:solidFill>
              <a:effectLst/>
              <a:cs typeface="Arial" pitchFamily="34" charset="0"/>
            </a:endParaRPr>
          </a:p>
        </p:txBody>
      </p:sp>
      <p:pic>
        <p:nvPicPr>
          <p:cNvPr id="4" name="Рисунок 3" descr="images.jpg"/>
          <p:cNvPicPr>
            <a:picLocks noChangeAspect="1"/>
          </p:cNvPicPr>
          <p:nvPr/>
        </p:nvPicPr>
        <p:blipFill>
          <a:blip r:embed="rId2" cstate="print"/>
          <a:stretch>
            <a:fillRect/>
          </a:stretch>
        </p:blipFill>
        <p:spPr>
          <a:xfrm>
            <a:off x="1907704" y="3068960"/>
            <a:ext cx="3590995" cy="34192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media.musicfeeds.com.au/files/a495baa7e47c9fb7e4ac070dcbc6786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3290" y="713313"/>
            <a:ext cx="3088232" cy="28597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1201"/>
                                        </p:tgtEl>
                                        <p:attrNameLst>
                                          <p:attrName>style.visibility</p:attrName>
                                        </p:attrNameLst>
                                      </p:cBhvr>
                                      <p:to>
                                        <p:strVal val="visible"/>
                                      </p:to>
                                    </p:set>
                                    <p:animEffect transition="in" filter="circle(in)">
                                      <p:cBhvr>
                                        <p:cTn id="10" dur="2000"/>
                                        <p:tgtEl>
                                          <p:spTgt spid="51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395536" y="4581128"/>
            <a:ext cx="820891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 skull has a top jaw, and a bottom jaw, with teeth in them. The jaws are called the "upper" and "lower" mandibles. The "lower mandible" is moved by strong muscles so that the teeth can bite and chew food.</a:t>
            </a:r>
            <a:endParaRPr kumimoji="0" lang="ru-RU"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There are several other small bones which make up the face. There are also several small bones in the front and side of the neck.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 smallest bones in the body are three tiny bones inside the ear, which vibrate to help a person hear sounds.</a:t>
            </a:r>
            <a:r>
              <a:rPr kumimoji="0" lang="en-US" b="0" i="0" u="none" strike="noStrike" cap="none" normalizeH="0" baseline="0" dirty="0" smtClean="0">
                <a:ln>
                  <a:noFill/>
                </a:ln>
                <a:solidFill>
                  <a:srgbClr val="222222"/>
                </a:solidFill>
                <a:effectLst/>
                <a:ea typeface="Calibri" pitchFamily="34" charset="0"/>
                <a:cs typeface="Arial" pitchFamily="34" charset="0"/>
              </a:rPr>
              <a:t> </a:t>
            </a:r>
            <a:endParaRPr kumimoji="0" lang="en-US" b="0" i="0" u="none" strike="noStrike" cap="none" normalizeH="0" baseline="0" dirty="0" smtClean="0">
              <a:ln>
                <a:noFill/>
              </a:ln>
              <a:solidFill>
                <a:schemeClr val="tx1"/>
              </a:solidFill>
              <a:effectLst/>
              <a:cs typeface="Arial" pitchFamily="34" charset="0"/>
            </a:endParaRPr>
          </a:p>
        </p:txBody>
      </p:sp>
      <p:pic>
        <p:nvPicPr>
          <p:cNvPr id="3" name="Рисунок 2" descr="imagesCABVNYKF.jpg"/>
          <p:cNvPicPr>
            <a:picLocks noChangeAspect="1"/>
          </p:cNvPicPr>
          <p:nvPr/>
        </p:nvPicPr>
        <p:blipFill>
          <a:blip r:embed="rId2" cstate="print"/>
          <a:stretch>
            <a:fillRect/>
          </a:stretch>
        </p:blipFill>
        <p:spPr>
          <a:xfrm>
            <a:off x="5076056" y="836712"/>
            <a:ext cx="3816821" cy="32805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descr="imagesCAY4C4P2.jpg"/>
          <p:cNvPicPr>
            <a:picLocks noChangeAspect="1"/>
          </p:cNvPicPr>
          <p:nvPr/>
        </p:nvPicPr>
        <p:blipFill>
          <a:blip r:embed="rId3" cstate="print"/>
          <a:stretch>
            <a:fillRect/>
          </a:stretch>
        </p:blipFill>
        <p:spPr>
          <a:xfrm>
            <a:off x="683568" y="836712"/>
            <a:ext cx="3573064"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par>
                                <p:cTn id="8" presetID="21"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4)">
                                      <p:cBhvr>
                                        <p:cTn id="10" dur="2000"/>
                                        <p:tgtEl>
                                          <p:spTgt spid="3"/>
                                        </p:tgtEl>
                                      </p:cBhvr>
                                    </p:animEffect>
                                  </p:childTnLst>
                                </p:cTn>
                              </p:par>
                              <p:par>
                                <p:cTn id="11" presetID="21" presetClass="entr" presetSubtype="4" fill="hold" grpId="0" nodeType="withEffect">
                                  <p:stCondLst>
                                    <p:cond delay="0"/>
                                  </p:stCondLst>
                                  <p:childTnLst>
                                    <p:set>
                                      <p:cBhvr>
                                        <p:cTn id="12" dur="1" fill="hold">
                                          <p:stCondLst>
                                            <p:cond delay="0"/>
                                          </p:stCondLst>
                                        </p:cTn>
                                        <p:tgtEl>
                                          <p:spTgt spid="50177"/>
                                        </p:tgtEl>
                                        <p:attrNameLst>
                                          <p:attrName>style.visibility</p:attrName>
                                        </p:attrNameLst>
                                      </p:cBhvr>
                                      <p:to>
                                        <p:strVal val="visible"/>
                                      </p:to>
                                    </p:set>
                                    <p:animEffect transition="in" filter="wheel(4)">
                                      <p:cBhvr>
                                        <p:cTn id="13" dur="2000"/>
                                        <p:tgtEl>
                                          <p:spTgt spid="50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323528" y="476672"/>
            <a:ext cx="8424936" cy="3452187"/>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Bones</a:t>
            </a:r>
            <a:r>
              <a:rPr kumimoji="0" lang="ru-RU" b="1" i="1"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rPr>
              <a:t> </a:t>
            </a:r>
            <a:r>
              <a:rPr kumimoji="0" lang="ru-RU" b="1" i="1"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of</a:t>
            </a:r>
            <a:r>
              <a:rPr kumimoji="0" lang="ru-RU" b="1" i="1"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rPr>
              <a:t> </a:t>
            </a:r>
            <a:r>
              <a:rPr kumimoji="0" lang="ru-RU" b="1" i="1"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the</a:t>
            </a:r>
            <a:r>
              <a:rPr kumimoji="0" lang="ru-RU" b="1" i="1"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rPr>
              <a:t> </a:t>
            </a:r>
            <a:r>
              <a:rPr kumimoji="0" lang="ru-RU" b="1" i="1"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arms</a:t>
            </a:r>
            <a:endParaRPr kumimoji="0" lang="ru-RU" b="1" i="1"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upper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humerus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so</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when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people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bang</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their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elbow</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they</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often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say</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that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they</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bumped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their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funny</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a:t>
            </a:r>
            <a:r>
              <a:rPr kumimoji="0" lang="ru-RU" i="0" u="none" strike="noStrike" cap="none" normalizeH="0" baseline="0" dirty="0" smtClean="0">
                <a:ln>
                  <a:noFill/>
                </a:ln>
                <a:effectLst/>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that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sticks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out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elbow</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and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runs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down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1" u="none" strike="noStrike" cap="none" normalizeH="0" baseline="0" dirty="0" err="1" smtClean="0">
                <a:ln>
                  <a:noFill/>
                </a:ln>
                <a:effectLst/>
                <a:ea typeface="Calibri" pitchFamily="34" charset="0"/>
                <a:cs typeface="Times New Roman" pitchFamily="18" charset="0"/>
              </a:rPr>
              <a:t>outside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of</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arm</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ulna</a:t>
            </a:r>
            <a:r>
              <a:rPr kumimoji="0" lang="ru-RU" i="0" u="none" strike="noStrike" cap="none" normalizeH="0" baseline="0" dirty="0" smtClean="0">
                <a:ln>
                  <a:noFill/>
                </a:ln>
                <a:effectLst/>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that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on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1" u="none" strike="noStrike" cap="none" normalizeH="0" baseline="0" dirty="0" err="1" smtClean="0">
                <a:ln>
                  <a:noFill/>
                </a:ln>
                <a:effectLst/>
                <a:ea typeface="Calibri" pitchFamily="34" charset="0"/>
                <a:cs typeface="Times New Roman" pitchFamily="18" charset="0"/>
              </a:rPr>
              <a:t>thumb-side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called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radius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Near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elbow</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joined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to</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ulna</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way</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that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allows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to</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rotate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radius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and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ulna</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can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twist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around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each</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other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allowing</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person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to</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turn</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their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hand</a:t>
            </a:r>
            <a:r>
              <a:rPr kumimoji="0" lang="ru-RU" i="0" u="none" strike="noStrike" cap="none" normalizeH="0" baseline="0" dirty="0" smtClean="0">
                <a:ln>
                  <a:noFill/>
                </a:ln>
                <a:effectLst/>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small</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of</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wrist</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are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called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carpals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and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inside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hand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are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called</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metacarpals</a:t>
            </a:r>
            <a:r>
              <a:rPr kumimoji="0" lang="ru-RU" i="0" u="none" strike="noStrike" cap="none" normalizeH="0" baseline="0" dirty="0" smtClean="0">
                <a:ln>
                  <a:noFill/>
                </a:ln>
                <a:effectLst/>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finger</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bones</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are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the</a:t>
            </a:r>
            <a:r>
              <a:rPr kumimoji="0" lang="ru-RU" i="0" u="none" strike="noStrike" cap="none" normalizeH="0" baseline="0" dirty="0" smtClean="0">
                <a:ln>
                  <a:noFill/>
                </a:ln>
                <a:effectLst/>
                <a:ea typeface="Calibri" pitchFamily="34" charset="0"/>
                <a:cs typeface="Times New Roman" pitchFamily="18" charset="0"/>
              </a:rPr>
              <a:t> </a:t>
            </a:r>
            <a:r>
              <a:rPr kumimoji="0" lang="ru-RU" i="0" u="none" strike="noStrike" cap="none" normalizeH="0" baseline="0" dirty="0" err="1" smtClean="0">
                <a:ln>
                  <a:noFill/>
                </a:ln>
                <a:effectLst/>
                <a:ea typeface="Calibri" pitchFamily="34" charset="0"/>
                <a:cs typeface="Times New Roman" pitchFamily="18" charset="0"/>
              </a:rPr>
              <a:t>phalanges</a:t>
            </a:r>
            <a:r>
              <a:rPr kumimoji="0" lang="ru-RU" i="0" u="none" strike="noStrike" cap="none" normalizeH="0" baseline="0" dirty="0" smtClean="0">
                <a:ln>
                  <a:noFill/>
                </a:ln>
                <a:effectLst/>
                <a:ea typeface="Calibri" pitchFamily="34" charset="0"/>
                <a:cs typeface="Times New Roman" pitchFamily="18" charset="0"/>
              </a:rPr>
              <a:t>.</a:t>
            </a:r>
            <a:endParaRPr kumimoji="0" lang="ru-RU" i="0" u="none" strike="noStrike" cap="none" normalizeH="0" baseline="0" dirty="0" smtClean="0">
              <a:ln>
                <a:noFill/>
              </a:ln>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imagesCAWEQ2FK.jpg"/>
          <p:cNvPicPr>
            <a:picLocks noChangeAspect="1"/>
          </p:cNvPicPr>
          <p:nvPr/>
        </p:nvPicPr>
        <p:blipFill>
          <a:blip r:embed="rId2" cstate="print"/>
          <a:stretch>
            <a:fillRect/>
          </a:stretch>
        </p:blipFill>
        <p:spPr>
          <a:xfrm>
            <a:off x="4139952" y="3356992"/>
            <a:ext cx="4316729" cy="31634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20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4033"/>
                                        </p:tgtEl>
                                        <p:attrNameLst>
                                          <p:attrName>style.visibility</p:attrName>
                                        </p:attrNameLst>
                                      </p:cBhvr>
                                      <p:to>
                                        <p:strVal val="visible"/>
                                      </p:to>
                                    </p:set>
                                    <p:animEffect transition="in" filter="randombar(horizontal)">
                                      <p:cBhvr>
                                        <p:cTn id="10" dur="2000"/>
                                        <p:tgtEl>
                                          <p:spTgt spid="44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179512" y="908720"/>
            <a:ext cx="856895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Bones</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of</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the</a:t>
            </a:r>
            <a:r>
              <a:rPr kumimoji="0" lang="ru-RU" b="1" i="0" u="none" strike="noStrike" cap="none" normalizeH="0" baseline="0" dirty="0" smtClean="0">
                <a:ln>
                  <a:noFill/>
                </a:ln>
                <a:solidFill>
                  <a:srgbClr val="FF0000"/>
                </a:solidFill>
                <a:effectLst>
                  <a:glow rad="101600">
                    <a:srgbClr val="FFFF00">
                      <a:alpha val="60000"/>
                    </a:srgbClr>
                  </a:glow>
                </a:effectLst>
                <a:ea typeface="Times New Roman" pitchFamily="18" charset="0"/>
                <a:cs typeface="Times New Roman" pitchFamily="18" charset="0"/>
              </a:rPr>
              <a:t> </a:t>
            </a:r>
            <a:r>
              <a:rPr kumimoji="0" lang="ru-RU" b="1" i="0" u="none" strike="noStrike" cap="none" normalizeH="0" baseline="0" dirty="0" err="1" smtClean="0">
                <a:ln>
                  <a:noFill/>
                </a:ln>
                <a:solidFill>
                  <a:srgbClr val="FF0000"/>
                </a:solidFill>
                <a:effectLst>
                  <a:glow rad="101600">
                    <a:srgbClr val="FFFF00">
                      <a:alpha val="60000"/>
                    </a:srgbClr>
                  </a:glow>
                </a:effectLst>
                <a:ea typeface="Times New Roman" pitchFamily="18" charset="0"/>
                <a:cs typeface="Times New Roman" pitchFamily="18" charset="0"/>
              </a:rPr>
              <a:t>spine</a:t>
            </a:r>
            <a:endParaRPr kumimoji="0" lang="ru-RU" b="0" i="0" u="none" strike="noStrike" cap="none" normalizeH="0" baseline="0" dirty="0" smtClean="0">
              <a:ln>
                <a:noFill/>
              </a:ln>
              <a:solidFill>
                <a:srgbClr val="FF0000"/>
              </a:solidFill>
              <a:effectLst>
                <a:glow rad="101600">
                  <a:srgbClr val="FFFF00">
                    <a:alpha val="60000"/>
                  </a:srgbClr>
                </a:glow>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spine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supports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head</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chest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and</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structure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that</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carries</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the</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arms</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It</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is</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made</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of</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small</a:t>
            </a:r>
            <a:r>
              <a:rPr kumimoji="0" lang="ru-RU" b="0"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bones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The</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spine</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all</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together</a:t>
            </a:r>
            <a:r>
              <a:rPr kumimoji="0" lang="ru-RU" b="0"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effectLst/>
                <a:ea typeface="Times New Roman" pitchFamily="18" charset="0"/>
                <a:cs typeface="Times New Roman" pitchFamily="18" charset="0"/>
              </a:rPr>
              <a:t>is</a:t>
            </a:r>
            <a:r>
              <a:rPr kumimoji="0" lang="ru-RU" b="0"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spinal</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column</a:t>
            </a:r>
            <a:r>
              <a:rPr kumimoji="0" lang="ru-RU" i="0" u="none" strike="noStrike" cap="none" normalizeH="0" baseline="0" dirty="0" smtClean="0">
                <a:ln>
                  <a:noFill/>
                </a:ln>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It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is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not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straight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but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has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curves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that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help</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to</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support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body</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and</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help</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person</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to</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move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and</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bend</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One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bone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is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a</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vertebra</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Lots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are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vertebrae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vertebrae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have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different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names</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depending</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on</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part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of</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body</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they</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are</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joined</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ea typeface="Times New Roman" pitchFamily="18" charset="0"/>
                <a:cs typeface="Times New Roman" pitchFamily="18" charset="0"/>
              </a:rPr>
              <a:t>to</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cs typeface="Arial" pitchFamily="34" charset="0"/>
            </a:endParaRPr>
          </a:p>
        </p:txBody>
      </p:sp>
      <p:pic>
        <p:nvPicPr>
          <p:cNvPr id="3" name="Рисунок 2" descr="imagesCAQ0DDRA.jpg"/>
          <p:cNvPicPr>
            <a:picLocks noChangeAspect="1"/>
          </p:cNvPicPr>
          <p:nvPr/>
        </p:nvPicPr>
        <p:blipFill>
          <a:blip r:embed="rId2" cstate="print"/>
          <a:stretch>
            <a:fillRect/>
          </a:stretch>
        </p:blipFill>
        <p:spPr>
          <a:xfrm>
            <a:off x="2699792" y="2780928"/>
            <a:ext cx="2956533" cy="354783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2000"/>
                                        <p:tgtEl>
                                          <p:spTgt spid="3"/>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49153"/>
                                        </p:tgtEl>
                                        <p:attrNameLst>
                                          <p:attrName>style.visibility</p:attrName>
                                        </p:attrNameLst>
                                      </p:cBhvr>
                                      <p:to>
                                        <p:strVal val="visible"/>
                                      </p:to>
                                    </p:set>
                                    <p:animEffect transition="in" filter="barn(inHorizontal)">
                                      <p:cBhvr>
                                        <p:cTn id="10" dur="2000"/>
                                        <p:tgtEl>
                                          <p:spTgt spid="49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0" y="260648"/>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i="0" u="none" strike="noStrike" cap="none" normalizeH="0" baseline="0" dirty="0" smtClean="0">
              <a:ln>
                <a:noFill/>
              </a:ln>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neck</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cervical</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ser-vick-al</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ver-ta-bray</a:t>
            </a:r>
            <a:r>
              <a:rPr kumimoji="0" lang="ru-RU" i="0" u="none" strike="noStrike" cap="none" normalizeH="0" baseline="0" dirty="0" smtClean="0">
                <a:ln>
                  <a:noFill/>
                </a:ln>
                <a:effectLst/>
                <a:ea typeface="Times New Roman" pitchFamily="18" charset="0"/>
                <a:cs typeface="Times New Roman" pitchFamily="18" charset="0"/>
              </a:rPr>
              <a:t>)</a:t>
            </a:r>
            <a:endParaRPr kumimoji="0" lang="ru-RU" i="0" u="none" strike="noStrike" cap="none" normalizeH="0" baseline="0" dirty="0" smtClean="0">
              <a:ln>
                <a:noFill/>
              </a:ln>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chest</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thoracic</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thor-assic</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vert-ta-bray</a:t>
            </a:r>
            <a:r>
              <a:rPr kumimoji="0" lang="ru-RU" i="0" u="none" strike="noStrike" cap="none" normalizeH="0" baseline="0" dirty="0" smtClean="0">
                <a:ln>
                  <a:noFill/>
                </a:ln>
                <a:effectLst/>
                <a:ea typeface="Times New Roman" pitchFamily="18" charset="0"/>
                <a:cs typeface="Times New Roman" pitchFamily="18" charset="0"/>
              </a:rPr>
              <a:t>)</a:t>
            </a:r>
            <a:endParaRPr kumimoji="0" lang="ru-RU" i="0" u="none" strike="noStrike" cap="none" normalizeH="0" baseline="0" dirty="0" smtClean="0">
              <a:ln>
                <a:noFill/>
              </a:ln>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of</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lower</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back</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lumbar</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a:t>
            </a:r>
            <a:endParaRPr kumimoji="0" lang="ru-RU" i="0" u="none" strike="noStrike" cap="none" normalizeH="0" baseline="0" dirty="0" smtClean="0">
              <a:ln>
                <a:noFill/>
              </a:ln>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next</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joined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together</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in</a:t>
            </a:r>
            <a:r>
              <a:rPr kumimoji="0" lang="ru-RU" i="0" u="none" strike="noStrike" cap="none" normalizeH="0" baseline="0" dirty="0" smtClean="0">
                <a:ln>
                  <a:noFill/>
                </a:ln>
                <a:effectLst/>
                <a:ea typeface="Times New Roman" pitchFamily="18" charset="0"/>
                <a:cs typeface="Times New Roman" pitchFamily="18" charset="0"/>
              </a:rPr>
              <a:t> a </a:t>
            </a:r>
            <a:r>
              <a:rPr kumimoji="0" lang="ru-RU" i="0" u="none" strike="noStrike" cap="none" normalizeH="0" baseline="0" dirty="0" err="1" smtClean="0">
                <a:ln>
                  <a:noFill/>
                </a:ln>
                <a:effectLst/>
                <a:ea typeface="Times New Roman" pitchFamily="18" charset="0"/>
                <a:cs typeface="Times New Roman" pitchFamily="18" charset="0"/>
              </a:rPr>
              <a:t>triangular</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shape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sacrum</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hip</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bones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attached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to</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sacrum</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and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support</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it</a:t>
            </a:r>
            <a:r>
              <a:rPr kumimoji="0" lang="ru-RU" i="0" u="none" strike="noStrike" cap="none" normalizeH="0" baseline="0" dirty="0" smtClean="0">
                <a:ln>
                  <a:noFill/>
                </a:ln>
                <a:effectLst/>
                <a:ea typeface="Times New Roman" pitchFamily="18" charset="0"/>
                <a:cs typeface="Times New Roman" pitchFamily="18" charset="0"/>
              </a:rPr>
              <a:t>.</a:t>
            </a:r>
            <a:endParaRPr kumimoji="0" lang="ru-RU" i="0" u="none" strike="noStrike" cap="none" normalizeH="0" baseline="0" dirty="0" smtClean="0">
              <a:ln>
                <a:noFill/>
              </a:ln>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i="0" u="none" strike="noStrike" cap="none" normalizeH="0" baseline="0" dirty="0" err="1" smtClean="0">
                <a:ln>
                  <a:noFill/>
                </a:ln>
                <a:effectLst/>
                <a:ea typeface="Times New Roman" pitchFamily="18" charset="0"/>
                <a:cs typeface="Times New Roman" pitchFamily="18" charset="0"/>
              </a:rPr>
              <a:t>At</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bottom</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of</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sacrum</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some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little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tail-bones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They</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called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coccyx</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On</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many</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animals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coccyxal</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vertebrae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long</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making</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tail</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that</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animal</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can</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move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but</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on</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humans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apes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and</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some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other</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creatures</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they</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are</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very</a:t>
            </a:r>
            <a:r>
              <a:rPr kumimoji="0" lang="ru-RU" i="0" u="none" strike="noStrike" cap="none" normalizeH="0" baseline="0" dirty="0" smtClean="0">
                <a:ln>
                  <a:noFill/>
                </a:ln>
                <a:effectLst/>
                <a:ea typeface="Times New Roman" pitchFamily="18" charset="0"/>
                <a:cs typeface="Times New Roman" pitchFamily="18" charset="0"/>
              </a:rPr>
              <a:t> </a:t>
            </a:r>
            <a:r>
              <a:rPr kumimoji="0" lang="ru-RU" i="0" u="none" strike="noStrike" cap="none" normalizeH="0" baseline="0" dirty="0" err="1" smtClean="0">
                <a:ln>
                  <a:noFill/>
                </a:ln>
                <a:effectLst/>
                <a:ea typeface="Times New Roman" pitchFamily="18" charset="0"/>
                <a:cs typeface="Times New Roman" pitchFamily="18" charset="0"/>
              </a:rPr>
              <a:t>short</a:t>
            </a:r>
            <a:r>
              <a:rPr kumimoji="0" lang="ru-RU" b="0" i="0" u="none" strike="noStrike" cap="none" normalizeH="0" baseline="0" dirty="0" smtClean="0">
                <a:ln>
                  <a:noFill/>
                </a:ln>
                <a:solidFill>
                  <a:schemeClr val="tx1"/>
                </a:solidFill>
                <a:effectLst/>
                <a:ea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imagesCAFOCFQO.jpg"/>
          <p:cNvPicPr>
            <a:picLocks noChangeAspect="1"/>
          </p:cNvPicPr>
          <p:nvPr/>
        </p:nvPicPr>
        <p:blipFill>
          <a:blip r:embed="rId2" cstate="print"/>
          <a:stretch>
            <a:fillRect/>
          </a:stretch>
        </p:blipFill>
        <p:spPr>
          <a:xfrm>
            <a:off x="6804248" y="2708920"/>
            <a:ext cx="2160240" cy="3933056"/>
          </a:xfrm>
          <a:prstGeom prst="rect">
            <a:avLst/>
          </a:prstGeom>
        </p:spPr>
      </p:pic>
      <p:pic>
        <p:nvPicPr>
          <p:cNvPr id="4" name="Рисунок 3" descr="imagesCADY17B3.jpg"/>
          <p:cNvPicPr>
            <a:picLocks noChangeAspect="1"/>
          </p:cNvPicPr>
          <p:nvPr/>
        </p:nvPicPr>
        <p:blipFill>
          <a:blip r:embed="rId3" cstate="print"/>
          <a:stretch>
            <a:fillRect/>
          </a:stretch>
        </p:blipFill>
        <p:spPr>
          <a:xfrm>
            <a:off x="4283968" y="2996952"/>
            <a:ext cx="2304256" cy="345638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102</TotalTime>
  <Words>998</Words>
  <Application>Microsoft Office PowerPoint</Application>
  <PresentationFormat>Экран (4:3)</PresentationFormat>
  <Paragraphs>45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NewsPrint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Татьяна</dc:creator>
  <cp:lastModifiedBy>User</cp:lastModifiedBy>
  <cp:revision>14</cp:revision>
  <dcterms:created xsi:type="dcterms:W3CDTF">2014-05-20T10:18:49Z</dcterms:created>
  <dcterms:modified xsi:type="dcterms:W3CDTF">2014-05-27T10:07:57Z</dcterms:modified>
</cp:coreProperties>
</file>