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150" r:id="rId1"/>
  </p:sldMasterIdLst>
  <p:notesMasterIdLst>
    <p:notesMasterId r:id="rId21"/>
  </p:notesMasterIdLst>
  <p:handoutMasterIdLst>
    <p:handoutMasterId r:id="rId22"/>
  </p:handoutMasterIdLst>
  <p:sldIdLst>
    <p:sldId id="378" r:id="rId2"/>
    <p:sldId id="379" r:id="rId3"/>
    <p:sldId id="380" r:id="rId4"/>
    <p:sldId id="403" r:id="rId5"/>
    <p:sldId id="381" r:id="rId6"/>
    <p:sldId id="383" r:id="rId7"/>
    <p:sldId id="384" r:id="rId8"/>
    <p:sldId id="385" r:id="rId9"/>
    <p:sldId id="386" r:id="rId10"/>
    <p:sldId id="387" r:id="rId11"/>
    <p:sldId id="388" r:id="rId12"/>
    <p:sldId id="397" r:id="rId13"/>
    <p:sldId id="389" r:id="rId14"/>
    <p:sldId id="398" r:id="rId15"/>
    <p:sldId id="400" r:id="rId16"/>
    <p:sldId id="401" r:id="rId17"/>
    <p:sldId id="402" r:id="rId18"/>
    <p:sldId id="404" r:id="rId19"/>
    <p:sldId id="405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100" b="1" kern="1200">
        <a:solidFill>
          <a:schemeClr val="tx2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100" b="1" kern="1200">
        <a:solidFill>
          <a:schemeClr val="tx2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100" b="1" kern="1200">
        <a:solidFill>
          <a:schemeClr val="tx2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100" b="1" kern="1200">
        <a:solidFill>
          <a:schemeClr val="tx2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100" b="1" kern="1200">
        <a:solidFill>
          <a:schemeClr val="tx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100" b="1" kern="1200">
        <a:solidFill>
          <a:schemeClr val="tx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100" b="1" kern="1200">
        <a:solidFill>
          <a:schemeClr val="tx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100" b="1" kern="1200">
        <a:solidFill>
          <a:schemeClr val="tx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100" b="1" kern="1200">
        <a:solidFill>
          <a:schemeClr val="tx2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omePC" initials="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CCFF99"/>
    <a:srgbClr val="0000FF"/>
    <a:srgbClr val="FFFF99"/>
    <a:srgbClr val="CC0000"/>
    <a:srgbClr val="000099"/>
    <a:srgbClr val="FF0000"/>
    <a:srgbClr val="CC6600"/>
    <a:srgbClr val="D7FFAF"/>
    <a:srgbClr val="FFCC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73" autoAdjust="0"/>
    <p:restoredTop sz="94493" autoAdjust="0"/>
  </p:normalViewPr>
  <p:slideViewPr>
    <p:cSldViewPr snapToGrid="0">
      <p:cViewPr varScale="1">
        <p:scale>
          <a:sx n="67" d="100"/>
          <a:sy n="67" d="100"/>
        </p:scale>
        <p:origin x="-51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0" y="0"/>
    </p:cViewPr>
  </p:outlineViewPr>
  <p:notesTextViewPr>
    <p:cViewPr>
      <p:scale>
        <a:sx n="100" d="100"/>
        <a:sy n="100" d="100"/>
      </p:scale>
      <p:origin x="0" y="0"/>
    </p:cViewPr>
  </p:notesText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C44F2CF9-C2E7-48A5-9435-C5678B1D47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9DEAB23A-8AE2-4E7C-A268-02915EE8F3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703AB3-0163-46E1-9ED9-0EE579D0BF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335F9F-CEAF-4D9B-B99D-EFBDF8D2C9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8E13B9-8E02-44CF-90B3-5BE1040562A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DC6F79-7F3C-4C84-ABB4-6390C0293F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2FEBCDB9-ADF7-4289-8CC7-48418E60E49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9AA304-A5A1-442A-A974-7F48B9B0CD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9F23A1-EE05-4DCC-93C0-E49E249C20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123D39-15D9-44D1-9663-B411B4EB33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982C6C-584D-412E-9868-479B9E524B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A7518F-65AC-49A0-A3B7-72BC157B3AD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249A1D-DEDC-4A3B-ACF8-7CA72C0F4E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C3A608F5-A941-40C8-92E3-1A3531B146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5151" r:id="rId1"/>
    <p:sldLayoutId id="2147485152" r:id="rId2"/>
    <p:sldLayoutId id="2147485153" r:id="rId3"/>
    <p:sldLayoutId id="2147485154" r:id="rId4"/>
    <p:sldLayoutId id="2147485155" r:id="rId5"/>
    <p:sldLayoutId id="2147485156" r:id="rId6"/>
    <p:sldLayoutId id="2147485157" r:id="rId7"/>
    <p:sldLayoutId id="2147485158" r:id="rId8"/>
    <p:sldLayoutId id="2147485159" r:id="rId9"/>
    <p:sldLayoutId id="2147485160" r:id="rId10"/>
    <p:sldLayoutId id="214748516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800" dirty="0" smtClean="0"/>
              <a:t>Управление образования и науки по Липецкой области</a:t>
            </a:r>
            <a:br>
              <a:rPr lang="ru-RU" sz="1800" dirty="0" smtClean="0"/>
            </a:br>
            <a:r>
              <a:rPr lang="ru-RU" sz="1800" dirty="0" smtClean="0"/>
              <a:t>ГОБПОУ Усманский промышленно-технологический колледж</a:t>
            </a:r>
          </a:p>
        </p:txBody>
      </p:sp>
      <p:sp>
        <p:nvSpPr>
          <p:cNvPr id="3368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3025"/>
            <a:ext cx="8229600" cy="5329238"/>
          </a:xfrm>
        </p:spPr>
        <p:txBody>
          <a:bodyPr anchor="ctr">
            <a:normAutofit/>
          </a:bodyPr>
          <a:lstStyle/>
          <a:p>
            <a:pPr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           Урок-игра</a:t>
            </a:r>
            <a:r>
              <a:rPr lang="ru-RU" sz="4800" dirty="0" smtClean="0"/>
              <a:t> 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                               о технической механике на тему:</a:t>
            </a:r>
          </a:p>
          <a:p>
            <a:pPr>
              <a:buNone/>
            </a:pPr>
            <a:r>
              <a:rPr lang="ru-RU" sz="2800" dirty="0" smtClean="0">
                <a:solidFill>
                  <a:srgbClr val="000099"/>
                </a:solidFill>
              </a:rPr>
              <a:t>          Сопротивление материалов</a:t>
            </a:r>
          </a:p>
          <a:p>
            <a:pPr>
              <a:buNone/>
            </a:pPr>
            <a:endParaRPr lang="ru-RU" sz="2800" dirty="0" smtClean="0">
              <a:solidFill>
                <a:srgbClr val="000099"/>
              </a:solidFill>
            </a:endParaRPr>
          </a:p>
          <a:p>
            <a:pPr algn="r">
              <a:spcBef>
                <a:spcPts val="50"/>
              </a:spcBef>
              <a:buNone/>
            </a:pPr>
            <a:r>
              <a:rPr lang="ru-RU" sz="2800" dirty="0" smtClean="0">
                <a:solidFill>
                  <a:srgbClr val="000099"/>
                </a:solidFill>
              </a:rPr>
              <a:t>                                          </a:t>
            </a:r>
            <a:r>
              <a:rPr lang="ru-RU" sz="1600" dirty="0" smtClean="0">
                <a:solidFill>
                  <a:srgbClr val="FFC000"/>
                </a:solidFill>
              </a:rPr>
              <a:t>Разработал преподаватель:</a:t>
            </a:r>
            <a:r>
              <a:rPr lang="ru-RU" sz="2800" dirty="0" smtClean="0">
                <a:solidFill>
                  <a:srgbClr val="FFC000"/>
                </a:solidFill>
              </a:rPr>
              <a:t>                                            </a:t>
            </a:r>
            <a:r>
              <a:rPr lang="ru-RU" sz="1600" dirty="0" smtClean="0">
                <a:solidFill>
                  <a:srgbClr val="FFC000"/>
                </a:solidFill>
              </a:rPr>
              <a:t>Чумаков В.А.</a:t>
            </a:r>
          </a:p>
          <a:p>
            <a:pPr algn="r">
              <a:spcBef>
                <a:spcPts val="50"/>
              </a:spcBef>
              <a:buNone/>
            </a:pPr>
            <a:r>
              <a:rPr lang="ru-RU" sz="1600" dirty="0" smtClean="0">
                <a:solidFill>
                  <a:srgbClr val="FFC000"/>
                </a:solidFill>
              </a:rPr>
              <a:t>Группа 25 «С»</a:t>
            </a:r>
          </a:p>
          <a:p>
            <a:pPr algn="r">
              <a:spcBef>
                <a:spcPts val="50"/>
              </a:spcBef>
              <a:buNone/>
            </a:pPr>
            <a:r>
              <a:rPr lang="ru-RU" sz="1600" dirty="0" smtClean="0">
                <a:solidFill>
                  <a:srgbClr val="FFC000"/>
                </a:solidFill>
              </a:rPr>
              <a:t>2015г.</a:t>
            </a:r>
          </a:p>
          <a:p>
            <a:pPr algn="r">
              <a:spcBef>
                <a:spcPts val="50"/>
              </a:spcBef>
              <a:buNone/>
            </a:pPr>
            <a:endParaRPr lang="ru-RU" sz="160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 algn="r">
              <a:spcBef>
                <a:spcPts val="50"/>
              </a:spcBef>
              <a:buNone/>
            </a:pPr>
            <a:endParaRPr lang="ru-RU" sz="160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 algn="ctr">
              <a:spcBef>
                <a:spcPts val="50"/>
              </a:spcBef>
              <a:buNone/>
            </a:pPr>
            <a:r>
              <a:rPr lang="ru-RU" sz="16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.           </a:t>
            </a:r>
            <a:endParaRPr lang="ru-RU" sz="160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 algn="r">
              <a:spcBef>
                <a:spcPts val="50"/>
              </a:spcBef>
              <a:buNone/>
            </a:pPr>
            <a:r>
              <a:rPr lang="ru-RU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Усмань 2015г</a:t>
            </a:r>
            <a:endParaRPr lang="ru-RU" sz="2800" dirty="0" smtClean="0">
              <a:solidFill>
                <a:srgbClr val="000099"/>
              </a:solidFill>
            </a:endParaRPr>
          </a:p>
        </p:txBody>
      </p:sp>
      <p:pic>
        <p:nvPicPr>
          <p:cNvPr id="4" name="Рисунок 3" descr="9847f1ea105788a9dd8974ddf98c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5" y="3535206"/>
            <a:ext cx="4972050" cy="292274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2-раунд </a:t>
            </a:r>
            <a:r>
              <a:rPr lang="ru-RU" dirty="0" smtClean="0">
                <a:solidFill>
                  <a:srgbClr val="FF0000"/>
                </a:solidFill>
              </a:rPr>
              <a:t>игры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Конкурс </a:t>
            </a:r>
            <a:r>
              <a:rPr lang="ru-RU" dirty="0" smtClean="0">
                <a:solidFill>
                  <a:srgbClr val="0000FF"/>
                </a:solidFill>
              </a:rPr>
              <a:t>капитанов </a:t>
            </a:r>
            <a:r>
              <a:rPr lang="ru-RU" dirty="0" smtClean="0">
                <a:solidFill>
                  <a:srgbClr val="FFFF00"/>
                </a:solidFill>
              </a:rPr>
              <a:t>«каждый ответ оценивается в 5 баллов»  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0000FF"/>
                </a:solidFill>
              </a:rPr>
              <a:t>Выполнение тестового задания, </a:t>
            </a:r>
            <a:r>
              <a:rPr lang="ru-RU" dirty="0" smtClean="0">
                <a:solidFill>
                  <a:srgbClr val="FFFF00"/>
                </a:solidFill>
              </a:rPr>
              <a:t>оценка за выполнение каждого задания 5 баллов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Выполнение </a:t>
            </a:r>
            <a:r>
              <a:rPr lang="ru-RU" dirty="0" smtClean="0">
                <a:solidFill>
                  <a:srgbClr val="0000FF"/>
                </a:solidFill>
              </a:rPr>
              <a:t>тестов на </a:t>
            </a:r>
            <a:r>
              <a:rPr lang="ru-RU" dirty="0" smtClean="0">
                <a:solidFill>
                  <a:srgbClr val="0000FF"/>
                </a:solidFill>
              </a:rPr>
              <a:t>компьютере</a:t>
            </a:r>
            <a:r>
              <a:rPr lang="ru-RU" dirty="0" smtClean="0">
                <a:solidFill>
                  <a:srgbClr val="0000FF"/>
                </a:solidFill>
              </a:rPr>
              <a:t>             </a:t>
            </a:r>
            <a:r>
              <a:rPr lang="ru-RU" dirty="0" smtClean="0">
                <a:solidFill>
                  <a:srgbClr val="FFFF00"/>
                </a:solidFill>
              </a:rPr>
              <a:t>Оценка 10 баллов</a:t>
            </a: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00FF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00FF"/>
              </a:solidFill>
            </a:endParaRPr>
          </a:p>
        </p:txBody>
      </p:sp>
      <p:pic>
        <p:nvPicPr>
          <p:cNvPr id="4" name="Рисунок 3" descr="neneordinador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442" y="4547111"/>
            <a:ext cx="2577257" cy="2101639"/>
          </a:xfrm>
          <a:prstGeom prst="rect">
            <a:avLst/>
          </a:prstGeom>
        </p:spPr>
      </p:pic>
      <p:pic>
        <p:nvPicPr>
          <p:cNvPr id="5" name="Рисунок 4" descr="i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2026" y="3908323"/>
            <a:ext cx="1769805" cy="2669458"/>
          </a:xfrm>
          <a:prstGeom prst="rect">
            <a:avLst/>
          </a:prstGeo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3301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Вопросы капитанам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3015" y="1681043"/>
            <a:ext cx="8229600" cy="4709160"/>
          </a:xfrm>
          <a:ln>
            <a:solidFill>
              <a:schemeClr val="bg2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1.Как</a:t>
            </a:r>
            <a:r>
              <a:rPr lang="ru-RU" sz="2400" dirty="0" smtClean="0">
                <a:solidFill>
                  <a:srgbClr val="FFFF00"/>
                </a:solidFill>
              </a:rPr>
              <a:t>называется основной метод сопромата  ,применяемый для нахождения внутренних силовых факторов ,возникающий при различных деформациях?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                                            Ответ-5 Балов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2. Рассказать этапы метода  сечения- метод «РОЗУ»</a:t>
            </a:r>
          </a:p>
          <a:p>
            <a:pPr>
              <a:buNone/>
            </a:pPr>
            <a:r>
              <a:rPr lang="ru-RU" sz="2400" dirty="0" smtClean="0"/>
              <a:t>                                             </a:t>
            </a:r>
            <a:r>
              <a:rPr lang="ru-RU" sz="2400" dirty="0" smtClean="0">
                <a:solidFill>
                  <a:srgbClr val="002060"/>
                </a:solidFill>
              </a:rPr>
              <a:t> Ответ-5 Балов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3.Какие внутренние силовые факторы ,каким деформациям соответствуют? </a:t>
            </a:r>
          </a:p>
          <a:p>
            <a:pPr>
              <a:buNone/>
            </a:pPr>
            <a:r>
              <a:rPr lang="ru-RU" sz="2400" dirty="0" smtClean="0"/>
              <a:t>                                             </a:t>
            </a:r>
            <a:r>
              <a:rPr lang="ru-RU" sz="2400" dirty="0" smtClean="0">
                <a:solidFill>
                  <a:srgbClr val="002060"/>
                </a:solidFill>
              </a:rPr>
              <a:t> Ответ-5 Балов</a:t>
            </a:r>
            <a:r>
              <a:rPr lang="ru-RU" sz="2400" dirty="0" smtClean="0"/>
              <a:t>                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4.Как обозначается продольная сила?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                                            Ответ-5 Балов</a:t>
            </a:r>
            <a:endParaRPr lang="ru-RU" sz="2400" dirty="0" smtClean="0"/>
          </a:p>
          <a:p>
            <a:pPr>
              <a:buNone/>
            </a:pPr>
            <a:endParaRPr lang="ru-RU" sz="1800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7976" y="4629149"/>
            <a:ext cx="1914525" cy="2228851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4968" y="1283110"/>
            <a:ext cx="789038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5.Способность конструкции сопротивляться упругим деформациям ?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                                             Ответ-5 Балов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6.По характеру действия на тело нагрузки делятся?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                                             Ответ-5 Балов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7. Вид нагружения бруса при котором  в его поперечных сечения возникает только один внутренний силовой фактор?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                                            Ответ-5 Балов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8.Перечислите механические свойства материалов?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2400" dirty="0" smtClean="0">
                <a:solidFill>
                  <a:srgbClr val="002060"/>
                </a:solidFill>
              </a:rPr>
              <a:t>Ответ-5 Балов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43897" y="427701"/>
            <a:ext cx="75511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       Вопросы </a:t>
            </a:r>
            <a:r>
              <a:rPr lang="ru-RU" sz="4000" dirty="0" smtClean="0">
                <a:solidFill>
                  <a:srgbClr val="FF0000"/>
                </a:solidFill>
              </a:rPr>
              <a:t>капитанам </a:t>
            </a:r>
            <a:endParaRPr lang="ru-RU" sz="4000" dirty="0"/>
          </a:p>
        </p:txBody>
      </p:sp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0955" y="3908323"/>
            <a:ext cx="1607573" cy="2728451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Вопросы капитанам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972175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9.Перечислите формы элементов конструкции?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                                      </a:t>
            </a:r>
            <a:r>
              <a:rPr lang="ru-RU" sz="2400" dirty="0" smtClean="0">
                <a:solidFill>
                  <a:srgbClr val="002060"/>
                </a:solidFill>
              </a:rPr>
              <a:t>  Ответ-5 Балов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10.Величина интенсивности внутренних сил в точке поперечного сечения называют?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                                       Ответ-5 Балов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11.Что такое эпюра продольной силы?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                                      Ответ-5 Балов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12.С чего начинают расчет бруса?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                                      Ответ-5 Балов</a:t>
            </a:r>
            <a:endParaRPr lang="ru-RU" sz="2400" dirty="0" smtClean="0"/>
          </a:p>
          <a:p>
            <a:pPr>
              <a:buNone/>
            </a:pPr>
            <a:endParaRPr lang="ru-RU" sz="1400" dirty="0" smtClean="0"/>
          </a:p>
        </p:txBody>
      </p:sp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5113" y="2871788"/>
            <a:ext cx="2171700" cy="3186112"/>
          </a:xfrm>
          <a:prstGeom prst="rect">
            <a:avLst/>
          </a:prstGeo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-285776"/>
            <a:ext cx="807249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solidFill>
                <a:srgbClr val="FFC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dirty="0" smtClean="0"/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dirty="0" smtClean="0"/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dirty="0" smtClean="0"/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8638" y="1728788"/>
            <a:ext cx="632936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13.В каком случае брус зажат?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                                      Ответ-5 Балов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14. Что считается положительной деформацией бруса?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                                     Ответ-5 Балов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15.Что такое гипотеза плоских сечений?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                                      Ответ-5 Балов</a:t>
            </a:r>
            <a:endParaRPr lang="ru-RU" sz="24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85750" y="535200"/>
            <a:ext cx="86153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           Вопросы </a:t>
            </a:r>
            <a:r>
              <a:rPr lang="ru-RU" sz="4000" dirty="0" smtClean="0">
                <a:solidFill>
                  <a:srgbClr val="FF0000"/>
                </a:solidFill>
              </a:rPr>
              <a:t>капитанам</a:t>
            </a:r>
            <a:endParaRPr lang="ru-RU" sz="4000" dirty="0"/>
          </a:p>
        </p:txBody>
      </p:sp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2288" y="3186113"/>
            <a:ext cx="1928812" cy="2914650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5161403" y="1052111"/>
            <a:ext cx="396607" cy="11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5607585" y="1079653"/>
            <a:ext cx="37457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>
            <a:off x="5955411" y="1074149"/>
            <a:ext cx="362764" cy="7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Прямоугольник 46"/>
          <p:cNvSpPr/>
          <p:nvPr/>
        </p:nvSpPr>
        <p:spPr>
          <a:xfrm>
            <a:off x="5794872" y="1266939"/>
            <a:ext cx="385591" cy="1388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5838940" y="1608463"/>
            <a:ext cx="35254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>
            <a:stCxn id="47" idx="1"/>
            <a:endCxn id="47" idx="3"/>
          </p:cNvCxnSpPr>
          <p:nvPr/>
        </p:nvCxnSpPr>
        <p:spPr>
          <a:xfrm rot="10800000" flipH="1">
            <a:off x="5794871" y="1961002"/>
            <a:ext cx="385591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5794872" y="2291508"/>
            <a:ext cx="418641" cy="110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Прямоугольник 53"/>
          <p:cNvSpPr/>
          <p:nvPr/>
        </p:nvSpPr>
        <p:spPr>
          <a:xfrm>
            <a:off x="5519451" y="2313542"/>
            <a:ext cx="242371" cy="3415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 rot="16200000" flipH="1">
            <a:off x="5012676" y="2500827"/>
            <a:ext cx="28643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rot="16200000" flipH="1">
            <a:off x="5304621" y="2484303"/>
            <a:ext cx="352540" cy="110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5475384" y="2677099"/>
            <a:ext cx="352540" cy="3701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5" name="Прямая соединительная линия 64"/>
          <p:cNvCxnSpPr/>
          <p:nvPr/>
        </p:nvCxnSpPr>
        <p:spPr>
          <a:xfrm>
            <a:off x="5475383" y="2974554"/>
            <a:ext cx="35254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5475383" y="3316077"/>
            <a:ext cx="341523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>
            <a:off x="5486400" y="3624549"/>
            <a:ext cx="36355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>
            <a:off x="5486400" y="3910988"/>
            <a:ext cx="33050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>
            <a:off x="5486400" y="4219460"/>
            <a:ext cx="341523" cy="110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>
            <a:off x="5475383" y="4538949"/>
            <a:ext cx="363557" cy="110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>
            <a:off x="5486400" y="4902506"/>
            <a:ext cx="341523" cy="110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>
            <a:off x="5453349" y="5210978"/>
            <a:ext cx="35254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>
            <a:off x="5497417" y="5596569"/>
            <a:ext cx="33050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>
            <a:off x="5486400" y="5982159"/>
            <a:ext cx="35254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Прямоугольник 98"/>
          <p:cNvSpPr/>
          <p:nvPr/>
        </p:nvSpPr>
        <p:spPr>
          <a:xfrm>
            <a:off x="3227942" y="2996588"/>
            <a:ext cx="2258458" cy="3305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0" name="Прямоугольник 99"/>
          <p:cNvSpPr/>
          <p:nvPr/>
        </p:nvSpPr>
        <p:spPr>
          <a:xfrm>
            <a:off x="5805889" y="2974554"/>
            <a:ext cx="396607" cy="3415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4" name="Прямая соединительная линия 103"/>
          <p:cNvCxnSpPr/>
          <p:nvPr/>
        </p:nvCxnSpPr>
        <p:spPr>
          <a:xfrm rot="5400000">
            <a:off x="4996150" y="3167349"/>
            <a:ext cx="36355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Прямая соединительная линия 107"/>
          <p:cNvCxnSpPr/>
          <p:nvPr/>
        </p:nvCxnSpPr>
        <p:spPr>
          <a:xfrm rot="16200000" flipH="1">
            <a:off x="4296578" y="3172857"/>
            <a:ext cx="319489" cy="110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Прямая соединительная линия 109"/>
          <p:cNvCxnSpPr/>
          <p:nvPr/>
        </p:nvCxnSpPr>
        <p:spPr>
          <a:xfrm rot="16200000" flipH="1">
            <a:off x="3888954" y="3183875"/>
            <a:ext cx="33050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Прямая соединительная линия 111"/>
          <p:cNvCxnSpPr/>
          <p:nvPr/>
        </p:nvCxnSpPr>
        <p:spPr>
          <a:xfrm rot="16200000" flipH="1">
            <a:off x="3448280" y="3172858"/>
            <a:ext cx="341523" cy="11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Прямая соединительная линия 115"/>
          <p:cNvCxnSpPr/>
          <p:nvPr/>
        </p:nvCxnSpPr>
        <p:spPr>
          <a:xfrm rot="5400000">
            <a:off x="2699133" y="3161841"/>
            <a:ext cx="33050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Прямая соединительная линия 120"/>
          <p:cNvCxnSpPr/>
          <p:nvPr/>
        </p:nvCxnSpPr>
        <p:spPr>
          <a:xfrm rot="16200000" flipH="1">
            <a:off x="4676660" y="3156332"/>
            <a:ext cx="308472" cy="110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Прямоугольник 121"/>
          <p:cNvSpPr/>
          <p:nvPr/>
        </p:nvSpPr>
        <p:spPr>
          <a:xfrm>
            <a:off x="4065224" y="3327094"/>
            <a:ext cx="418641" cy="3525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3" name="Прямоугольник 122"/>
          <p:cNvSpPr/>
          <p:nvPr/>
        </p:nvSpPr>
        <p:spPr>
          <a:xfrm>
            <a:off x="4065224" y="1608463"/>
            <a:ext cx="396607" cy="1377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5" name="Прямая соединительная линия 124"/>
          <p:cNvCxnSpPr/>
          <p:nvPr/>
        </p:nvCxnSpPr>
        <p:spPr>
          <a:xfrm>
            <a:off x="4076241" y="1608463"/>
            <a:ext cx="374573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Прямая соединительная линия 126"/>
          <p:cNvCxnSpPr/>
          <p:nvPr/>
        </p:nvCxnSpPr>
        <p:spPr>
          <a:xfrm>
            <a:off x="4087258" y="1983036"/>
            <a:ext cx="3855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Прямая соединительная линия 128"/>
          <p:cNvCxnSpPr/>
          <p:nvPr/>
        </p:nvCxnSpPr>
        <p:spPr>
          <a:xfrm>
            <a:off x="4076241" y="2313542"/>
            <a:ext cx="3855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Прямая соединительная линия 130"/>
          <p:cNvCxnSpPr/>
          <p:nvPr/>
        </p:nvCxnSpPr>
        <p:spPr>
          <a:xfrm>
            <a:off x="4076241" y="2666081"/>
            <a:ext cx="39660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Прямоугольник 132"/>
          <p:cNvSpPr/>
          <p:nvPr/>
        </p:nvSpPr>
        <p:spPr>
          <a:xfrm>
            <a:off x="2875402" y="1597446"/>
            <a:ext cx="374574" cy="1421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37" name="Прямая соединительная линия 136"/>
          <p:cNvCxnSpPr/>
          <p:nvPr/>
        </p:nvCxnSpPr>
        <p:spPr>
          <a:xfrm rot="16200000" flipH="1">
            <a:off x="3051672" y="3172857"/>
            <a:ext cx="363557" cy="110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Прямая соединительная линия 140"/>
          <p:cNvCxnSpPr/>
          <p:nvPr/>
        </p:nvCxnSpPr>
        <p:spPr>
          <a:xfrm>
            <a:off x="2875402" y="1608463"/>
            <a:ext cx="35254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Прямая соединительная линия 142"/>
          <p:cNvCxnSpPr/>
          <p:nvPr/>
        </p:nvCxnSpPr>
        <p:spPr>
          <a:xfrm rot="10800000" flipH="1">
            <a:off x="2864385" y="2021595"/>
            <a:ext cx="37457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Прямая соединительная линия 144"/>
          <p:cNvCxnSpPr/>
          <p:nvPr/>
        </p:nvCxnSpPr>
        <p:spPr>
          <a:xfrm>
            <a:off x="2886419" y="2368627"/>
            <a:ext cx="35254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Прямая соединительная линия 146"/>
          <p:cNvCxnSpPr/>
          <p:nvPr/>
        </p:nvCxnSpPr>
        <p:spPr>
          <a:xfrm>
            <a:off x="2864386" y="2710149"/>
            <a:ext cx="374573" cy="110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Прямоугольник 147"/>
          <p:cNvSpPr/>
          <p:nvPr/>
        </p:nvSpPr>
        <p:spPr>
          <a:xfrm>
            <a:off x="2875402" y="3327094"/>
            <a:ext cx="385591" cy="12889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0" name="Прямая соединительная линия 149"/>
          <p:cNvCxnSpPr/>
          <p:nvPr/>
        </p:nvCxnSpPr>
        <p:spPr>
          <a:xfrm>
            <a:off x="2897436" y="3646583"/>
            <a:ext cx="35254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Прямая соединительная линия 151"/>
          <p:cNvCxnSpPr>
            <a:stCxn id="148" idx="1"/>
            <a:endCxn id="148" idx="3"/>
          </p:cNvCxnSpPr>
          <p:nvPr/>
        </p:nvCxnSpPr>
        <p:spPr>
          <a:xfrm rot="10800000" flipH="1">
            <a:off x="2875401" y="3971581"/>
            <a:ext cx="385591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Соединительная линия уступом 153"/>
          <p:cNvCxnSpPr/>
          <p:nvPr/>
        </p:nvCxnSpPr>
        <p:spPr>
          <a:xfrm>
            <a:off x="2897436" y="4307595"/>
            <a:ext cx="374574" cy="15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Прямая соединительная линия 155"/>
          <p:cNvCxnSpPr/>
          <p:nvPr/>
        </p:nvCxnSpPr>
        <p:spPr>
          <a:xfrm>
            <a:off x="3216925" y="1619480"/>
            <a:ext cx="8152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Прямоугольник 156"/>
          <p:cNvSpPr/>
          <p:nvPr/>
        </p:nvSpPr>
        <p:spPr>
          <a:xfrm>
            <a:off x="4472848" y="1608463"/>
            <a:ext cx="462709" cy="3966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8" name="Прямоугольник 157"/>
          <p:cNvSpPr/>
          <p:nvPr/>
        </p:nvSpPr>
        <p:spPr>
          <a:xfrm>
            <a:off x="2489812" y="1608463"/>
            <a:ext cx="363557" cy="4076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59" name="Прямоугольник 158"/>
          <p:cNvSpPr/>
          <p:nvPr/>
        </p:nvSpPr>
        <p:spPr>
          <a:xfrm>
            <a:off x="3227941" y="1619480"/>
            <a:ext cx="837283" cy="3966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1" name="Прямая соединительная линия 160"/>
          <p:cNvCxnSpPr>
            <a:stCxn id="159" idx="0"/>
            <a:endCxn id="159" idx="2"/>
          </p:cNvCxnSpPr>
          <p:nvPr/>
        </p:nvCxnSpPr>
        <p:spPr>
          <a:xfrm rot="16200000" flipH="1">
            <a:off x="3448279" y="1817783"/>
            <a:ext cx="39660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Прямоугольник 161"/>
          <p:cNvSpPr/>
          <p:nvPr/>
        </p:nvSpPr>
        <p:spPr>
          <a:xfrm>
            <a:off x="4516916" y="4913523"/>
            <a:ext cx="958466" cy="319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4" name="Прямоугольник 163"/>
          <p:cNvSpPr/>
          <p:nvPr/>
        </p:nvSpPr>
        <p:spPr>
          <a:xfrm>
            <a:off x="4109292" y="4616067"/>
            <a:ext cx="407624" cy="297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165" name="Прямоугольник 164"/>
          <p:cNvSpPr/>
          <p:nvPr/>
        </p:nvSpPr>
        <p:spPr>
          <a:xfrm>
            <a:off x="4109292" y="5255047"/>
            <a:ext cx="396607" cy="7601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7" name="Прямая соединительная линия 166"/>
          <p:cNvCxnSpPr>
            <a:stCxn id="165" idx="1"/>
            <a:endCxn id="165" idx="3"/>
          </p:cNvCxnSpPr>
          <p:nvPr/>
        </p:nvCxnSpPr>
        <p:spPr>
          <a:xfrm rot="10800000" flipH="1">
            <a:off x="4109291" y="5635129"/>
            <a:ext cx="39660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Прямая соединительная линия 168"/>
          <p:cNvCxnSpPr/>
          <p:nvPr/>
        </p:nvCxnSpPr>
        <p:spPr>
          <a:xfrm rot="5400000">
            <a:off x="4351663" y="5100809"/>
            <a:ext cx="30847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Прямая соединительная линия 170"/>
          <p:cNvCxnSpPr/>
          <p:nvPr/>
        </p:nvCxnSpPr>
        <p:spPr>
          <a:xfrm rot="16200000" flipH="1">
            <a:off x="4660136" y="5095301"/>
            <a:ext cx="3194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Прямая соединительная линия 172"/>
          <p:cNvCxnSpPr/>
          <p:nvPr/>
        </p:nvCxnSpPr>
        <p:spPr>
          <a:xfrm rot="5400000">
            <a:off x="4979624" y="5078776"/>
            <a:ext cx="35254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Прямоугольник 173"/>
          <p:cNvSpPr/>
          <p:nvPr/>
        </p:nvSpPr>
        <p:spPr>
          <a:xfrm>
            <a:off x="5827923" y="4880472"/>
            <a:ext cx="1211855" cy="3415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6" name="Прямоугольник 175"/>
          <p:cNvSpPr/>
          <p:nvPr/>
        </p:nvSpPr>
        <p:spPr>
          <a:xfrm>
            <a:off x="6698255" y="4594034"/>
            <a:ext cx="341523" cy="2754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8" name="Прямая соединительная линия 177"/>
          <p:cNvCxnSpPr/>
          <p:nvPr/>
        </p:nvCxnSpPr>
        <p:spPr>
          <a:xfrm rot="16200000" flipH="1">
            <a:off x="6048258" y="5034709"/>
            <a:ext cx="330510" cy="220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Прямая соединительная линия 179"/>
          <p:cNvCxnSpPr/>
          <p:nvPr/>
        </p:nvCxnSpPr>
        <p:spPr>
          <a:xfrm rot="16200000" flipH="1">
            <a:off x="6499952" y="5034708"/>
            <a:ext cx="341528" cy="110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Прямая соединительная линия 186"/>
          <p:cNvCxnSpPr/>
          <p:nvPr/>
        </p:nvCxnSpPr>
        <p:spPr>
          <a:xfrm>
            <a:off x="6687239" y="3899971"/>
            <a:ext cx="352539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Прямая соединительная линия 188"/>
          <p:cNvCxnSpPr/>
          <p:nvPr/>
        </p:nvCxnSpPr>
        <p:spPr>
          <a:xfrm rot="10800000" flipH="1">
            <a:off x="6687237" y="4280053"/>
            <a:ext cx="341523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Прямая соединительная линия 192"/>
          <p:cNvCxnSpPr/>
          <p:nvPr/>
        </p:nvCxnSpPr>
        <p:spPr>
          <a:xfrm>
            <a:off x="6698255" y="4583017"/>
            <a:ext cx="35254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Прямоугольник 193"/>
          <p:cNvSpPr/>
          <p:nvPr/>
        </p:nvSpPr>
        <p:spPr>
          <a:xfrm>
            <a:off x="7039778" y="4241494"/>
            <a:ext cx="694063" cy="3525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6" name="Прямая соединительная линия 195"/>
          <p:cNvCxnSpPr>
            <a:stCxn id="194" idx="2"/>
            <a:endCxn id="194" idx="0"/>
          </p:cNvCxnSpPr>
          <p:nvPr/>
        </p:nvCxnSpPr>
        <p:spPr>
          <a:xfrm rot="5400000" flipH="1">
            <a:off x="7210540" y="4417764"/>
            <a:ext cx="35254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Прямоугольник 197"/>
          <p:cNvSpPr/>
          <p:nvPr/>
        </p:nvSpPr>
        <p:spPr>
          <a:xfrm>
            <a:off x="2842352" y="1244906"/>
            <a:ext cx="363555" cy="3415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99" name="Прямоугольник 198"/>
          <p:cNvSpPr/>
          <p:nvPr/>
        </p:nvSpPr>
        <p:spPr>
          <a:xfrm>
            <a:off x="4076241" y="1222872"/>
            <a:ext cx="396607" cy="3745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200" name="Прямоугольник 199"/>
          <p:cNvSpPr/>
          <p:nvPr/>
        </p:nvSpPr>
        <p:spPr>
          <a:xfrm>
            <a:off x="2886419" y="3029639"/>
            <a:ext cx="352540" cy="3084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201" name="Прямоугольник 200"/>
          <p:cNvSpPr/>
          <p:nvPr/>
        </p:nvSpPr>
        <p:spPr>
          <a:xfrm>
            <a:off x="4880472" y="2313542"/>
            <a:ext cx="275422" cy="3415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202" name="Прямоугольник 201"/>
          <p:cNvSpPr/>
          <p:nvPr/>
        </p:nvSpPr>
        <p:spPr>
          <a:xfrm>
            <a:off x="5177928" y="2324559"/>
            <a:ext cx="308472" cy="3305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3" name="Прямоугольник 202"/>
          <p:cNvSpPr/>
          <p:nvPr/>
        </p:nvSpPr>
        <p:spPr>
          <a:xfrm>
            <a:off x="5034708" y="881349"/>
            <a:ext cx="363557" cy="3745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204" name="Прямоугольник 203"/>
          <p:cNvSpPr/>
          <p:nvPr/>
        </p:nvSpPr>
        <p:spPr>
          <a:xfrm>
            <a:off x="5805889" y="870333"/>
            <a:ext cx="352540" cy="3966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205" name="Прямоугольник 204"/>
          <p:cNvSpPr/>
          <p:nvPr/>
        </p:nvSpPr>
        <p:spPr>
          <a:xfrm>
            <a:off x="5398265" y="870333"/>
            <a:ext cx="396607" cy="3745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7" name="Прямоугольник 206"/>
          <p:cNvSpPr/>
          <p:nvPr/>
        </p:nvSpPr>
        <p:spPr>
          <a:xfrm>
            <a:off x="6158430" y="870334"/>
            <a:ext cx="1068635" cy="3855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1" name="Прямая соединительная линия 210"/>
          <p:cNvCxnSpPr/>
          <p:nvPr/>
        </p:nvCxnSpPr>
        <p:spPr>
          <a:xfrm rot="16200000" flipH="1">
            <a:off x="6296139" y="1052110"/>
            <a:ext cx="352540" cy="110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Прямая соединительная линия 212"/>
          <p:cNvCxnSpPr/>
          <p:nvPr/>
        </p:nvCxnSpPr>
        <p:spPr>
          <a:xfrm rot="16200000" flipH="1">
            <a:off x="6632154" y="1068635"/>
            <a:ext cx="385591" cy="110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Прямоугольник 214"/>
          <p:cNvSpPr/>
          <p:nvPr/>
        </p:nvSpPr>
        <p:spPr>
          <a:xfrm>
            <a:off x="6698254" y="3569465"/>
            <a:ext cx="352541" cy="3415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11</a:t>
            </a:r>
            <a:endParaRPr lang="ru-RU" sz="1400" dirty="0"/>
          </a:p>
        </p:txBody>
      </p:sp>
      <p:sp>
        <p:nvSpPr>
          <p:cNvPr id="216" name="Прямоугольник 215"/>
          <p:cNvSpPr/>
          <p:nvPr/>
        </p:nvSpPr>
        <p:spPr>
          <a:xfrm>
            <a:off x="6676222" y="4263528"/>
            <a:ext cx="341523" cy="3305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12</a:t>
            </a:r>
            <a:endParaRPr lang="ru-RU" sz="1200" dirty="0"/>
          </a:p>
        </p:txBody>
      </p:sp>
      <p:sp>
        <p:nvSpPr>
          <p:cNvPr id="217" name="Прямоугольник 216"/>
          <p:cNvSpPr/>
          <p:nvPr/>
        </p:nvSpPr>
        <p:spPr>
          <a:xfrm>
            <a:off x="6687239" y="3922005"/>
            <a:ext cx="352539" cy="3305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8" name="Прямоугольник 217"/>
          <p:cNvSpPr/>
          <p:nvPr/>
        </p:nvSpPr>
        <p:spPr>
          <a:xfrm>
            <a:off x="4098275" y="4902506"/>
            <a:ext cx="407624" cy="3635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10</a:t>
            </a:r>
            <a:endParaRPr lang="ru-RU" sz="1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По </a:t>
            </a:r>
            <a:r>
              <a:rPr lang="ru-RU" sz="4800" dirty="0" smtClean="0">
                <a:solidFill>
                  <a:srgbClr val="FF0000"/>
                </a:solidFill>
              </a:rPr>
              <a:t>горизонтали: 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    </a:t>
            </a:r>
            <a:r>
              <a:rPr lang="ru-RU" sz="3000" dirty="0" smtClean="0">
                <a:solidFill>
                  <a:srgbClr val="FFFF00"/>
                </a:solidFill>
              </a:rPr>
              <a:t>1.Тело , все три размера которого имеют один порядок;                                                                   4.способность конструкции сопротивляться упругим деформациям;                                                                  5.тело, одно из измерений которого (длина) значительно превышает два других;                                                                                   7.величина равная произведению силы на плечо;                             10.тело, одно из измерений которых (толщина) во много раз меньше двух других размеров;                                                                    12.учёный, именем которого назван модуль упругости;</a:t>
            </a:r>
            <a:endParaRPr lang="ru-RU" sz="3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По вертикали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FFFF00"/>
                </a:solidFill>
              </a:rPr>
              <a:t>2.Деформация, внутренним силовым фактором которой является продольная сила;           3.Величина, определяемая проектным расчётом вала;                                                      6.Способность конструкции сохранять первоначальную форму упругого равновесия; 8.Знак внешней силы, если она сжимает участок бруса;                                                             9.Метод сечения;                                 11.Диограмма или график изменения внутреннего силового фактора по длине бруса;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Подведение итогов урока!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28788"/>
            <a:ext cx="8229600" cy="458057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FFFF00"/>
                </a:solidFill>
              </a:rPr>
              <a:t>1) Оценка всем участникам игры и каждому в отдельности;                                                           2) Разбор всего хода игры (внимание на удачные и не удачные решения);                                         3) Общая оценка манеры поведения участников игры – интерес</a:t>
            </a:r>
            <a:r>
              <a:rPr lang="ru-RU" dirty="0" smtClean="0">
                <a:solidFill>
                  <a:srgbClr val="FFFF00"/>
                </a:solidFill>
              </a:rPr>
              <a:t>,</a:t>
            </a:r>
            <a:r>
              <a:rPr lang="ru-RU" dirty="0" smtClean="0">
                <a:solidFill>
                  <a:srgbClr val="FFFF00"/>
                </a:solidFill>
              </a:rPr>
              <a:t> взаимопомощь, не стандартность, мышление и дисциплина.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2668587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Спасибо всем за внимание</a:t>
            </a:r>
            <a:r>
              <a:rPr lang="ru-RU" sz="4800" dirty="0" smtClean="0">
                <a:solidFill>
                  <a:srgbClr val="FF0000"/>
                </a:solidFill>
              </a:rPr>
              <a:t>!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SC_03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2913" y="2343150"/>
            <a:ext cx="8243887" cy="396557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План Урока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0" y="1905000"/>
            <a:ext cx="7010400" cy="441511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000099"/>
                </a:solidFill>
              </a:rPr>
              <a:t>Тема: “ Сопротивление материалов ”.</a:t>
            </a:r>
            <a:endParaRPr lang="ru-RU" sz="1800" dirty="0" smtClean="0">
              <a:solidFill>
                <a:srgbClr val="000099"/>
              </a:solidFill>
            </a:endParaRPr>
          </a:p>
          <a:p>
            <a:pPr>
              <a:buNone/>
            </a:pPr>
            <a:r>
              <a:rPr lang="ru-RU" sz="1800" dirty="0" smtClean="0">
                <a:solidFill>
                  <a:srgbClr val="FFC000"/>
                </a:solidFill>
              </a:rPr>
              <a:t>Вопросы: </a:t>
            </a:r>
          </a:p>
          <a:p>
            <a:pPr lvl="0">
              <a:buNone/>
            </a:pPr>
            <a:r>
              <a:rPr lang="ru-RU" sz="1800" dirty="0" smtClean="0">
                <a:solidFill>
                  <a:srgbClr val="FFC000"/>
                </a:solidFill>
              </a:rPr>
              <a:t>       Основные понятия сопротивление материалов                                                                Простейшие виды деформации (Растяжение и сжатие).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0099"/>
                </a:solidFill>
              </a:rPr>
              <a:t>Тип урока:</a:t>
            </a:r>
            <a:r>
              <a:rPr lang="ru-RU" sz="1800" dirty="0" smtClean="0">
                <a:solidFill>
                  <a:srgbClr val="000099"/>
                </a:solidFill>
              </a:rPr>
              <a:t> </a:t>
            </a:r>
            <a:r>
              <a:rPr lang="ru-RU" sz="1800" dirty="0" smtClean="0">
                <a:solidFill>
                  <a:srgbClr val="FFC000"/>
                </a:solidFill>
              </a:rPr>
              <a:t>нетрадиционный, аукцион знаний.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0099"/>
                </a:solidFill>
              </a:rPr>
              <a:t>Форма проведения</a:t>
            </a:r>
            <a:r>
              <a:rPr lang="ru-RU" sz="1800" b="1" dirty="0" smtClean="0">
                <a:solidFill>
                  <a:srgbClr val="FFC000"/>
                </a:solidFill>
              </a:rPr>
              <a:t>: </a:t>
            </a:r>
            <a:r>
              <a:rPr lang="ru-RU" sz="1800" dirty="0" smtClean="0">
                <a:solidFill>
                  <a:srgbClr val="FFC000"/>
                </a:solidFill>
              </a:rPr>
              <a:t>ролевая игра.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0099"/>
                </a:solidFill>
              </a:rPr>
              <a:t>Цели урока: </a:t>
            </a:r>
            <a:endParaRPr lang="ru-RU" sz="1800" dirty="0" smtClean="0">
              <a:solidFill>
                <a:srgbClr val="000099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0099"/>
                </a:solidFill>
              </a:rPr>
              <a:t>Образовательная:</a:t>
            </a:r>
            <a:endParaRPr lang="ru-RU" sz="1800" dirty="0" smtClean="0">
              <a:solidFill>
                <a:srgbClr val="000099"/>
              </a:solidFill>
            </a:endParaRPr>
          </a:p>
          <a:p>
            <a:pPr>
              <a:buNone/>
            </a:pPr>
            <a:r>
              <a:rPr lang="ru-RU" sz="1800" dirty="0" smtClean="0">
                <a:solidFill>
                  <a:srgbClr val="FFC000"/>
                </a:solidFill>
              </a:rPr>
              <a:t>В игровой форме организовать деятельность студентов по закреплению и контролю знаний по теме: “Сопротивление материалов</a:t>
            </a:r>
            <a:r>
              <a:rPr lang="ru-RU" sz="1800" dirty="0" smtClean="0"/>
              <a:t>”.</a:t>
            </a:r>
          </a:p>
          <a:p>
            <a:r>
              <a:rPr lang="ru-RU" sz="1800" b="1" dirty="0" smtClean="0">
                <a:solidFill>
                  <a:srgbClr val="000099"/>
                </a:solidFill>
              </a:rPr>
              <a:t>Развивающая:</a:t>
            </a:r>
            <a:endParaRPr lang="ru-RU" sz="1800" dirty="0" smtClean="0">
              <a:solidFill>
                <a:srgbClr val="000099"/>
              </a:solidFill>
            </a:endParaRPr>
          </a:p>
          <a:p>
            <a:pPr>
              <a:buNone/>
            </a:pPr>
            <a:r>
              <a:rPr lang="ru-RU" sz="1800" dirty="0" smtClean="0">
                <a:solidFill>
                  <a:srgbClr val="FFC000"/>
                </a:solidFill>
              </a:rPr>
              <a:t>Создать условия для развития познавательной активности, творческих и коммуникативных способностей студентов, развить способность к анализу, самоконтроля и самооценки</a:t>
            </a:r>
            <a:r>
              <a:rPr lang="ru-RU" sz="1800" dirty="0" smtClean="0"/>
              <a:t>.</a:t>
            </a:r>
          </a:p>
          <a:p>
            <a:r>
              <a:rPr lang="ru-RU" sz="1800" b="1" dirty="0" smtClean="0">
                <a:solidFill>
                  <a:srgbClr val="000099"/>
                </a:solidFill>
              </a:rPr>
              <a:t>Воспитательная:</a:t>
            </a:r>
            <a:endParaRPr lang="ru-RU" sz="1800" dirty="0" smtClean="0">
              <a:solidFill>
                <a:srgbClr val="000099"/>
              </a:solidFill>
            </a:endParaRPr>
          </a:p>
          <a:p>
            <a:pPr>
              <a:buNone/>
            </a:pPr>
            <a:r>
              <a:rPr lang="ru-RU" sz="1800" dirty="0" smtClean="0">
                <a:solidFill>
                  <a:srgbClr val="FFC000"/>
                </a:solidFill>
              </a:rPr>
              <a:t>Содействовать развитию чувства коллективизма, личной и взаимной ответственности.</a:t>
            </a:r>
          </a:p>
          <a:p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С нами играют команды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0099"/>
                </a:solidFill>
              </a:rPr>
              <a:t>«Эпюра»</a:t>
            </a:r>
            <a:endParaRPr lang="ru-RU" sz="1600" dirty="0" smtClean="0">
              <a:solidFill>
                <a:srgbClr val="000099"/>
              </a:solidFill>
            </a:endParaRPr>
          </a:p>
          <a:p>
            <a:pPr>
              <a:buNone/>
            </a:pPr>
            <a:r>
              <a:rPr lang="ru-RU" sz="1600" dirty="0" smtClean="0">
                <a:solidFill>
                  <a:srgbClr val="FFC000"/>
                </a:solidFill>
              </a:rPr>
              <a:t>1.Карпов Роман (Капитан)</a:t>
            </a:r>
          </a:p>
          <a:p>
            <a:pPr>
              <a:buNone/>
            </a:pPr>
            <a:r>
              <a:rPr lang="ru-RU" sz="1600" dirty="0" smtClean="0">
                <a:solidFill>
                  <a:srgbClr val="FFC000"/>
                </a:solidFill>
              </a:rPr>
              <a:t>2.Арсентьев Валерий</a:t>
            </a:r>
          </a:p>
          <a:p>
            <a:pPr>
              <a:buNone/>
            </a:pPr>
            <a:r>
              <a:rPr lang="ru-RU" sz="1600" dirty="0" smtClean="0">
                <a:solidFill>
                  <a:srgbClr val="FFC000"/>
                </a:solidFill>
              </a:rPr>
              <a:t>3.Рудкаус Сергей</a:t>
            </a:r>
          </a:p>
          <a:p>
            <a:pPr>
              <a:buNone/>
            </a:pPr>
            <a:r>
              <a:rPr lang="ru-RU" sz="1600" dirty="0" smtClean="0">
                <a:solidFill>
                  <a:srgbClr val="FFC000"/>
                </a:solidFill>
              </a:rPr>
              <a:t>4.Нартов Андрей</a:t>
            </a:r>
          </a:p>
          <a:p>
            <a:pPr>
              <a:buNone/>
            </a:pPr>
            <a:r>
              <a:rPr lang="ru-RU" sz="1600" dirty="0" smtClean="0">
                <a:solidFill>
                  <a:srgbClr val="FFC000"/>
                </a:solidFill>
              </a:rPr>
              <a:t>5.Голотвин Иван</a:t>
            </a:r>
          </a:p>
          <a:p>
            <a:pPr>
              <a:buNone/>
            </a:pPr>
            <a:r>
              <a:rPr lang="ru-RU" sz="1600" dirty="0" smtClean="0">
                <a:solidFill>
                  <a:srgbClr val="FFC000"/>
                </a:solidFill>
              </a:rPr>
              <a:t>6.Резанович Дмитрий 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0099"/>
                </a:solidFill>
              </a:rPr>
              <a:t>«Сопромат» </a:t>
            </a:r>
          </a:p>
          <a:p>
            <a:pPr>
              <a:buNone/>
            </a:pPr>
            <a:r>
              <a:rPr lang="ru-RU" sz="1600" dirty="0" smtClean="0">
                <a:solidFill>
                  <a:srgbClr val="FFC000"/>
                </a:solidFill>
              </a:rPr>
              <a:t>1.Павлюк Дмитрий (Капитан)</a:t>
            </a:r>
          </a:p>
          <a:p>
            <a:pPr>
              <a:buNone/>
            </a:pPr>
            <a:r>
              <a:rPr lang="ru-RU" sz="1600" dirty="0" smtClean="0">
                <a:solidFill>
                  <a:srgbClr val="FFC000"/>
                </a:solidFill>
              </a:rPr>
              <a:t>2.Бубнов Станислав</a:t>
            </a:r>
          </a:p>
          <a:p>
            <a:pPr>
              <a:buNone/>
            </a:pPr>
            <a:r>
              <a:rPr lang="ru-RU" sz="1600" dirty="0" smtClean="0">
                <a:solidFill>
                  <a:srgbClr val="FFC000"/>
                </a:solidFill>
              </a:rPr>
              <a:t>3.Карцев Дмитрий</a:t>
            </a:r>
          </a:p>
          <a:p>
            <a:pPr>
              <a:buNone/>
            </a:pPr>
            <a:r>
              <a:rPr lang="ru-RU" sz="1600" dirty="0" smtClean="0">
                <a:solidFill>
                  <a:srgbClr val="FFC000"/>
                </a:solidFill>
              </a:rPr>
              <a:t>4.Дорофеев Александр</a:t>
            </a:r>
          </a:p>
          <a:p>
            <a:pPr>
              <a:buNone/>
            </a:pPr>
            <a:r>
              <a:rPr lang="ru-RU" sz="1600" dirty="0" smtClean="0">
                <a:solidFill>
                  <a:srgbClr val="FFC000"/>
                </a:solidFill>
              </a:rPr>
              <a:t>5.Шелехов Петр</a:t>
            </a:r>
          </a:p>
          <a:p>
            <a:pPr>
              <a:buNone/>
            </a:pPr>
            <a:r>
              <a:rPr lang="ru-RU" sz="1600" dirty="0" smtClean="0">
                <a:solidFill>
                  <a:srgbClr val="FFC000"/>
                </a:solidFill>
              </a:rPr>
              <a:t>6.Азиниев Виталий</a:t>
            </a:r>
            <a:endParaRPr lang="ru-RU" sz="1600" dirty="0">
              <a:solidFill>
                <a:srgbClr val="FFC000"/>
              </a:solidFill>
            </a:endParaRPr>
          </a:p>
        </p:txBody>
      </p:sp>
      <p:pic>
        <p:nvPicPr>
          <p:cNvPr id="8" name="Рисунок 7" descr="DSC_03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96788" y="3818965"/>
            <a:ext cx="5768788" cy="3039034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Домашнее задание 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8872538" cy="4525963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00FF"/>
                </a:solidFill>
              </a:rPr>
              <a:t>Презентация команд по темам: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2418735"/>
            <a:ext cx="8686800" cy="370742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>
                <a:solidFill>
                  <a:srgbClr val="FFFF00"/>
                </a:solidFill>
              </a:rPr>
              <a:t>1)Основные понятия сопротивления материалов; 2)Простейшие виды деформаций (растяжение и сжатие),                                                                                                          </a:t>
            </a:r>
            <a:r>
              <a:rPr lang="ru-RU" dirty="0" smtClean="0">
                <a:solidFill>
                  <a:srgbClr val="CCFF99"/>
                </a:solidFill>
              </a:rPr>
              <a:t>оценка в 10 баллов</a:t>
            </a:r>
            <a:endParaRPr lang="ru-RU" dirty="0">
              <a:solidFill>
                <a:srgbClr val="CCFF99"/>
              </a:solidFill>
            </a:endParaRPr>
          </a:p>
        </p:txBody>
      </p:sp>
      <p:pic>
        <p:nvPicPr>
          <p:cNvPr id="5" name="Рисунок 4" descr="99468233_0010_Zrenie_Kom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628103"/>
            <a:ext cx="3760839" cy="296442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</a:t>
            </a:r>
            <a:r>
              <a:rPr lang="ru-RU" dirty="0" smtClean="0">
                <a:solidFill>
                  <a:srgbClr val="FF0000"/>
                </a:solidFill>
              </a:rPr>
              <a:t>1-раунд игры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68068" y="1938051"/>
            <a:ext cx="7010400" cy="41148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</a:t>
            </a:r>
            <a:r>
              <a:rPr lang="ru-RU" dirty="0" smtClean="0">
                <a:solidFill>
                  <a:srgbClr val="0000FF"/>
                </a:solidFill>
              </a:rPr>
              <a:t>Разминка </a:t>
            </a:r>
            <a:r>
              <a:rPr lang="ru-RU" smtClean="0">
                <a:solidFill>
                  <a:srgbClr val="0000FF"/>
                </a:solidFill>
              </a:rPr>
              <a:t>команд !                  </a:t>
            </a:r>
            <a:endParaRPr lang="ru-RU" dirty="0" smtClean="0">
              <a:solidFill>
                <a:srgbClr val="0000FF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00FF"/>
                </a:solidFill>
              </a:rPr>
              <a:t>      </a:t>
            </a:r>
            <a:r>
              <a:rPr lang="ru-RU" dirty="0" smtClean="0">
                <a:solidFill>
                  <a:srgbClr val="FFC000"/>
                </a:solidFill>
              </a:rPr>
              <a:t>каждый ответ на вопрос = 2 Бала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Рисунок 3" descr="depositphotos_5630904-Funny-smiling-build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2355" y="3646583"/>
            <a:ext cx="5025703" cy="3040655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</a:t>
            </a:r>
            <a:r>
              <a:rPr lang="ru-RU" dirty="0" smtClean="0">
                <a:solidFill>
                  <a:srgbClr val="FF0000"/>
                </a:solidFill>
              </a:rPr>
              <a:t>1-раунд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1. Способ  решения задачи: </a:t>
            </a:r>
          </a:p>
          <a:p>
            <a:pPr>
              <a:buNone/>
            </a:pPr>
            <a:endParaRPr lang="ru-RU" sz="20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2. Метод сечения: </a:t>
            </a:r>
          </a:p>
          <a:p>
            <a:pPr>
              <a:buNone/>
            </a:pPr>
            <a:endParaRPr lang="ru-RU" sz="20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3. Изменение формы и размеров тел под действием нагрузки:</a:t>
            </a:r>
          </a:p>
          <a:p>
            <a:pPr>
              <a:buNone/>
            </a:pPr>
            <a:endParaRPr lang="ru-RU" sz="20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4. Единица измерения напряжения:  </a:t>
            </a:r>
          </a:p>
          <a:p>
            <a:pPr>
              <a:buNone/>
            </a:pPr>
            <a:endParaRPr lang="ru-RU" sz="20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5. Ученый, именем которого назван модуль упругости:  </a:t>
            </a:r>
          </a:p>
          <a:p>
            <a:pPr>
              <a:buNone/>
            </a:pPr>
            <a:endParaRPr lang="ru-RU" sz="20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6. Свойство материала сопротивляться проникновению одного тела в поверхность  другого:</a:t>
            </a:r>
          </a:p>
          <a:p>
            <a:pPr>
              <a:buNone/>
            </a:pPr>
            <a:endParaRPr lang="ru-RU" sz="20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7. Внутренний силовой фактор, деленный на геометрическую характеристику сечения:</a:t>
            </a:r>
          </a:p>
          <a:p>
            <a:pPr>
              <a:buNone/>
            </a:pPr>
            <a:endParaRPr lang="ru-RU" sz="1400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1400" dirty="0" smtClean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</a:t>
            </a:r>
            <a:r>
              <a:rPr lang="ru-RU" dirty="0" smtClean="0">
                <a:solidFill>
                  <a:srgbClr val="FF0000"/>
                </a:solidFill>
              </a:rPr>
              <a:t>1-раунд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1329" y="1667435"/>
            <a:ext cx="8229600" cy="470916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1400" dirty="0" smtClean="0">
                <a:solidFill>
                  <a:srgbClr val="FFFF00"/>
                </a:solidFill>
              </a:rPr>
              <a:t> </a:t>
            </a:r>
            <a:r>
              <a:rPr lang="ru-RU" sz="2000" dirty="0" smtClean="0">
                <a:solidFill>
                  <a:srgbClr val="FFFF00"/>
                </a:solidFill>
              </a:rPr>
              <a:t>8.Как называется напряжение, действующее перпендикулярно площади поперечного сечения:</a:t>
            </a:r>
          </a:p>
          <a:p>
            <a:pPr>
              <a:buNone/>
            </a:pPr>
            <a:endParaRPr lang="ru-RU" sz="20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9.Величина, определяемая проектным расчетом:</a:t>
            </a:r>
          </a:p>
          <a:p>
            <a:pPr>
              <a:buNone/>
            </a:pPr>
            <a:endParaRPr lang="ru-RU" sz="20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10. Способность материала сопротивляться действию нагрузок не разрушаясь:</a:t>
            </a:r>
          </a:p>
          <a:p>
            <a:pPr>
              <a:buNone/>
            </a:pPr>
            <a:endParaRPr lang="ru-RU" sz="20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11.Как называется напряжение, действующее по площади поперечного сечения:</a:t>
            </a:r>
          </a:p>
          <a:p>
            <a:pPr>
              <a:buNone/>
            </a:pPr>
            <a:endParaRPr lang="ru-RU" sz="20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12. Как называется момент, являющийся внутренним силовым фактором:</a:t>
            </a:r>
          </a:p>
          <a:p>
            <a:pPr>
              <a:buNone/>
            </a:pPr>
            <a:endParaRPr lang="ru-RU" sz="20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13. Деформация, при которой внутренним силовым фактором является поперечная сила:</a:t>
            </a:r>
          </a:p>
          <a:p>
            <a:pPr>
              <a:buNone/>
            </a:pPr>
            <a:endParaRPr lang="ru-RU" sz="20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14.Ученый, именем которого назван закон сопромата:</a:t>
            </a:r>
          </a:p>
          <a:p>
            <a:pPr>
              <a:buNone/>
            </a:pPr>
            <a:endParaRPr lang="ru-RU" sz="3200" dirty="0" smtClean="0"/>
          </a:p>
          <a:p>
            <a:pPr lvl="0">
              <a:buNone/>
            </a:pPr>
            <a:endParaRPr lang="ru-RU" sz="1400" dirty="0" smtClean="0"/>
          </a:p>
          <a:p>
            <a:pPr lvl="0"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</a:t>
            </a:r>
            <a:r>
              <a:rPr lang="ru-RU" dirty="0" smtClean="0">
                <a:solidFill>
                  <a:srgbClr val="FF0000"/>
                </a:solidFill>
              </a:rPr>
              <a:t>1-раунд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11941" y="1331259"/>
            <a:ext cx="7041777" cy="5526741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1400" dirty="0" smtClean="0"/>
              <a:t> </a:t>
            </a:r>
            <a:r>
              <a:rPr lang="ru-RU" sz="1800" dirty="0" smtClean="0">
                <a:solidFill>
                  <a:srgbClr val="FFFF00"/>
                </a:solidFill>
              </a:rPr>
              <a:t>15.Характер деформации:</a:t>
            </a:r>
          </a:p>
          <a:p>
            <a:pPr lvl="0">
              <a:buNone/>
            </a:pPr>
            <a:endParaRPr lang="ru-RU" sz="1800" dirty="0" smtClean="0">
              <a:solidFill>
                <a:srgbClr val="FFFF00"/>
              </a:solidFill>
            </a:endParaRPr>
          </a:p>
          <a:p>
            <a:pPr lvl="0">
              <a:buNone/>
            </a:pPr>
            <a:r>
              <a:rPr lang="ru-RU" sz="1900" dirty="0" smtClean="0">
                <a:solidFill>
                  <a:srgbClr val="FFFF00"/>
                </a:solidFill>
              </a:rPr>
              <a:t>16.Знак внешней силы, если она сжимает участок бруса:</a:t>
            </a:r>
          </a:p>
          <a:p>
            <a:pPr lvl="0">
              <a:buNone/>
            </a:pPr>
            <a:endParaRPr lang="ru-RU" sz="1900" dirty="0" smtClean="0">
              <a:solidFill>
                <a:srgbClr val="FFFF00"/>
              </a:solidFill>
            </a:endParaRPr>
          </a:p>
          <a:p>
            <a:pPr lvl="0">
              <a:buNone/>
            </a:pPr>
            <a:r>
              <a:rPr lang="ru-RU" sz="1900" dirty="0" smtClean="0">
                <a:solidFill>
                  <a:srgbClr val="FFFF00"/>
                </a:solidFill>
              </a:rPr>
              <a:t>17.Величина, определяемая проектным расчетом вала:</a:t>
            </a:r>
          </a:p>
          <a:p>
            <a:pPr lvl="0">
              <a:buNone/>
            </a:pPr>
            <a:endParaRPr lang="ru-RU" sz="1900" dirty="0" smtClean="0">
              <a:solidFill>
                <a:srgbClr val="FFFF00"/>
              </a:solidFill>
            </a:endParaRPr>
          </a:p>
          <a:p>
            <a:pPr lvl="0">
              <a:buNone/>
            </a:pPr>
            <a:r>
              <a:rPr lang="ru-RU" sz="1900" dirty="0" smtClean="0">
                <a:solidFill>
                  <a:srgbClr val="FFFF00"/>
                </a:solidFill>
              </a:rPr>
              <a:t>18.Знак внешней силы, если она растягивает участок бруса:</a:t>
            </a:r>
          </a:p>
          <a:p>
            <a:pPr lvl="0">
              <a:buNone/>
            </a:pPr>
            <a:endParaRPr lang="ru-RU" sz="1900" dirty="0" smtClean="0">
              <a:solidFill>
                <a:srgbClr val="FFFF00"/>
              </a:solidFill>
            </a:endParaRPr>
          </a:p>
          <a:p>
            <a:pPr lvl="0">
              <a:buNone/>
            </a:pPr>
            <a:r>
              <a:rPr lang="ru-RU" sz="1900" dirty="0" smtClean="0">
                <a:solidFill>
                  <a:srgbClr val="FFFF00"/>
                </a:solidFill>
              </a:rPr>
              <a:t>19.Диаграмма или график изменения внутреннего силового фактора по длине бруса:</a:t>
            </a:r>
          </a:p>
          <a:p>
            <a:pPr lvl="0">
              <a:buNone/>
            </a:pPr>
            <a:endParaRPr lang="ru-RU" sz="1900" dirty="0" smtClean="0">
              <a:solidFill>
                <a:srgbClr val="FFFF00"/>
              </a:solidFill>
            </a:endParaRPr>
          </a:p>
          <a:p>
            <a:pPr lvl="0">
              <a:buNone/>
            </a:pPr>
            <a:r>
              <a:rPr lang="ru-RU" sz="1900" dirty="0" smtClean="0">
                <a:solidFill>
                  <a:srgbClr val="FFFF00"/>
                </a:solidFill>
              </a:rPr>
              <a:t>20.Способность материала давать большие остаточные деформации:</a:t>
            </a:r>
          </a:p>
          <a:p>
            <a:pPr lvl="0">
              <a:buNone/>
            </a:pPr>
            <a:endParaRPr lang="ru-RU" sz="1900" dirty="0" smtClean="0">
              <a:solidFill>
                <a:srgbClr val="FFFF00"/>
              </a:solidFill>
            </a:endParaRPr>
          </a:p>
          <a:p>
            <a:pPr lvl="0">
              <a:buNone/>
            </a:pPr>
            <a:r>
              <a:rPr lang="ru-RU" sz="1900" dirty="0" smtClean="0">
                <a:solidFill>
                  <a:srgbClr val="FFFF00"/>
                </a:solidFill>
              </a:rPr>
              <a:t>21.Способность материала восстанавливать свою форму и размеры после снятия нагрузки:</a:t>
            </a:r>
          </a:p>
          <a:p>
            <a:pPr lvl="0">
              <a:buNone/>
            </a:pPr>
            <a:endParaRPr lang="ru-RU" sz="1800" dirty="0" smtClean="0"/>
          </a:p>
          <a:p>
            <a:endParaRPr lang="ru-RU" sz="1400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1-раунд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sz="3200" dirty="0" smtClean="0">
                <a:solidFill>
                  <a:srgbClr val="FFFF00"/>
                </a:solidFill>
              </a:rPr>
              <a:t>   </a:t>
            </a:r>
            <a:r>
              <a:rPr lang="ru-RU" sz="1800" dirty="0" smtClean="0">
                <a:solidFill>
                  <a:srgbClr val="FFFF00"/>
                </a:solidFill>
              </a:rPr>
              <a:t>22.Деформация, внутренним силовым фактором которой является момент:</a:t>
            </a:r>
          </a:p>
          <a:p>
            <a:pPr lvl="0">
              <a:buNone/>
            </a:pPr>
            <a:endParaRPr lang="ru-RU" sz="1800" dirty="0" smtClean="0">
              <a:solidFill>
                <a:srgbClr val="FFFF00"/>
              </a:solidFill>
            </a:endParaRPr>
          </a:p>
          <a:p>
            <a:pPr lvl="0">
              <a:buNone/>
            </a:pPr>
            <a:r>
              <a:rPr lang="ru-RU" sz="1800" dirty="0" smtClean="0">
                <a:solidFill>
                  <a:srgbClr val="FFFF00"/>
                </a:solidFill>
              </a:rPr>
              <a:t>        23.Способность тела не давать больших деформаций: </a:t>
            </a:r>
          </a:p>
          <a:p>
            <a:pPr lvl="0">
              <a:buNone/>
            </a:pPr>
            <a:r>
              <a:rPr lang="ru-RU" sz="1800" dirty="0" smtClean="0">
                <a:solidFill>
                  <a:srgbClr val="FFFF00"/>
                </a:solidFill>
              </a:rPr>
              <a:t>   </a:t>
            </a:r>
          </a:p>
          <a:p>
            <a:pPr lvl="0">
              <a:buNone/>
            </a:pPr>
            <a:r>
              <a:rPr lang="ru-RU" sz="1800" dirty="0" smtClean="0">
                <a:solidFill>
                  <a:srgbClr val="FFFF00"/>
                </a:solidFill>
              </a:rPr>
              <a:t>        24.Деформация, внутренним силовым фактором которой является          продольная сила:   </a:t>
            </a:r>
          </a:p>
          <a:p>
            <a:pPr lvl="0">
              <a:buNone/>
            </a:pPr>
            <a:endParaRPr lang="ru-RU" sz="1800" dirty="0" smtClean="0">
              <a:solidFill>
                <a:srgbClr val="FFFF00"/>
              </a:solidFill>
            </a:endParaRPr>
          </a:p>
          <a:p>
            <a:pPr lvl="0">
              <a:buNone/>
            </a:pPr>
            <a:r>
              <a:rPr lang="ru-RU" sz="1800" dirty="0" smtClean="0">
                <a:solidFill>
                  <a:srgbClr val="FFFF00"/>
                </a:solidFill>
              </a:rPr>
              <a:t>        25.Величина, равная произведению силы на плечо:</a:t>
            </a:r>
          </a:p>
          <a:p>
            <a:pPr lvl="0">
              <a:buNone/>
            </a:pPr>
            <a:endParaRPr lang="ru-RU" sz="18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1800" dirty="0" smtClean="0">
                <a:solidFill>
                  <a:srgbClr val="FFFF00"/>
                </a:solidFill>
              </a:rPr>
              <a:t>       26. Ученый, показавший зависимость между продольной и поперечной</a:t>
            </a:r>
          </a:p>
          <a:p>
            <a:pPr>
              <a:buNone/>
            </a:pPr>
            <a:r>
              <a:rPr lang="ru-RU" sz="1800" dirty="0" smtClean="0">
                <a:solidFill>
                  <a:srgbClr val="FFFF00"/>
                </a:solidFill>
              </a:rPr>
              <a:t>           деформациями:</a:t>
            </a:r>
          </a:p>
          <a:p>
            <a:pPr>
              <a:buNone/>
            </a:pPr>
            <a:r>
              <a:rPr lang="ru-RU" sz="1800" dirty="0" smtClean="0">
                <a:solidFill>
                  <a:srgbClr val="FFFF00"/>
                </a:solidFill>
              </a:rPr>
              <a:t>       27. Что вызывает деформацию: </a:t>
            </a:r>
          </a:p>
          <a:p>
            <a:pPr>
              <a:buNone/>
            </a:pPr>
            <a:endParaRPr lang="ru-RU" sz="1800" dirty="0" smtClean="0">
              <a:solidFill>
                <a:srgbClr val="FFFF00"/>
              </a:solidFill>
            </a:endParaRPr>
          </a:p>
          <a:p>
            <a:pPr lvl="0">
              <a:buNone/>
            </a:pPr>
            <a:r>
              <a:rPr lang="ru-RU" sz="1800" dirty="0" smtClean="0">
                <a:solidFill>
                  <a:srgbClr val="FFFF00"/>
                </a:solidFill>
              </a:rPr>
              <a:t>       28. Деформация, внутренними соловыми факторами которой являются:             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1267</TotalTime>
  <Words>850</Words>
  <Application>Microsoft PowerPoint 7.0</Application>
  <PresentationFormat>Экран (4:3)</PresentationFormat>
  <Paragraphs>164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Управление образования и науки по Липецкой области ГОБПОУ Усманский промышленно-технологический колледж</vt:lpstr>
      <vt:lpstr>             План Урока</vt:lpstr>
      <vt:lpstr>   С нами играют команды</vt:lpstr>
      <vt:lpstr>Домашнее задание </vt:lpstr>
      <vt:lpstr>        1-раунд игры</vt:lpstr>
      <vt:lpstr>         1-раунд игры</vt:lpstr>
      <vt:lpstr>        1-раунд игры</vt:lpstr>
      <vt:lpstr>            1-раунд игры</vt:lpstr>
      <vt:lpstr>              1-раунд игры</vt:lpstr>
      <vt:lpstr>2-раунд игры</vt:lpstr>
      <vt:lpstr>    Вопросы капитанам </vt:lpstr>
      <vt:lpstr>Слайд 12</vt:lpstr>
      <vt:lpstr>Вопросы капитанам</vt:lpstr>
      <vt:lpstr>Слайд 14</vt:lpstr>
      <vt:lpstr>Слайд 15</vt:lpstr>
      <vt:lpstr>По горизонтали: </vt:lpstr>
      <vt:lpstr>По вертикали</vt:lpstr>
      <vt:lpstr>Подведение итогов урока!</vt:lpstr>
      <vt:lpstr>Спасибо всем за внимание!</vt:lpstr>
    </vt:vector>
  </TitlesOfParts>
  <Company>--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СОПРОТИВЛЕНИЕ МАТЕРИАЛОВ</dc:title>
  <dc:creator>1</dc:creator>
  <cp:lastModifiedBy>User</cp:lastModifiedBy>
  <cp:revision>66</cp:revision>
  <cp:lastPrinted>1601-01-01T00:00:00Z</cp:lastPrinted>
  <dcterms:created xsi:type="dcterms:W3CDTF">2006-05-03T07:28:30Z</dcterms:created>
  <dcterms:modified xsi:type="dcterms:W3CDTF">2015-02-21T07:46:19Z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  <property fmtid="{D5CDD505-2E9C-101B-9397-08002B2CF9AE}" pid="3" name="LCID">
    <vt:i4>1049</vt:i4>
  </property>
</Properties>
</file>