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4" r:id="rId6"/>
    <p:sldId id="261" r:id="rId7"/>
    <p:sldId id="265" r:id="rId8"/>
    <p:sldId id="274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74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492896"/>
            <a:ext cx="6264696" cy="22322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Совершенствование коррекционно-развивающей среды логопедического кабинета в условиях реализации ФГОС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00192" y="5661248"/>
            <a:ext cx="2051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 :</a:t>
            </a:r>
          </a:p>
          <a:p>
            <a:r>
              <a:rPr lang="ru-RU" dirty="0" smtClean="0"/>
              <a:t>Карамалькина И.В.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339752" y="404664"/>
            <a:ext cx="6624736" cy="1656184"/>
          </a:xfrm>
          <a:prstGeom prst="rect">
            <a:avLst/>
          </a:prstGeom>
          <a:noFill/>
        </p:spPr>
        <p:txBody>
          <a:bodyPr numCol="1">
            <a:prstTxWarp prst="textDeflate">
              <a:avLst>
                <a:gd name="adj" fmla="val 9699"/>
              </a:avLst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tang" pitchFamily="18" charset="-127"/>
              <a:ea typeface="Batang" pitchFamily="18" charset="-127"/>
              <a:cs typeface="+mj-cs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2267744" y="2348880"/>
            <a:ext cx="6192688" cy="28083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buBlip>
                <a:blip r:embed="rId3"/>
              </a:buBlip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entury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620688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Понятие предметно-развивающей среды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1484784"/>
            <a:ext cx="73448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определению Л.С.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Новосёловой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предметно-развивающая среда в ДОУ рассматривается «как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система условий, обеспечивающих всю полноту развития деятельности ребенка и его личности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indent="0"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соответствии с новыми ФГОС развивающая предметно-пространственная среда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ППС) определяется как «часть образовательной среды, представленная специально организованным пространством, материалами, оборудованием и инвентарём для развития детей дошкольного возраста в соответствии с особенностями каждого возрастного этапа, охраны и укрепления их здоровья, учета особенностей и коррекции недостатков их развития».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755576" y="620689"/>
            <a:ext cx="7200800" cy="504055"/>
          </a:xfrm>
        </p:spPr>
        <p:txBody>
          <a:bodyPr anchor="ctr"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к развивающей ППС по ФГОС дошкольного образования</a:t>
            </a:r>
            <a:endParaRPr lang="ru-RU" sz="2800" b="1" dirty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683568" y="1484784"/>
            <a:ext cx="7848872" cy="4172297"/>
          </a:xfrm>
        </p:spPr>
        <p:txBody>
          <a:bodyPr>
            <a:normAutofit fontScale="92500" lnSpcReduction="10000"/>
          </a:bodyPr>
          <a:lstStyle/>
          <a:p>
            <a:pPr indent="384048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должна обеспечивать:</a:t>
            </a:r>
          </a:p>
          <a:p>
            <a:pPr indent="384048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реализацию различных образовательных программ;</a:t>
            </a:r>
          </a:p>
          <a:p>
            <a:pPr indent="384048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случае организации инклюзивного образования - необходимые для него условия;</a:t>
            </a:r>
          </a:p>
          <a:p>
            <a:pPr indent="384048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учет национально-культурных, климатических условий, в которых осуществляется образовательная деятельность; учет возрастных особенностей детей;</a:t>
            </a:r>
          </a:p>
          <a:p>
            <a:pPr indent="384048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возможность общения и совместной деятельности детей (в том числе детей разного возраста) и взрослых;</a:t>
            </a:r>
          </a:p>
          <a:p>
            <a:pPr indent="384048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двигательную активность детей;</a:t>
            </a:r>
          </a:p>
          <a:p>
            <a:pPr indent="384048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возможность уединения.</a:t>
            </a:r>
          </a:p>
          <a:p>
            <a:pPr>
              <a:buNone/>
            </a:pPr>
            <a:endParaRPr lang="ru-RU" sz="1800" dirty="0">
              <a:latin typeface="Century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32656"/>
            <a:ext cx="7920880" cy="93610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Характеристики предметно-пространственной среды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9512" y="692697"/>
            <a:ext cx="4680520" cy="792087"/>
          </a:xfrm>
          <a:prstGeom prst="rect">
            <a:avLst/>
          </a:prstGeom>
          <a:noFill/>
        </p:spPr>
        <p:txBody>
          <a:bodyPr vert="horz" lIns="91440" tIns="45720" rIns="91440" bIns="45720" numCol="1" rtlCol="0" anchor="ctr">
            <a:prstTxWarp prst="textDeflate">
              <a:avLst>
                <a:gd name="adj" fmla="val 9287"/>
              </a:avLst>
            </a:prstTxWarp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tang" pitchFamily="18" charset="-127"/>
              <a:ea typeface="Batang" pitchFamily="18" charset="-127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412776"/>
            <a:ext cx="77768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84048"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Насыщенность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среды должна соответствовать возрастным возможностям детей и содержанию Программы. Образовательное пространство должно быть оснащено средствами обучения и воспитания (в том числе техническими).</a:t>
            </a:r>
          </a:p>
          <a:p>
            <a:pPr indent="384048" algn="just"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пространства предполагает 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детей;</a:t>
            </a:r>
          </a:p>
          <a:p>
            <a:pPr indent="384048" algn="just"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материалов предполагает:</a:t>
            </a:r>
          </a:p>
          <a:p>
            <a:pPr indent="384048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возможность разнообразного использования различных составляющих предметной среды, например, детской мебели, матов, мягких модулей, ширм и т.д.;</a:t>
            </a:r>
          </a:p>
          <a:p>
            <a:pPr indent="384048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наличие полифункциональных (не обладающих жестко закрепленным способом употребления) предметов, пригодных для использования в разных видах детской активности (в том числе в качестве предметов-заместителей в детской игре).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051720" y="620688"/>
            <a:ext cx="5760640" cy="792087"/>
          </a:xfrm>
          <a:prstGeom prst="rect">
            <a:avLst/>
          </a:prstGeom>
          <a:noFill/>
        </p:spPr>
        <p:txBody>
          <a:bodyPr numCol="1">
            <a:prstTxWarp prst="textArchUp">
              <a:avLst/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tang" pitchFamily="18" charset="-127"/>
              <a:ea typeface="Batang" pitchFamily="18" charset="-127"/>
              <a:cs typeface="+mj-cs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0" y="3356992"/>
            <a:ext cx="6696744" cy="237626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buBlip>
                <a:blip r:embed="rId3"/>
              </a:buBlip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76672"/>
            <a:ext cx="8064896" cy="5776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84048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Вариативность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среды предполагает:</a:t>
            </a:r>
          </a:p>
          <a:p>
            <a:pPr indent="384048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наличие различных пространств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зон), а также разнообразных материалов, игр, игрушек и оборудования, обеспечивающих свободный выбор детей;</a:t>
            </a:r>
          </a:p>
          <a:p>
            <a:pPr indent="384048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периодическую сменяемость игрового материала, появление новых предметов, стимулирующих игровую, двигательную, познавательную и исследовательскую активность детей.</a:t>
            </a:r>
          </a:p>
          <a:p>
            <a:pPr indent="384048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Доступность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среды предполагает:</a:t>
            </a:r>
          </a:p>
          <a:p>
            <a:pPr indent="384048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доступность для воспитанников, в том числе детей с ограниченными возможностями здоровья и детей-инвалидов, всех помещений, где осуществляется образовательная деятельность;</a:t>
            </a:r>
          </a:p>
          <a:p>
            <a:pPr indent="384048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свободный доступ детей, в том числе детей с ограниченными возможностями здоровья, к играм, игрушкам, материалам, пособиям, обеспечивающим все основные виды детской активности;</a:t>
            </a:r>
          </a:p>
          <a:p>
            <a:pPr indent="384048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исправность и сохранность материалов и оборудования.</a:t>
            </a:r>
          </a:p>
          <a:p>
            <a:pPr indent="384048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Безопасность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предметно-пространственной среды предполагает соответствие всех ее элементов требованиям по обеспечению надежности и безопасности их использования.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7"/>
            <a:ext cx="7560840" cy="1152128"/>
          </a:xfrm>
          <a:noFill/>
        </p:spPr>
        <p:txBody>
          <a:bodyPr>
            <a:prstTxWarp prst="textDeflate">
              <a:avLst>
                <a:gd name="adj" fmla="val 9287"/>
              </a:avLst>
            </a:prstTxWarp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коррекционно-развивающей среды  в кабинете учителя-логопеда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7776864" cy="4176464"/>
          </a:xfrm>
        </p:spPr>
        <p:txBody>
          <a:bodyPr>
            <a:noAutofit/>
          </a:bodyPr>
          <a:lstStyle/>
          <a:p>
            <a:pPr indent="384048"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Основное назначение логопедического кабинета – создание рациональных условий для коррекционного обучения дошкольников с речевыми дефектами.</a:t>
            </a:r>
          </a:p>
          <a:p>
            <a:pPr indent="384048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предполагает:</a:t>
            </a:r>
          </a:p>
          <a:p>
            <a:pPr indent="384048"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•предметную среду с корригирующим, развивающим 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оздоравливающим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компонентами; </a:t>
            </a:r>
          </a:p>
          <a:p>
            <a:pPr indent="384048"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•научно-методическое (технологическое) сопровождение образовательного процесса; </a:t>
            </a:r>
          </a:p>
          <a:p>
            <a:pPr indent="384048"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•наличие логопедической документации;</a:t>
            </a:r>
          </a:p>
          <a:p>
            <a:pPr indent="384048"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информативный блок для педагогов и родителей.</a:t>
            </a:r>
            <a:r>
              <a:rPr lang="ru-RU" sz="2400" dirty="0" smtClean="0"/>
              <a:t> 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v"/>
            </a:pPr>
            <a:endParaRPr lang="ru-RU" sz="2400" dirty="0" smtClean="0">
              <a:solidFill>
                <a:schemeClr val="tx2">
                  <a:lumMod val="50000"/>
                </a:schemeClr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779912" y="0"/>
            <a:ext cx="4968552" cy="1944216"/>
          </a:xfrm>
          <a:prstGeom prst="rect">
            <a:avLst/>
          </a:prstGeom>
          <a:noFill/>
        </p:spPr>
        <p:txBody>
          <a:bodyPr numCol="1">
            <a:prstTxWarp prst="textDeflate">
              <a:avLst>
                <a:gd name="adj" fmla="val 6615"/>
              </a:avLst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tang" pitchFamily="18" charset="-127"/>
              <a:ea typeface="Batang" pitchFamily="18" charset="-127"/>
              <a:cs typeface="+mj-cs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1655168" y="1988840"/>
            <a:ext cx="7488832" cy="36724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buBlip>
                <a:blip r:embed="rId3"/>
              </a:buBlip>
            </a:pPr>
            <a:endParaRPr kumimoji="0" lang="ru-RU" sz="280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entury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404665"/>
            <a:ext cx="7416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создания </a:t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коррекционно-развивающей среды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628800"/>
            <a:ext cx="741682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720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Дистанции позиции при взаимодействии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ориентирован на организацию пространства для общения взрослого с ребенком «глаза в глаза»</a:t>
            </a:r>
          </a:p>
          <a:p>
            <a:pPr lvl="0" indent="45720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возможность совместного участия взрослого с ребенком в создании окружающей среды: использование больших модульных наборов, центров песка и воды, использование стен…</a:t>
            </a:r>
          </a:p>
          <a:p>
            <a:pPr lvl="0" indent="45720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Стабильности-динамичности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ориентирован на создание условий для изменения в соответствии со вкусом, настроением и возможностями.</a:t>
            </a:r>
          </a:p>
          <a:p>
            <a:pPr lvl="0" indent="45720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Комплексирования и гибкого зонирования</a:t>
            </a:r>
          </a:p>
          <a:p>
            <a:pPr lvl="0" indent="45720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Эстетическая организация среды.</a:t>
            </a:r>
          </a:p>
          <a:p>
            <a:pPr lvl="0" indent="45720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Свободы достижения ребенком своего права.</a:t>
            </a:r>
          </a:p>
          <a:p>
            <a:pPr lvl="0" indent="45720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Ориентация на зону ближайшего развития ребенка.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 rot="21393714">
            <a:off x="323528" y="332656"/>
            <a:ext cx="5904656" cy="1224136"/>
          </a:xfrm>
          <a:prstGeom prst="rect">
            <a:avLst/>
          </a:prstGeom>
          <a:noFill/>
        </p:spPr>
        <p:txBody>
          <a:bodyPr numCol="1">
            <a:prstTxWarp prst="textDeflate">
              <a:avLst>
                <a:gd name="adj" fmla="val 7840"/>
              </a:avLst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tang" pitchFamily="18" charset="-127"/>
              <a:ea typeface="Batang" pitchFamily="18" charset="-127"/>
              <a:cs typeface="+mj-cs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395536" y="2060848"/>
            <a:ext cx="6840760" cy="38884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buBlip>
                <a:blip r:embed="rId3"/>
              </a:buBlip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entury" pitchFamily="18" charset="0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76672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зоны кабинета учителя-логопеда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340768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Звукокоррекционная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зона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(зона для индивидуальной работы)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276872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Учебная зона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кабинета рассчитана на проведение групповых и подгрупповых  занятий.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9" y="3244334"/>
            <a:ext cx="46477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Игровая зона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861048"/>
            <a:ext cx="4645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Рабочая зона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4365104"/>
            <a:ext cx="51011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Консультативная зона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1938" y="2132856"/>
            <a:ext cx="468628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</a:t>
            </a:r>
            <a:r>
              <a:rPr lang="ru-RU" sz="5400" b="1" cap="none" spc="0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</a:t>
            </a:r>
          </a:p>
          <a:p>
            <a:pPr algn="ctr"/>
            <a:r>
              <a:rPr lang="ru-RU" sz="5400" b="1" cap="none" spc="0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внимание!</a:t>
            </a:r>
            <a:endParaRPr lang="ru-RU" sz="5400" b="1" cap="none" spc="0" dirty="0">
              <a:ln>
                <a:solidFill>
                  <a:schemeClr val="tx1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522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Совершенствование коррекционно-развивающей среды логопедического кабинета в условиях реализации ФГОС</vt:lpstr>
      <vt:lpstr>Слайд 2</vt:lpstr>
      <vt:lpstr>Требования к развивающей ППС по ФГОС дошкольного образования</vt:lpstr>
      <vt:lpstr>Слайд 4</vt:lpstr>
      <vt:lpstr>Слайд 5</vt:lpstr>
      <vt:lpstr>Создание коррекционно-развивающей среды  в кабинете учителя-логопеда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Визитная карточка</dc:title>
  <dc:creator>Александр</dc:creator>
  <cp:lastModifiedBy>Тимофей</cp:lastModifiedBy>
  <cp:revision>40</cp:revision>
  <dcterms:created xsi:type="dcterms:W3CDTF">2015-01-24T10:03:05Z</dcterms:created>
  <dcterms:modified xsi:type="dcterms:W3CDTF">2015-10-12T16:27:35Z</dcterms:modified>
</cp:coreProperties>
</file>