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83" r:id="rId3"/>
    <p:sldId id="284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77" r:id="rId12"/>
    <p:sldId id="290" r:id="rId13"/>
    <p:sldId id="273" r:id="rId14"/>
    <p:sldId id="272" r:id="rId15"/>
    <p:sldId id="287" r:id="rId16"/>
    <p:sldId id="275" r:id="rId17"/>
    <p:sldId id="289" r:id="rId18"/>
    <p:sldId id="294" r:id="rId19"/>
    <p:sldId id="278" r:id="rId20"/>
    <p:sldId id="279" r:id="rId21"/>
    <p:sldId id="291" r:id="rId22"/>
    <p:sldId id="292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9D354-0163-44DC-AF24-2D3844FE6051}" type="datetimeFigureOut">
              <a:rPr lang="ru-RU" smtClean="0"/>
              <a:pPr/>
              <a:t>12.10.2015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83A2E-2C29-4262-973B-01945BD1F8B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pull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9D354-0163-44DC-AF24-2D3844FE6051}" type="datetimeFigureOut">
              <a:rPr lang="ru-RU" smtClean="0"/>
              <a:pPr/>
              <a:t>12.10.2015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83A2E-2C29-4262-973B-01945BD1F8B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pull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9D354-0163-44DC-AF24-2D3844FE6051}" type="datetimeFigureOut">
              <a:rPr lang="ru-RU" smtClean="0"/>
              <a:pPr/>
              <a:t>12.10.2015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83A2E-2C29-4262-973B-01945BD1F8B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pull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9D354-0163-44DC-AF24-2D3844FE6051}" type="datetimeFigureOut">
              <a:rPr lang="ru-RU" smtClean="0"/>
              <a:pPr/>
              <a:t>12.10.2015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83A2E-2C29-4262-973B-01945BD1F8B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pull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9D354-0163-44DC-AF24-2D3844FE6051}" type="datetimeFigureOut">
              <a:rPr lang="ru-RU" smtClean="0"/>
              <a:pPr/>
              <a:t>12.10.2015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83A2E-2C29-4262-973B-01945BD1F8B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pull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9D354-0163-44DC-AF24-2D3844FE6051}" type="datetimeFigureOut">
              <a:rPr lang="ru-RU" smtClean="0"/>
              <a:pPr/>
              <a:t>12.10.2015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83A2E-2C29-4262-973B-01945BD1F8B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pull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9D354-0163-44DC-AF24-2D3844FE6051}" type="datetimeFigureOut">
              <a:rPr lang="ru-RU" smtClean="0"/>
              <a:pPr/>
              <a:t>12.10.2015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83A2E-2C29-4262-973B-01945BD1F8B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pull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9D354-0163-44DC-AF24-2D3844FE6051}" type="datetimeFigureOut">
              <a:rPr lang="ru-RU" smtClean="0"/>
              <a:pPr/>
              <a:t>12.10.2015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83A2E-2C29-4262-973B-01945BD1F8B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pull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9D354-0163-44DC-AF24-2D3844FE6051}" type="datetimeFigureOut">
              <a:rPr lang="ru-RU" smtClean="0"/>
              <a:pPr/>
              <a:t>12.10.2015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83A2E-2C29-4262-973B-01945BD1F8B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pull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9D354-0163-44DC-AF24-2D3844FE6051}" type="datetimeFigureOut">
              <a:rPr lang="ru-RU" smtClean="0"/>
              <a:pPr/>
              <a:t>12.10.2015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83A2E-2C29-4262-973B-01945BD1F8B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pull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9D354-0163-44DC-AF24-2D3844FE6051}" type="datetimeFigureOut">
              <a:rPr lang="ru-RU" smtClean="0"/>
              <a:pPr/>
              <a:t>12.10.2015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D483A2E-2C29-4262-973B-01945BD1F8B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pull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729D354-0163-44DC-AF24-2D3844FE6051}" type="datetimeFigureOut">
              <a:rPr lang="ru-RU" smtClean="0"/>
              <a:pPr/>
              <a:t>12.10.2015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D483A2E-2C29-4262-973B-01945BD1F8B1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pull dir="u"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Озёра, болота, подземные воды, ледники, многолетняя мерзлота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География 8 класс</a:t>
            </a:r>
          </a:p>
          <a:p>
            <a:r>
              <a:rPr lang="ru-RU" sz="1800" dirty="0" smtClean="0"/>
              <a:t>Учитель:  Князева Ольга Николаевна</a:t>
            </a:r>
            <a:endParaRPr lang="ru-RU" sz="1800" dirty="0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500034" y="928671"/>
            <a:ext cx="7729566" cy="5395930"/>
          </a:xfrm>
        </p:spPr>
        <p:txBody>
          <a:bodyPr>
            <a:normAutofit/>
          </a:bodyPr>
          <a:lstStyle/>
          <a:p>
            <a:r>
              <a:rPr lang="ru-RU" dirty="0" smtClean="0"/>
              <a:t>Укажите реки, на которых стоят города России: Москва, Салехард, Якутск, Архангельск, Нарьян-Мар, Красноярск, Иркутск, Хабаровск, Анадырь.</a:t>
            </a:r>
          </a:p>
          <a:p>
            <a:r>
              <a:rPr lang="ru-RU" dirty="0" smtClean="0"/>
              <a:t>Назовите пограничные реки России(текущие вдоль границы.</a:t>
            </a:r>
          </a:p>
          <a:p>
            <a:r>
              <a:rPr lang="ru-RU" dirty="0" smtClean="0"/>
              <a:t>Какая река в России</a:t>
            </a:r>
          </a:p>
          <a:p>
            <a:r>
              <a:rPr lang="ru-RU" dirty="0" smtClean="0"/>
              <a:t>- самая длинная;</a:t>
            </a:r>
          </a:p>
          <a:p>
            <a:r>
              <a:rPr lang="ru-RU" dirty="0" smtClean="0"/>
              <a:t>- самая полноводная; </a:t>
            </a:r>
          </a:p>
          <a:p>
            <a:r>
              <a:rPr lang="ru-RU" dirty="0" smtClean="0"/>
              <a:t>- самая  длинная в Европе;</a:t>
            </a:r>
          </a:p>
          <a:p>
            <a:r>
              <a:rPr lang="ru-RU" dirty="0" smtClean="0"/>
              <a:t>- имеет наибольшую дельту;</a:t>
            </a:r>
            <a:endParaRPr lang="ru-RU" dirty="0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 </a:t>
            </a:r>
            <a:r>
              <a:rPr lang="ru-RU" b="1" dirty="0" smtClean="0">
                <a:solidFill>
                  <a:srgbClr val="FF0000"/>
                </a:solidFill>
              </a:rPr>
              <a:t>Справочный материал.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Реки России</a:t>
            </a:r>
            <a:r>
              <a:rPr lang="ru-RU" b="1" dirty="0" smtClean="0"/>
              <a:t>.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-2" y="1880870"/>
          <a:ext cx="8901084" cy="46967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3514"/>
                <a:gridCol w="1483514"/>
                <a:gridCol w="1483514"/>
                <a:gridCol w="1483514"/>
                <a:gridCol w="1638342"/>
                <a:gridCol w="1328686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Реки</a:t>
                      </a: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Исток</a:t>
                      </a: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Устье</a:t>
                      </a: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Длина реки, км</a:t>
                      </a: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Высота истока, м</a:t>
                      </a: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Высота устья, м</a:t>
                      </a:r>
                    </a:p>
                  </a:txBody>
                  <a:tcPr marL="28575" marR="28575" marT="28575" marB="28575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Амур</a:t>
                      </a: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Б.Хинган</a:t>
                      </a: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Охотское море</a:t>
                      </a: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4440</a:t>
                      </a: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1000</a:t>
                      </a: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28575" marR="28575" marT="28575" marB="28575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Волга</a:t>
                      </a: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Валдайская возвышенность</a:t>
                      </a: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Каспийское море</a:t>
                      </a: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3531</a:t>
                      </a: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256</a:t>
                      </a: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-28</a:t>
                      </a:r>
                    </a:p>
                  </a:txBody>
                  <a:tcPr marL="28575" marR="28575" marT="28575" marB="28575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Дон</a:t>
                      </a: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Среднерусская возвышенность</a:t>
                      </a: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Азовское море</a:t>
                      </a: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1870</a:t>
                      </a: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300</a:t>
                      </a: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28575" marR="28575" marT="28575" marB="28575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Енисей</a:t>
                      </a: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Восточный Саян</a:t>
                      </a: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Карское море</a:t>
                      </a: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4102</a:t>
                      </a: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1000</a:t>
                      </a: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28575" marR="28575" marT="28575" marB="28575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Колыма</a:t>
                      </a: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Хребет Черского</a:t>
                      </a: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Восточно-Сибирское море</a:t>
                      </a: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2129</a:t>
                      </a: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1500</a:t>
                      </a: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28575" marR="28575" marT="28575" marB="28575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Лена</a:t>
                      </a: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Байкальский хребет</a:t>
                      </a: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Море Лаптевых</a:t>
                      </a: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4400</a:t>
                      </a: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Приближенно 930</a:t>
                      </a: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28575" marR="28575" marT="28575" marB="28575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Обь</a:t>
                      </a: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Телецкое озеро (Бия и Катунь)</a:t>
                      </a: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Карское море</a:t>
                      </a: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5410</a:t>
                      </a: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1000</a:t>
                      </a: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28575" marR="28575" marT="28575" marB="28575"/>
                </a:tc>
              </a:tr>
            </a:tbl>
          </a:graphicData>
        </a:graphic>
      </p:graphicFrame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143008"/>
          </a:xfrm>
        </p:spPr>
        <p:txBody>
          <a:bodyPr>
            <a:normAutofit fontScale="90000"/>
          </a:bodyPr>
          <a:lstStyle/>
          <a:p>
            <a:pPr>
              <a:tabLst>
                <a:tab pos="2238375" algn="l"/>
              </a:tabLst>
            </a:pPr>
            <a: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Озёра. </a:t>
            </a: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В России их много – около 3млн. Знаете ли вы их?</a:t>
            </a:r>
            <a:endParaRPr lang="ru-RU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285860"/>
            <a:ext cx="8472518" cy="5038740"/>
          </a:xfrm>
        </p:spPr>
        <p:txBody>
          <a:bodyPr/>
          <a:lstStyle/>
          <a:p>
            <a:r>
              <a:rPr lang="ru-RU" dirty="0" smtClean="0"/>
              <a:t>Озеро-самый крупный водоём в Европе. В него впадает 30 рек, а вытекает одна  Нева. В годы Великой Отечественной войны по льду проходила «Дорога жизни» в окружённый немцами город.</a:t>
            </a:r>
          </a:p>
          <a:p>
            <a:r>
              <a:rPr lang="ru-RU" dirty="0" smtClean="0"/>
              <a:t>Это озеро-море. Самое крупное в мире. Оно заполнено солоноватой водой и населено многими животными морского происхождения.</a:t>
            </a:r>
          </a:p>
          <a:p>
            <a:r>
              <a:rPr lang="ru-RU" dirty="0" smtClean="0"/>
              <a:t>Это озеро самое глубокое в мире. Самое старое – ему 30 млн.лет, а также самое прозрачное. Озеро населяет 1800 видов животных и растений-3/4 из них эндемики, т.е.встречаются только здесь.</a:t>
            </a:r>
            <a:endParaRPr lang="ru-RU" dirty="0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0"/>
            <a:ext cx="3500462" cy="167640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sz="2000" b="1" dirty="0" smtClean="0"/>
              <a:t>Самое большое – </a:t>
            </a:r>
            <a:r>
              <a:rPr lang="ru-RU" sz="2000" b="1" dirty="0" smtClean="0">
                <a:solidFill>
                  <a:srgbClr val="FF0000"/>
                </a:solidFill>
              </a:rPr>
              <a:t>Каспийское </a:t>
            </a:r>
            <a:r>
              <a:rPr lang="ru-RU" sz="2000" b="1" dirty="0" smtClean="0"/>
              <a:t>море (371 тыс. кв.км) </a:t>
            </a:r>
            <a:br>
              <a:rPr lang="ru-RU" sz="2000" b="1" dirty="0" smtClean="0"/>
            </a:br>
            <a:r>
              <a:rPr lang="ru-RU" sz="2000" b="1" dirty="0" smtClean="0">
                <a:solidFill>
                  <a:srgbClr val="FF0000"/>
                </a:solidFill>
              </a:rPr>
              <a:t>Байкал </a:t>
            </a:r>
            <a:r>
              <a:rPr lang="ru-RU" sz="2000" b="1" dirty="0" smtClean="0"/>
              <a:t>– самое глубокое в мире (1637м)</a:t>
            </a:r>
            <a:endParaRPr lang="ru-RU" sz="20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57158" y="1676400"/>
            <a:ext cx="3071842" cy="4967310"/>
          </a:xfrm>
        </p:spPr>
        <p:txBody>
          <a:bodyPr>
            <a:normAutofit fontScale="92500" lnSpcReduction="20000"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Озеро- замкнутое природное углубление</a:t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> на поверхности земли, заполненное водой</a:t>
            </a:r>
            <a:endParaRPr lang="ru-RU" sz="2400" b="1" dirty="0" smtClean="0"/>
          </a:p>
          <a:p>
            <a:endParaRPr lang="ru-RU" sz="2400" b="1" dirty="0" smtClean="0"/>
          </a:p>
          <a:p>
            <a:endParaRPr lang="ru-RU" sz="2400" b="1" dirty="0" smtClean="0"/>
          </a:p>
          <a:p>
            <a:endParaRPr lang="ru-RU" sz="2000" b="1" dirty="0" smtClean="0"/>
          </a:p>
          <a:p>
            <a:r>
              <a:rPr lang="ru-RU" sz="2000" b="1" dirty="0" smtClean="0"/>
              <a:t>1.Геологическое строение</a:t>
            </a:r>
          </a:p>
          <a:p>
            <a:r>
              <a:rPr lang="ru-RU" sz="2000" b="1" dirty="0" smtClean="0"/>
              <a:t>2.Рельеф местности</a:t>
            </a:r>
          </a:p>
          <a:p>
            <a:r>
              <a:rPr lang="ru-RU" sz="2000" b="1" dirty="0" smtClean="0"/>
              <a:t>3.Климатические условия</a:t>
            </a:r>
          </a:p>
          <a:p>
            <a:r>
              <a:rPr lang="ru-RU" sz="2000" b="1" dirty="0" smtClean="0"/>
              <a:t>4.Особенности залегания грунтовых вод</a:t>
            </a:r>
            <a:endParaRPr lang="ru-RU" sz="2000" b="1" dirty="0"/>
          </a:p>
        </p:txBody>
      </p:sp>
      <p:pic>
        <p:nvPicPr>
          <p:cNvPr id="1027" name="Picture 3" descr="D:\Documents and Settings\Аня\Рабочий стол\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428992" y="2071678"/>
            <a:ext cx="2451741" cy="1628779"/>
          </a:xfrm>
          <a:prstGeom prst="rect">
            <a:avLst/>
          </a:prstGeom>
          <a:noFill/>
        </p:spPr>
      </p:pic>
      <p:pic>
        <p:nvPicPr>
          <p:cNvPr id="1028" name="Picture 4" descr="D:\Documents and Settings\Аня\Рабочий стол\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2197" y="1285860"/>
            <a:ext cx="2786079" cy="1857387"/>
          </a:xfrm>
          <a:prstGeom prst="rect">
            <a:avLst/>
          </a:prstGeom>
          <a:noFill/>
        </p:spPr>
      </p:pic>
      <p:pic>
        <p:nvPicPr>
          <p:cNvPr id="1030" name="Picture 6" descr="D:\Documents and Settings\Аня\Рабочий стол\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14678" y="3857628"/>
            <a:ext cx="2741394" cy="2045502"/>
          </a:xfrm>
          <a:prstGeom prst="rect">
            <a:avLst/>
          </a:prstGeom>
          <a:noFill/>
        </p:spPr>
      </p:pic>
      <p:pic>
        <p:nvPicPr>
          <p:cNvPr id="1032" name="Picture 8" descr="D:\Documents and Settings\Аня\Рабочий стол\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29058" y="142852"/>
            <a:ext cx="2371742" cy="1788218"/>
          </a:xfrm>
          <a:prstGeom prst="rect">
            <a:avLst/>
          </a:prstGeom>
          <a:noFill/>
        </p:spPr>
      </p:pic>
      <p:pic>
        <p:nvPicPr>
          <p:cNvPr id="1033" name="Picture 9" descr="D:\Documents and Settings\Аня\Рабочий стол\2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500826" y="3214686"/>
            <a:ext cx="2486033" cy="1868933"/>
          </a:xfrm>
          <a:prstGeom prst="rect">
            <a:avLst/>
          </a:prstGeom>
          <a:noFill/>
        </p:spPr>
      </p:pic>
      <p:pic>
        <p:nvPicPr>
          <p:cNvPr id="1034" name="Picture 10" descr="D:\Documents and Settings\Аня\Рабочий стол\3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929454" y="5143512"/>
            <a:ext cx="2000232" cy="1507024"/>
          </a:xfrm>
          <a:prstGeom prst="rect">
            <a:avLst/>
          </a:prstGeom>
          <a:noFill/>
        </p:spPr>
      </p:pic>
      <p:sp>
        <p:nvSpPr>
          <p:cNvPr id="14" name="Выноска со стрелкой вниз 13"/>
          <p:cNvSpPr/>
          <p:nvPr/>
        </p:nvSpPr>
        <p:spPr>
          <a:xfrm>
            <a:off x="357158" y="3429000"/>
            <a:ext cx="2857520" cy="785818"/>
          </a:xfrm>
          <a:prstGeom prst="downArrowCallou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Причины размещения</a:t>
            </a:r>
            <a:endParaRPr lang="ru-RU" b="1" dirty="0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sz="quarter" idx="4294967295"/>
          </p:nvPr>
        </p:nvSpPr>
        <p:spPr>
          <a:xfrm>
            <a:off x="0" y="1643050"/>
            <a:ext cx="4040188" cy="4718063"/>
          </a:xfrm>
        </p:spPr>
        <p:txBody>
          <a:bodyPr>
            <a:normAutofit fontScale="70000" lnSpcReduction="20000"/>
          </a:bodyPr>
          <a:lstStyle/>
          <a:p>
            <a:r>
              <a:rPr lang="ru-RU" sz="3100" dirty="0" smtClean="0"/>
              <a:t>1.тектонические</a:t>
            </a:r>
          </a:p>
          <a:p>
            <a:r>
              <a:rPr lang="ru-RU" sz="3100" dirty="0" smtClean="0"/>
              <a:t>2.вулканические</a:t>
            </a:r>
          </a:p>
          <a:p>
            <a:r>
              <a:rPr lang="ru-RU" sz="3100" dirty="0" smtClean="0"/>
              <a:t>3.термокарстовые</a:t>
            </a:r>
          </a:p>
          <a:p>
            <a:r>
              <a:rPr lang="ru-RU" sz="3100" dirty="0" smtClean="0"/>
              <a:t>4.ледниковые</a:t>
            </a:r>
          </a:p>
          <a:p>
            <a:r>
              <a:rPr lang="ru-RU" sz="3100" dirty="0" smtClean="0"/>
              <a:t>5.плотинные</a:t>
            </a:r>
          </a:p>
          <a:p>
            <a:r>
              <a:rPr lang="ru-RU" sz="3100" dirty="0" smtClean="0"/>
              <a:t>6.искусственные</a:t>
            </a:r>
          </a:p>
          <a:p>
            <a:r>
              <a:rPr lang="ru-RU" sz="3100" dirty="0" smtClean="0"/>
              <a:t>7.лиманные(путём отсечения части акватории морей)</a:t>
            </a:r>
          </a:p>
          <a:p>
            <a:endParaRPr lang="ru-RU" sz="3100" b="1" dirty="0" smtClean="0"/>
          </a:p>
          <a:p>
            <a:endParaRPr lang="ru-RU" sz="2800" b="1" dirty="0" smtClean="0"/>
          </a:p>
          <a:p>
            <a:endParaRPr lang="ru-RU" sz="2800" b="1" dirty="0" smtClean="0"/>
          </a:p>
          <a:p>
            <a:r>
              <a:rPr lang="ru-RU" sz="2800" b="1" dirty="0" smtClean="0"/>
              <a:t>Сточные</a:t>
            </a:r>
          </a:p>
          <a:p>
            <a:r>
              <a:rPr lang="ru-RU" sz="2800" b="1" dirty="0" smtClean="0"/>
              <a:t>Бессточные</a:t>
            </a:r>
            <a:endParaRPr lang="ru-RU" sz="2800" b="1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4294967295"/>
          </p:nvPr>
        </p:nvSpPr>
        <p:spPr>
          <a:xfrm>
            <a:off x="5102225" y="1571612"/>
            <a:ext cx="3613179" cy="4789501"/>
          </a:xfrm>
        </p:spPr>
        <p:txBody>
          <a:bodyPr>
            <a:normAutofit/>
          </a:bodyPr>
          <a:lstStyle/>
          <a:p>
            <a:r>
              <a:rPr lang="ru-RU" dirty="0" smtClean="0"/>
              <a:t>1.источник  пресной воды</a:t>
            </a:r>
          </a:p>
          <a:p>
            <a:r>
              <a:rPr lang="ru-RU" dirty="0" smtClean="0"/>
              <a:t>2.пищевых продуктов</a:t>
            </a:r>
          </a:p>
          <a:p>
            <a:r>
              <a:rPr lang="ru-RU" dirty="0" smtClean="0"/>
              <a:t>3.сырья (соль, ил, торф …)</a:t>
            </a:r>
          </a:p>
          <a:p>
            <a:r>
              <a:rPr lang="ru-RU" dirty="0" smtClean="0"/>
              <a:t>4.судоходные пути</a:t>
            </a:r>
          </a:p>
          <a:p>
            <a:r>
              <a:rPr lang="ru-RU" dirty="0" smtClean="0"/>
              <a:t>5.места отдыха</a:t>
            </a:r>
          </a:p>
          <a:p>
            <a:r>
              <a:rPr lang="ru-RU" dirty="0" smtClean="0"/>
              <a:t>6.регуляторы стока</a:t>
            </a:r>
          </a:p>
          <a:p>
            <a:r>
              <a:rPr lang="ru-RU" dirty="0" smtClean="0"/>
              <a:t>7.смягчают климат</a:t>
            </a:r>
            <a:endParaRPr lang="ru-RU" dirty="0"/>
          </a:p>
        </p:txBody>
      </p:sp>
      <p:sp>
        <p:nvSpPr>
          <p:cNvPr id="9" name="Выноска со стрелкой вниз 8"/>
          <p:cNvSpPr/>
          <p:nvPr/>
        </p:nvSpPr>
        <p:spPr>
          <a:xfrm>
            <a:off x="214282" y="285728"/>
            <a:ext cx="2428892" cy="1414466"/>
          </a:xfrm>
          <a:prstGeom prst="downArrow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По происхождению котловин: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10" name="Выноска со стрелкой вниз 9"/>
          <p:cNvSpPr/>
          <p:nvPr/>
        </p:nvSpPr>
        <p:spPr>
          <a:xfrm>
            <a:off x="5643570" y="285728"/>
            <a:ext cx="3143272" cy="1200152"/>
          </a:xfrm>
          <a:prstGeom prst="downArrow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Значение озёр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11" name="Выноска со стрелкой вниз 10"/>
          <p:cNvSpPr/>
          <p:nvPr/>
        </p:nvSpPr>
        <p:spPr>
          <a:xfrm>
            <a:off x="857224" y="4786322"/>
            <a:ext cx="2143140" cy="857256"/>
          </a:xfrm>
          <a:prstGeom prst="downArrow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rgbClr val="C00000"/>
                </a:solidFill>
              </a:rPr>
              <a:t>По составу воды</a:t>
            </a:r>
          </a:p>
        </p:txBody>
      </p:sp>
      <p:pic>
        <p:nvPicPr>
          <p:cNvPr id="2050" name="Picture 2" descr="D:\Documents and Settings\Аня\Рабочий стол\3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142852"/>
            <a:ext cx="2437296" cy="1785950"/>
          </a:xfrm>
          <a:prstGeom prst="rect">
            <a:avLst/>
          </a:prstGeom>
          <a:noFill/>
        </p:spPr>
      </p:pic>
      <p:pic>
        <p:nvPicPr>
          <p:cNvPr id="2051" name="Picture 3" descr="D:\Documents and Settings\Аня\Рабочий стол\2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6750" y="2214554"/>
            <a:ext cx="2367714" cy="1676410"/>
          </a:xfrm>
          <a:prstGeom prst="rect">
            <a:avLst/>
          </a:prstGeom>
          <a:noFill/>
        </p:spPr>
      </p:pic>
      <p:pic>
        <p:nvPicPr>
          <p:cNvPr id="2053" name="Picture 5" descr="D:\Documents and Settings\Аня\Рабочий стол\1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21368" y="4286256"/>
            <a:ext cx="2145661" cy="1643074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Закончите предложения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636792"/>
          </a:xfrm>
        </p:spPr>
        <p:txBody>
          <a:bodyPr/>
          <a:lstStyle/>
          <a:p>
            <a:r>
              <a:rPr lang="ru-RU" dirty="0" smtClean="0"/>
              <a:t>1.Озеро – это…</a:t>
            </a:r>
          </a:p>
          <a:p>
            <a:r>
              <a:rPr lang="ru-RU" dirty="0" smtClean="0"/>
              <a:t>2.Самое крупное озеро России …</a:t>
            </a:r>
          </a:p>
          <a:p>
            <a:r>
              <a:rPr lang="ru-RU" dirty="0" smtClean="0"/>
              <a:t>3.Самое глубокое озеро России …</a:t>
            </a:r>
          </a:p>
          <a:p>
            <a:r>
              <a:rPr lang="ru-RU" dirty="0" smtClean="0"/>
              <a:t>4.Размещение озёр зависит …</a:t>
            </a:r>
          </a:p>
          <a:p>
            <a:r>
              <a:rPr lang="ru-RU" dirty="0" smtClean="0"/>
              <a:t>5.Классификация озёр …</a:t>
            </a:r>
          </a:p>
          <a:p>
            <a:r>
              <a:rPr lang="ru-RU" dirty="0" smtClean="0"/>
              <a:t>6.Озёра активно влияют на компоненты природы ..</a:t>
            </a:r>
          </a:p>
          <a:p>
            <a:r>
              <a:rPr lang="ru-RU" dirty="0" smtClean="0"/>
              <a:t>7.Отрицательное влияние водохранилищ - …</a:t>
            </a:r>
            <a:endParaRPr lang="ru-RU" dirty="0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3143280" cy="1676402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Болота – избыточно увлажнённый участок суши со специфической растительностью и слоем торфа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285720" y="1676400"/>
            <a:ext cx="3429024" cy="4572000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sz="1800" b="1" dirty="0" smtClean="0"/>
              <a:t>1.Переувлажнение грунта</a:t>
            </a:r>
          </a:p>
          <a:p>
            <a:r>
              <a:rPr lang="ru-RU" sz="1800" b="1" dirty="0" smtClean="0"/>
              <a:t>2.Малое испарение</a:t>
            </a:r>
          </a:p>
          <a:p>
            <a:r>
              <a:rPr lang="ru-RU" sz="1800" b="1" dirty="0" smtClean="0"/>
              <a:t>3.Замедленный сток</a:t>
            </a:r>
            <a:endParaRPr lang="ru-RU" sz="18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357818" y="1357298"/>
            <a:ext cx="1928826" cy="178595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Площадь болот -2 млн.кв.км, (10% территории России)</a:t>
            </a:r>
            <a:endParaRPr lang="ru-RU" dirty="0"/>
          </a:p>
        </p:txBody>
      </p:sp>
      <p:pic>
        <p:nvPicPr>
          <p:cNvPr id="3075" name="Picture 3" descr="D:\Documents and Settings\Аня\Рабочий стол\2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00430" y="0"/>
            <a:ext cx="2102971" cy="1428736"/>
          </a:xfrm>
          <a:prstGeom prst="rect">
            <a:avLst/>
          </a:prstGeom>
          <a:noFill/>
        </p:spPr>
      </p:pic>
      <p:pic>
        <p:nvPicPr>
          <p:cNvPr id="3076" name="Picture 4" descr="D:\Documents and Settings\Аня\Рабочий стол\2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768" y="0"/>
            <a:ext cx="1785918" cy="1339439"/>
          </a:xfrm>
          <a:prstGeom prst="rect">
            <a:avLst/>
          </a:prstGeom>
          <a:noFill/>
        </p:spPr>
      </p:pic>
      <p:pic>
        <p:nvPicPr>
          <p:cNvPr id="3077" name="Picture 5" descr="D:\Documents and Settings\Аня\Рабочий стол\2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86644" y="2428868"/>
            <a:ext cx="1734661" cy="2182316"/>
          </a:xfrm>
          <a:prstGeom prst="rect">
            <a:avLst/>
          </a:prstGeom>
          <a:noFill/>
        </p:spPr>
      </p:pic>
      <p:pic>
        <p:nvPicPr>
          <p:cNvPr id="3078" name="Picture 6" descr="D:\Documents and Settings\Аня\Рабочий стол\25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14744" y="1643050"/>
            <a:ext cx="1652594" cy="1242461"/>
          </a:xfrm>
          <a:prstGeom prst="rect">
            <a:avLst/>
          </a:prstGeom>
          <a:noFill/>
        </p:spPr>
      </p:pic>
      <p:pic>
        <p:nvPicPr>
          <p:cNvPr id="3080" name="Picture 8" descr="D:\Documents and Settings\Аня\Рабочий стол\23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286248" y="3286124"/>
            <a:ext cx="2088031" cy="1571636"/>
          </a:xfrm>
          <a:prstGeom prst="rect">
            <a:avLst/>
          </a:prstGeom>
          <a:noFill/>
        </p:spPr>
      </p:pic>
      <p:sp>
        <p:nvSpPr>
          <p:cNvPr id="15" name="Выноска со стрелкой вниз 14"/>
          <p:cNvSpPr/>
          <p:nvPr/>
        </p:nvSpPr>
        <p:spPr>
          <a:xfrm>
            <a:off x="0" y="1714488"/>
            <a:ext cx="3428992" cy="928694"/>
          </a:xfrm>
          <a:prstGeom prst="downArrowCallou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Причины образования</a:t>
            </a:r>
            <a:endParaRPr lang="ru-RU" sz="2400" dirty="0"/>
          </a:p>
        </p:txBody>
      </p:sp>
      <p:sp>
        <p:nvSpPr>
          <p:cNvPr id="16" name="Овальная выноска 15"/>
          <p:cNvSpPr/>
          <p:nvPr/>
        </p:nvSpPr>
        <p:spPr>
          <a:xfrm>
            <a:off x="0" y="3714752"/>
            <a:ext cx="4143372" cy="1785950"/>
          </a:xfrm>
          <a:prstGeom prst="wedgeEllipseCallou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rgbClr val="C00000"/>
                </a:solidFill>
              </a:rPr>
              <a:t>Сильно заболочены</a:t>
            </a:r>
          </a:p>
          <a:p>
            <a:r>
              <a:rPr lang="ru-RU" dirty="0" smtClean="0"/>
              <a:t>Северо-Запад России (20-30%)</a:t>
            </a:r>
          </a:p>
          <a:p>
            <a:r>
              <a:rPr lang="ru-RU" dirty="0" smtClean="0"/>
              <a:t>Васюганье (Западная Сибирь – 70%)</a:t>
            </a:r>
          </a:p>
          <a:p>
            <a:r>
              <a:rPr lang="ru-RU" dirty="0" smtClean="0"/>
              <a:t>Бассейн Амура (10-12%)</a:t>
            </a:r>
          </a:p>
          <a:p>
            <a:endParaRPr lang="ru-RU" dirty="0"/>
          </a:p>
        </p:txBody>
      </p:sp>
      <p:sp>
        <p:nvSpPr>
          <p:cNvPr id="17" name="Выноска со стрелкой вверх 16"/>
          <p:cNvSpPr/>
          <p:nvPr/>
        </p:nvSpPr>
        <p:spPr>
          <a:xfrm>
            <a:off x="4000496" y="4429132"/>
            <a:ext cx="5000660" cy="2428868"/>
          </a:xfrm>
          <a:prstGeom prst="upArrowCallou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Значение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1.Источник питания рек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2.Полезные ягоды(клюква, морошка)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3.Торф (топливо, сырьё для хим. </a:t>
            </a:r>
            <a:r>
              <a:rPr lang="ru-RU" sz="2000" dirty="0" err="1" smtClean="0">
                <a:solidFill>
                  <a:schemeClr val="tx1"/>
                </a:solidFill>
              </a:rPr>
              <a:t>пром-ти</a:t>
            </a:r>
            <a:r>
              <a:rPr lang="ru-RU" sz="2000" dirty="0" smtClean="0">
                <a:solidFill>
                  <a:schemeClr val="tx1"/>
                </a:solidFill>
              </a:rPr>
              <a:t>)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18" name="Горизонтальный свиток 17"/>
          <p:cNvSpPr/>
          <p:nvPr/>
        </p:nvSpPr>
        <p:spPr>
          <a:xfrm>
            <a:off x="642910" y="5643578"/>
            <a:ext cx="3214710" cy="1033272"/>
          </a:xfrm>
          <a:prstGeom prst="horizontalScroll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Типы болот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</a:rPr>
              <a:t>Низинные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</a:rPr>
              <a:t>Верховые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857256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ТЕСТ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786478"/>
          </a:xfrm>
        </p:spPr>
        <p:txBody>
          <a:bodyPr>
            <a:normAutofit lnSpcReduction="10000"/>
          </a:bodyPr>
          <a:lstStyle/>
          <a:p>
            <a:r>
              <a:rPr lang="ru-RU" b="1" dirty="0" smtClean="0"/>
              <a:t>Основные причины распространения болот:</a:t>
            </a:r>
            <a:endParaRPr lang="ru-RU" dirty="0" smtClean="0"/>
          </a:p>
          <a:p>
            <a:r>
              <a:rPr lang="ru-RU" dirty="0" smtClean="0"/>
              <a:t>а) плоский рельеф;  б) расчлененный рельеф;  в) коэффициент увлажнения больше 1;   </a:t>
            </a:r>
          </a:p>
          <a:p>
            <a:r>
              <a:rPr lang="ru-RU" dirty="0" smtClean="0"/>
              <a:t> г) увлажнение недостаточное;   е) многолетняя мерзлота;  ж) близкое залегание грунтовых вод;    </a:t>
            </a:r>
            <a:r>
              <a:rPr lang="ru-RU" dirty="0" err="1" smtClean="0"/>
              <a:t>з</a:t>
            </a:r>
            <a:r>
              <a:rPr lang="ru-RU" dirty="0" smtClean="0"/>
              <a:t>) тектонические впадины на земной поверхности.</a:t>
            </a:r>
          </a:p>
          <a:p>
            <a:r>
              <a:rPr lang="ru-RU" b="1" dirty="0" smtClean="0"/>
              <a:t>Наиболее сильная заболоченность в России характерна для бассейнов:</a:t>
            </a:r>
            <a:endParaRPr lang="ru-RU" dirty="0" smtClean="0"/>
          </a:p>
          <a:p>
            <a:r>
              <a:rPr lang="ru-RU" dirty="0" smtClean="0"/>
              <a:t>а) Волги и Камы;  б) Сев. Двины;  в) Амура и Уссури;     г) Оби и Иртыша.</a:t>
            </a:r>
          </a:p>
          <a:p>
            <a:r>
              <a:rPr lang="ru-RU" b="1" dirty="0" smtClean="0"/>
              <a:t>Укажите ошибку. Причиной образования болот является:</a:t>
            </a:r>
            <a:endParaRPr lang="ru-RU" dirty="0" smtClean="0"/>
          </a:p>
          <a:p>
            <a:r>
              <a:rPr lang="ru-RU" dirty="0" smtClean="0"/>
              <a:t>а) избыточное увлажнение;  б) плоский рельеф;  в) расчлененный рельеф;  г) вечная мерзлота.</a:t>
            </a:r>
          </a:p>
          <a:p>
            <a:endParaRPr lang="ru-RU" dirty="0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Болота</a:t>
            </a:r>
            <a:endParaRPr lang="ru-RU" dirty="0">
              <a:solidFill>
                <a:schemeClr val="accent6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1.Площадь болот составляет …, это - ? %</a:t>
            </a:r>
          </a:p>
          <a:p>
            <a:r>
              <a:rPr lang="ru-RU" dirty="0" smtClean="0"/>
              <a:t>2.Причины возникновения болот - …</a:t>
            </a:r>
          </a:p>
          <a:p>
            <a:r>
              <a:rPr lang="ru-RU" dirty="0" smtClean="0"/>
              <a:t>3.Сильно заболоченные районы России …</a:t>
            </a:r>
          </a:p>
          <a:p>
            <a:r>
              <a:rPr lang="ru-RU" dirty="0" smtClean="0"/>
              <a:t>4. Типы болот …</a:t>
            </a:r>
          </a:p>
          <a:p>
            <a:r>
              <a:rPr lang="ru-RU" dirty="0" smtClean="0"/>
              <a:t>5. Значение болот …</a:t>
            </a:r>
            <a:endParaRPr lang="ru-RU" dirty="0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0" y="142852"/>
            <a:ext cx="3429000" cy="1533548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tx1"/>
                </a:solidFill>
              </a:rPr>
              <a:t>Лёд- вода в твёрдом состоянии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4294967295"/>
          </p:nvPr>
        </p:nvSpPr>
        <p:spPr>
          <a:xfrm>
            <a:off x="3286125" y="214313"/>
            <a:ext cx="5857875" cy="6034087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Ледник, глетчер – скопление льда на суше, движущееся вниз по склону под влиянием силы тяжести</a:t>
            </a:r>
          </a:p>
          <a:p>
            <a:endParaRPr lang="ru-RU" sz="2000" b="1" dirty="0">
              <a:solidFill>
                <a:srgbClr val="FF0000"/>
              </a:solidFill>
            </a:endParaRPr>
          </a:p>
        </p:txBody>
      </p:sp>
      <p:pic>
        <p:nvPicPr>
          <p:cNvPr id="4099" name="Picture 3" descr="D:\Documents and Settings\Аня\Рабочий стол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14744" y="1285859"/>
            <a:ext cx="1379680" cy="1673501"/>
          </a:xfrm>
          <a:prstGeom prst="rect">
            <a:avLst/>
          </a:prstGeom>
          <a:noFill/>
        </p:spPr>
      </p:pic>
      <p:pic>
        <p:nvPicPr>
          <p:cNvPr id="4100" name="Picture 4" descr="D:\Documents and Settings\Аня\Рабочий стол\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768" y="1484320"/>
            <a:ext cx="2000232" cy="1301738"/>
          </a:xfrm>
          <a:prstGeom prst="rect">
            <a:avLst/>
          </a:prstGeom>
          <a:noFill/>
        </p:spPr>
      </p:pic>
      <p:pic>
        <p:nvPicPr>
          <p:cNvPr id="4101" name="Picture 5" descr="D:\Documents and Settings\Аня\Рабочий стол\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87345" y="1357298"/>
            <a:ext cx="1792444" cy="1143008"/>
          </a:xfrm>
          <a:prstGeom prst="rect">
            <a:avLst/>
          </a:prstGeom>
          <a:noFill/>
        </p:spPr>
      </p:pic>
      <p:pic>
        <p:nvPicPr>
          <p:cNvPr id="4102" name="Picture 6" descr="D:\Documents and Settings\Аня\Рабочий стол\5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3" y="3571876"/>
            <a:ext cx="2500320" cy="1883574"/>
          </a:xfrm>
          <a:prstGeom prst="rect">
            <a:avLst/>
          </a:prstGeom>
          <a:noFill/>
        </p:spPr>
      </p:pic>
      <p:sp>
        <p:nvSpPr>
          <p:cNvPr id="13" name="Блок-схема: дисплей 12"/>
          <p:cNvSpPr/>
          <p:nvPr/>
        </p:nvSpPr>
        <p:spPr>
          <a:xfrm>
            <a:off x="0" y="1714488"/>
            <a:ext cx="3643306" cy="1571636"/>
          </a:xfrm>
          <a:prstGeom prst="flowChartDisplay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Занимают   11% суши;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Подземный лёд (многолетняя мерзлота)  14% суши Земли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4" name="Выноска со стрелкой вверх 13"/>
          <p:cNvSpPr/>
          <p:nvPr/>
        </p:nvSpPr>
        <p:spPr>
          <a:xfrm>
            <a:off x="4071934" y="2714620"/>
            <a:ext cx="4857784" cy="1428760"/>
          </a:xfrm>
          <a:prstGeom prst="upArrow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 Кавказе, Северном Урале, Алтае, Саянах, Забайкалье, Камчатке.</a:t>
            </a:r>
            <a:endParaRPr lang="ru-RU" dirty="0"/>
          </a:p>
        </p:txBody>
      </p:sp>
      <p:sp>
        <p:nvSpPr>
          <p:cNvPr id="15" name="Овал 14"/>
          <p:cNvSpPr/>
          <p:nvPr/>
        </p:nvSpPr>
        <p:spPr>
          <a:xfrm>
            <a:off x="2786050" y="4500570"/>
            <a:ext cx="5000660" cy="198597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Самые крупные ледники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</a:rPr>
              <a:t>Богдановича (Камчатка ) – площадь 37,8 кв.км, длина – 17,1 км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Безенги (Кавказ)- площадь 36,2 кв.км, длина – 17,6 км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Дать представление о размещении. Особенностях, происхождении и значении озёр, болот, подземных вод, ледников, многолетней мерзлоты. Продолжить учить работать с картами. Таблицами и другими источниками информации.</a:t>
            </a:r>
            <a:endParaRPr lang="ru-RU" dirty="0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543956" cy="928694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</a:rPr>
              <a:t>Многолетняя мерзлота – толщи мёрзлых горных пород, не оттаивающие в течение долгого времени (от нескольких десятков и сотен тысяч лет).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57224" y="1357298"/>
            <a:ext cx="2357454" cy="178595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 России </a:t>
            </a:r>
            <a:r>
              <a:rPr lang="ru-RU" b="1" dirty="0" smtClean="0">
                <a:solidFill>
                  <a:schemeClr val="tx1"/>
                </a:solidFill>
              </a:rPr>
              <a:t>многолетняя мерзлота занимает 47% площади суши</a:t>
            </a:r>
            <a:endParaRPr lang="ru-RU" dirty="0"/>
          </a:p>
        </p:txBody>
      </p:sp>
      <p:pic>
        <p:nvPicPr>
          <p:cNvPr id="5122" name="Picture 2" descr="D:\Documents and Settings\Аня\Рабочий стол\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6" y="822936"/>
            <a:ext cx="2500330" cy="1550204"/>
          </a:xfrm>
          <a:prstGeom prst="rect">
            <a:avLst/>
          </a:prstGeom>
          <a:noFill/>
        </p:spPr>
      </p:pic>
      <p:pic>
        <p:nvPicPr>
          <p:cNvPr id="5123" name="Picture 3" descr="D:\Documents and Settings\Аня\Рабочий стол\2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929322" y="2214554"/>
            <a:ext cx="2893239" cy="1928826"/>
          </a:xfrm>
          <a:prstGeom prst="rect">
            <a:avLst/>
          </a:prstGeom>
          <a:noFill/>
        </p:spPr>
      </p:pic>
      <p:pic>
        <p:nvPicPr>
          <p:cNvPr id="5124" name="Picture 4" descr="D:\Documents and Settings\Аня\Рабочий стол\2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3500430" y="2071678"/>
            <a:ext cx="1714512" cy="1259907"/>
          </a:xfrm>
          <a:prstGeom prst="rect">
            <a:avLst/>
          </a:prstGeom>
          <a:noFill/>
        </p:spPr>
      </p:pic>
      <p:pic>
        <p:nvPicPr>
          <p:cNvPr id="5125" name="Picture 5" descr="D:\Documents and Settings\Аня\Рабочий стол\2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472" y="3286124"/>
            <a:ext cx="2071702" cy="1428760"/>
          </a:xfrm>
          <a:prstGeom prst="rect">
            <a:avLst/>
          </a:prstGeom>
          <a:noFill/>
        </p:spPr>
      </p:pic>
      <p:sp>
        <p:nvSpPr>
          <p:cNvPr id="10" name="Скругленный прямоугольник 9"/>
          <p:cNvSpPr/>
          <p:nvPr/>
        </p:nvSpPr>
        <p:spPr>
          <a:xfrm>
            <a:off x="5072066" y="4572008"/>
            <a:ext cx="3929090" cy="135732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Причина образования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Суровый климат: суровые морозы, малоснежные и продолжительные зимы.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1" name="Блок-схема: память с посл. доступом 10"/>
          <p:cNvSpPr/>
          <p:nvPr/>
        </p:nvSpPr>
        <p:spPr>
          <a:xfrm>
            <a:off x="2643174" y="3214686"/>
            <a:ext cx="2571768" cy="2000264"/>
          </a:xfrm>
          <a:prstGeom prst="flowChartMagneticTap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 </a:t>
            </a:r>
            <a:r>
              <a:rPr lang="ru-RU" b="1" dirty="0" smtClean="0"/>
              <a:t>Оймяконе</a:t>
            </a:r>
            <a:r>
              <a:rPr lang="ru-RU" dirty="0" smtClean="0"/>
              <a:t> мощность слоя достигает 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600-800 м, а местами 1500 м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3" name="Выноска-облако 12"/>
          <p:cNvSpPr/>
          <p:nvPr/>
        </p:nvSpPr>
        <p:spPr>
          <a:xfrm>
            <a:off x="0" y="4572008"/>
            <a:ext cx="3000364" cy="2000264"/>
          </a:xfrm>
          <a:prstGeom prst="cloud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Мерзлота – «холодильник»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Проблемы?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Рефлексия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Закончи предложения:</a:t>
            </a:r>
          </a:p>
          <a:p>
            <a:r>
              <a:rPr lang="ru-RU" dirty="0" smtClean="0"/>
              <a:t>-Я знаю, что ……….</a:t>
            </a:r>
          </a:p>
          <a:p>
            <a:r>
              <a:rPr lang="ru-RU" dirty="0" smtClean="0"/>
              <a:t>-Я умею ……….</a:t>
            </a:r>
          </a:p>
          <a:p>
            <a:r>
              <a:rPr lang="ru-RU" dirty="0" smtClean="0"/>
              <a:t>- Мне понравилось ……….</a:t>
            </a:r>
            <a:endParaRPr lang="ru-RU" dirty="0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Параграф </a:t>
            </a:r>
            <a:r>
              <a:rPr lang="ru-RU" dirty="0" smtClean="0"/>
              <a:t> 13,  </a:t>
            </a:r>
            <a:r>
              <a:rPr lang="ru-RU" dirty="0" smtClean="0"/>
              <a:t>подготовить сообщения «Уникальные озёра России»</a:t>
            </a:r>
            <a:endParaRPr lang="ru-RU" dirty="0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9602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Вспомним основные  понятия</a:t>
            </a:r>
            <a:r>
              <a:rPr lang="ru-RU" sz="4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1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857232"/>
            <a:ext cx="2114536" cy="5497693"/>
          </a:xfrm>
        </p:spPr>
        <p:txBody>
          <a:bodyPr>
            <a:normAutofit fontScale="70000" lnSpcReduction="2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Речная система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Водораздел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Межень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Половодье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Пойма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Речной бассейн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Паводок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Режим реки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500298" y="785794"/>
            <a:ext cx="6643702" cy="5569131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Территория, с которой в реку стекают поверхностные и подземные воды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Река со всеми притоками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Время самого низкого уровня воды в реке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Резкий и кратковременный подъем уровня воды в реке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Период наиболее высокого уровня воды в реке, ежегодно повторяющийся в одинаковые сроки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Ход многолетних, сезонных и суточных изменений речного потока в его русле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Граница, разделяющая разные речные бассейны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Затопляемая часть русла реки</a:t>
            </a:r>
            <a:endParaRPr lang="ru-RU" sz="2000" dirty="0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Распределите реки по бассейнам океанов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Нева,</a:t>
            </a:r>
          </a:p>
          <a:p>
            <a:r>
              <a:rPr lang="ru-RU" dirty="0" smtClean="0"/>
              <a:t>Терек, </a:t>
            </a:r>
          </a:p>
          <a:p>
            <a:r>
              <a:rPr lang="ru-RU" dirty="0" smtClean="0"/>
              <a:t>Кубань,</a:t>
            </a:r>
          </a:p>
          <a:p>
            <a:r>
              <a:rPr lang="ru-RU" dirty="0" smtClean="0"/>
              <a:t>Индигирка</a:t>
            </a:r>
          </a:p>
          <a:p>
            <a:r>
              <a:rPr lang="ru-RU" dirty="0" smtClean="0"/>
              <a:t>Дон,</a:t>
            </a:r>
          </a:p>
          <a:p>
            <a:r>
              <a:rPr lang="ru-RU" dirty="0" smtClean="0"/>
              <a:t>Амур,</a:t>
            </a:r>
          </a:p>
          <a:p>
            <a:r>
              <a:rPr lang="ru-RU" dirty="0" smtClean="0"/>
              <a:t>Северная Двина,</a:t>
            </a:r>
          </a:p>
          <a:p>
            <a:r>
              <a:rPr lang="ru-RU" dirty="0" smtClean="0"/>
              <a:t>Печора,</a:t>
            </a:r>
          </a:p>
          <a:p>
            <a:r>
              <a:rPr lang="ru-RU" dirty="0" smtClean="0"/>
              <a:t>Волга.</a:t>
            </a:r>
          </a:p>
          <a:p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Атлантический</a:t>
            </a:r>
          </a:p>
          <a:p>
            <a:r>
              <a:rPr lang="ru-RU" dirty="0" smtClean="0"/>
              <a:t>Тихий</a:t>
            </a:r>
          </a:p>
          <a:p>
            <a:r>
              <a:rPr lang="ru-RU" dirty="0" smtClean="0"/>
              <a:t>Северный Ледовитый</a:t>
            </a:r>
          </a:p>
          <a:p>
            <a:r>
              <a:rPr lang="ru-RU" dirty="0" smtClean="0"/>
              <a:t>Бессточный (Каспийское море</a:t>
            </a:r>
            <a:endParaRPr lang="ru-RU" dirty="0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Что объединяет эти объекты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1.Нева, Дон, Кубань.</a:t>
            </a:r>
          </a:p>
          <a:p>
            <a:r>
              <a:rPr lang="ru-RU" sz="3200" dirty="0" smtClean="0"/>
              <a:t>2.Амур, Камчатка, Анадырь.</a:t>
            </a:r>
          </a:p>
          <a:p>
            <a:r>
              <a:rPr lang="ru-RU" sz="3200" dirty="0" smtClean="0"/>
              <a:t>3.Волга, Урал, Терек.</a:t>
            </a:r>
          </a:p>
          <a:p>
            <a:r>
              <a:rPr lang="ru-RU" sz="3200" dirty="0" smtClean="0"/>
              <a:t>4.Колыма, Яна, Индигирка, Печора.</a:t>
            </a:r>
          </a:p>
          <a:p>
            <a:r>
              <a:rPr lang="ru-RU" sz="3200" dirty="0" smtClean="0"/>
              <a:t>5.Таймыр, </a:t>
            </a:r>
            <a:r>
              <a:rPr lang="ru-RU" sz="3200" dirty="0" err="1" smtClean="0"/>
              <a:t>Ханка</a:t>
            </a:r>
            <a:r>
              <a:rPr lang="ru-RU" sz="3200" dirty="0" smtClean="0"/>
              <a:t>, Эльтон, Чудское.</a:t>
            </a:r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Расставьте объекты по мере увеличения  их длины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Обь с </a:t>
            </a:r>
            <a:r>
              <a:rPr lang="ru-RU" dirty="0" err="1" smtClean="0"/>
              <a:t>Иртышом</a:t>
            </a:r>
            <a:r>
              <a:rPr lang="ru-RU" dirty="0" smtClean="0"/>
              <a:t>, </a:t>
            </a:r>
          </a:p>
          <a:p>
            <a:r>
              <a:rPr lang="ru-RU" dirty="0" smtClean="0"/>
              <a:t>Волга</a:t>
            </a:r>
          </a:p>
          <a:p>
            <a:r>
              <a:rPr lang="ru-RU" dirty="0" smtClean="0"/>
              <a:t>Амур</a:t>
            </a:r>
          </a:p>
          <a:p>
            <a:r>
              <a:rPr lang="ru-RU" dirty="0" smtClean="0"/>
              <a:t>Енисей</a:t>
            </a:r>
          </a:p>
          <a:p>
            <a:r>
              <a:rPr lang="ru-RU" dirty="0" smtClean="0"/>
              <a:t>Лена</a:t>
            </a:r>
          </a:p>
          <a:p>
            <a:r>
              <a:rPr lang="ru-RU" dirty="0" smtClean="0"/>
              <a:t>Оленёк </a:t>
            </a:r>
            <a:endParaRPr lang="ru-RU" dirty="0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Решите задачу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Высота истока реки – 250м, высота устья – 150м. Чему равно падение реки?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Какой уклон будет иметь река при длине 350км? Горная она или равнинная?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Установите соответствие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РЕКИ</a:t>
            </a:r>
          </a:p>
          <a:p>
            <a:endParaRPr lang="ru-RU" dirty="0" smtClean="0"/>
          </a:p>
          <a:p>
            <a:r>
              <a:rPr lang="ru-RU" dirty="0" smtClean="0"/>
              <a:t>Волга</a:t>
            </a:r>
          </a:p>
          <a:p>
            <a:r>
              <a:rPr lang="ru-RU" dirty="0" smtClean="0"/>
              <a:t>Енисей</a:t>
            </a:r>
          </a:p>
          <a:p>
            <a:r>
              <a:rPr lang="ru-RU" dirty="0" smtClean="0"/>
              <a:t>Лена</a:t>
            </a:r>
          </a:p>
          <a:p>
            <a:r>
              <a:rPr lang="ru-RU" dirty="0" smtClean="0"/>
              <a:t>Обь</a:t>
            </a:r>
          </a:p>
          <a:p>
            <a:r>
              <a:rPr lang="ru-RU" dirty="0" smtClean="0"/>
              <a:t>Амур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ПРИТОКИ</a:t>
            </a:r>
          </a:p>
          <a:p>
            <a:endParaRPr lang="ru-RU" dirty="0" smtClean="0"/>
          </a:p>
          <a:p>
            <a:r>
              <a:rPr lang="ru-RU" dirty="0" err="1" smtClean="0"/>
              <a:t>Аргунь</a:t>
            </a:r>
            <a:endParaRPr lang="ru-RU" dirty="0" smtClean="0"/>
          </a:p>
          <a:p>
            <a:r>
              <a:rPr lang="ru-RU" dirty="0" smtClean="0"/>
              <a:t>Иртыш</a:t>
            </a:r>
          </a:p>
          <a:p>
            <a:r>
              <a:rPr lang="ru-RU" dirty="0" smtClean="0"/>
              <a:t>Ока</a:t>
            </a:r>
          </a:p>
          <a:p>
            <a:r>
              <a:rPr lang="ru-RU" dirty="0" smtClean="0"/>
              <a:t>Алдан</a:t>
            </a:r>
          </a:p>
          <a:p>
            <a:r>
              <a:rPr lang="ru-RU" dirty="0" smtClean="0"/>
              <a:t>Ангара</a:t>
            </a:r>
          </a:p>
          <a:p>
            <a:endParaRPr lang="ru-RU" dirty="0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4294967295"/>
          </p:nvPr>
        </p:nvSpPr>
        <p:spPr>
          <a:xfrm>
            <a:off x="357158" y="1071547"/>
            <a:ext cx="7872442" cy="5253054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Исключите реку, не принадлежащую к тому бассейну, к которому относятся остальные реки:</a:t>
            </a:r>
          </a:p>
          <a:p>
            <a:r>
              <a:rPr lang="ru-RU" sz="3200" dirty="0" smtClean="0"/>
              <a:t>Индигирка, Лена, Колыма, Амур, Обь, Оленёк, Яна, Иртыш, Ангара.</a:t>
            </a:r>
          </a:p>
          <a:p>
            <a:endParaRPr lang="ru-RU" sz="3200" dirty="0" smtClean="0"/>
          </a:p>
          <a:p>
            <a:r>
              <a:rPr lang="ru-RU" sz="3200" dirty="0" smtClean="0"/>
              <a:t>Укажите реку, которая по режиму отличается от остальных: Волга, Иртыш, Кама, Амур, Дон, Печора.</a:t>
            </a:r>
            <a:endParaRPr lang="ru-RU" sz="3200" dirty="0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245</TotalTime>
  <Words>1036</Words>
  <Application>Microsoft Office PowerPoint</Application>
  <PresentationFormat>Экран (4:3)</PresentationFormat>
  <Paragraphs>243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Поток</vt:lpstr>
      <vt:lpstr>Озёра, болота, подземные воды, ледники, многолетняя мерзлота</vt:lpstr>
      <vt:lpstr>Цели:</vt:lpstr>
      <vt:lpstr>  Вспомним основные  понятия </vt:lpstr>
      <vt:lpstr>Распределите реки по бассейнам океанов</vt:lpstr>
      <vt:lpstr>Что объединяет эти объекты </vt:lpstr>
      <vt:lpstr>Расставьте объекты по мере увеличения  их длины</vt:lpstr>
      <vt:lpstr>Решите задачу</vt:lpstr>
      <vt:lpstr>Установите соответствие</vt:lpstr>
      <vt:lpstr>Слайд 9</vt:lpstr>
      <vt:lpstr>Слайд 10</vt:lpstr>
      <vt:lpstr>  Справочный материал.  Реки России.</vt:lpstr>
      <vt:lpstr>Озёра. В России их много – около 3млн. Знаете ли вы их?</vt:lpstr>
      <vt:lpstr>Самое большое – Каспийское море (371 тыс. кв.км)  Байкал – самое глубокое в мире (1637м)</vt:lpstr>
      <vt:lpstr>Слайд 14</vt:lpstr>
      <vt:lpstr>Закончите предложения</vt:lpstr>
      <vt:lpstr>Болота – избыточно увлажнённый участок суши со специфической растительностью и слоем торфа</vt:lpstr>
      <vt:lpstr>ТЕСТ</vt:lpstr>
      <vt:lpstr>Болота</vt:lpstr>
      <vt:lpstr>Лёд- вода в твёрдом состоянии</vt:lpstr>
      <vt:lpstr>Многолетняя мерзлота – толщи мёрзлых горных пород, не оттаивающие в течение долгого времени (от нескольких десятков и сотен тысяч лет).</vt:lpstr>
      <vt:lpstr>Рефлексия</vt:lpstr>
      <vt:lpstr>Домашнее задание: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Внутренние воды</dc:title>
  <dc:creator>Аня</dc:creator>
  <cp:lastModifiedBy>Аня</cp:lastModifiedBy>
  <cp:revision>37</cp:revision>
  <dcterms:created xsi:type="dcterms:W3CDTF">2009-11-25T16:36:01Z</dcterms:created>
  <dcterms:modified xsi:type="dcterms:W3CDTF">2015-10-12T17:21:23Z</dcterms:modified>
</cp:coreProperties>
</file>