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2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AEB7F-1C43-48E9-B3B4-D79397BD41B9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AD148-B0AB-4FB3-BB96-D713D8EDC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B8295-7F14-455B-8F52-DDFF6299F7DC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E541F-F4B5-41DB-978C-E31B93754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61194-6859-485B-921F-9A5CA033A809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71755-C7C5-472A-B529-95AFC530F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E2916-6152-4211-8E56-D2CFAA38BB4A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5E016-40DE-4F56-9899-D3F38E681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9269D-0AC2-4D5C-AC41-FF07D8CFD9C0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0455E-42F1-4BA5-A7B6-69D0A0256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A0C30-33C6-402A-B4BB-0215CA444CF1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A0AE1-3EC9-4975-8531-95C4E1D94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0267-4979-4EBE-89A7-BE7FA13708B2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42289-24D7-42A1-BAD9-F306AD245C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28CEA-799B-4FBA-9212-CCB79D8F3A8E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E8FD9-3D9A-435A-B64D-E2AB2E1F4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1092E-8500-4FDE-8CA8-076087BF019F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D6344-5B72-4C02-B928-5FCBEC13B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D732E-5658-4B32-9882-9CB6DA0536C1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8C6D6-0EA5-41F8-9824-1CE3FD5AB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B55EA-6224-4D54-8F65-435EA406E3E8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29BE4-6AF3-487C-B3D2-BE027FF5F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14E0323E-8A5B-408B-8A9E-D3851201A19D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3B594280-04CB-42A4-ACCC-CFAD68C314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4267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Ядовитые и съедобные грибы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898989"/>
                </a:solidFill>
                <a:latin typeface="Arial" charset="0"/>
              </a:rPr>
              <a:t>Воспитатель группы продлённого дня</a:t>
            </a:r>
          </a:p>
          <a:p>
            <a:r>
              <a:rPr lang="ru-RU" smtClean="0">
                <a:solidFill>
                  <a:srgbClr val="898989"/>
                </a:solidFill>
              </a:rPr>
              <a:t> Хасанова Марина Сергеевна</a:t>
            </a:r>
          </a:p>
          <a:p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660" r="5660"/>
          <a:stretch>
            <a:fillRect/>
          </a:stretch>
        </p:blipFill>
        <p:spPr>
          <a:xfrm>
            <a:off x="1187450" y="836613"/>
            <a:ext cx="7129463" cy="5040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Группа 8"/>
          <p:cNvGrpSpPr>
            <a:grpSpLocks/>
          </p:cNvGrpSpPr>
          <p:nvPr/>
        </p:nvGrpSpPr>
        <p:grpSpPr bwMode="auto">
          <a:xfrm>
            <a:off x="971550" y="333375"/>
            <a:ext cx="6913563" cy="5472113"/>
            <a:chOff x="971600" y="332656"/>
            <a:chExt cx="6912768" cy="5472608"/>
          </a:xfrm>
        </p:grpSpPr>
        <p:sp>
          <p:nvSpPr>
            <p:cNvPr id="7" name="Скругленная прямоугольная выноска 6"/>
            <p:cNvSpPr/>
            <p:nvPr/>
          </p:nvSpPr>
          <p:spPr>
            <a:xfrm>
              <a:off x="971600" y="332656"/>
              <a:ext cx="6912768" cy="5472608"/>
            </a:xfrm>
            <a:prstGeom prst="wedgeRoundRect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558" name="TextBox 7"/>
            <p:cNvSpPr txBox="1">
              <a:spLocks noChangeArrowheads="1"/>
            </p:cNvSpPr>
            <p:nvPr/>
          </p:nvSpPr>
          <p:spPr bwMode="auto">
            <a:xfrm>
              <a:off x="2195736" y="1340768"/>
              <a:ext cx="5184576" cy="2831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>
                  <a:latin typeface="Palatino Linotype" pitchFamily="18" charset="0"/>
                </a:rPr>
                <a:t>Да, грибы искать не просто -</a:t>
              </a:r>
              <a:endParaRPr lang="ru-RU" sz="3200">
                <a:latin typeface="Palatino Linotype" pitchFamily="18" charset="0"/>
              </a:endParaRPr>
            </a:p>
            <a:p>
              <a:r>
                <a:rPr lang="ru-RU" sz="3200" b="1">
                  <a:latin typeface="Palatino Linotype" pitchFamily="18" charset="0"/>
                </a:rPr>
                <a:t>Они маленького роста.</a:t>
              </a:r>
              <a:endParaRPr lang="ru-RU" sz="3200">
                <a:latin typeface="Palatino Linotype" pitchFamily="18" charset="0"/>
              </a:endParaRPr>
            </a:p>
            <a:p>
              <a:r>
                <a:rPr lang="ru-RU" sz="3200" b="1">
                  <a:latin typeface="Palatino Linotype" pitchFamily="18" charset="0"/>
                </a:rPr>
                <a:t>Прячутся под ёлками,</a:t>
              </a:r>
              <a:endParaRPr lang="ru-RU" sz="3200">
                <a:latin typeface="Palatino Linotype" pitchFamily="18" charset="0"/>
              </a:endParaRPr>
            </a:p>
            <a:p>
              <a:r>
                <a:rPr lang="ru-RU" sz="3200" b="1">
                  <a:latin typeface="Palatino Linotype" pitchFamily="18" charset="0"/>
                </a:rPr>
                <a:t>Засыпаны иголками.</a:t>
              </a:r>
              <a:endParaRPr lang="ru-RU" sz="3200">
                <a:latin typeface="Palatino Linotype" pitchFamily="18" charset="0"/>
              </a:endParaRPr>
            </a:p>
            <a:p>
              <a:endParaRPr lang="ru-RU">
                <a:latin typeface="Palatino Linotype" pitchFamily="18" charset="0"/>
              </a:endParaRPr>
            </a:p>
          </p:txBody>
        </p:sp>
      </p:grpSp>
      <p:sp>
        <p:nvSpPr>
          <p:cNvPr id="10" name="Tree"/>
          <p:cNvSpPr>
            <a:spLocks noEditPoints="1" noChangeArrowheads="1"/>
          </p:cNvSpPr>
          <p:nvPr/>
        </p:nvSpPr>
        <p:spPr bwMode="auto">
          <a:xfrm>
            <a:off x="7380288" y="4292600"/>
            <a:ext cx="1655762" cy="2449513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1" name="Tree"/>
          <p:cNvSpPr>
            <a:spLocks noEditPoints="1" noChangeArrowheads="1"/>
          </p:cNvSpPr>
          <p:nvPr/>
        </p:nvSpPr>
        <p:spPr bwMode="auto">
          <a:xfrm>
            <a:off x="6804025" y="5157788"/>
            <a:ext cx="576263" cy="1439862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" name="Tree"/>
          <p:cNvSpPr>
            <a:spLocks noEditPoints="1" noChangeArrowheads="1"/>
          </p:cNvSpPr>
          <p:nvPr/>
        </p:nvSpPr>
        <p:spPr bwMode="auto">
          <a:xfrm>
            <a:off x="6011863" y="5516563"/>
            <a:ext cx="504825" cy="115252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51050" y="4508500"/>
            <a:ext cx="5227638" cy="129698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700" dirty="0" smtClean="0"/>
              <a:t>«Всякий </a:t>
            </a:r>
            <a:r>
              <a:rPr lang="ru-RU" sz="2700" dirty="0"/>
              <a:t>гриб в руки берут,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 Д</a:t>
            </a:r>
            <a:r>
              <a:rPr lang="ru-RU" sz="2700" dirty="0" smtClean="0"/>
              <a:t>а </a:t>
            </a:r>
            <a:r>
              <a:rPr lang="ru-RU" sz="2700" dirty="0"/>
              <a:t>не всякий гриб в кузов </a:t>
            </a:r>
            <a:r>
              <a:rPr lang="ru-RU" sz="2700" dirty="0" smtClean="0"/>
              <a:t>кладут».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778" r="3778"/>
          <a:stretch>
            <a:fillRect/>
          </a:stretch>
        </p:blipFill>
        <p:spPr>
          <a:xfrm>
            <a:off x="2051050" y="612775"/>
            <a:ext cx="5227638" cy="3919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Ядовитые грибы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7425" y="1557338"/>
            <a:ext cx="4762500" cy="4967287"/>
          </a:xfr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07088" y="836613"/>
            <a:ext cx="3008312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Мухомор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557338"/>
            <a:ext cx="4995862" cy="3330575"/>
          </a:xfrm>
        </p:spPr>
      </p:pic>
      <p:sp>
        <p:nvSpPr>
          <p:cNvPr id="16387" name="Текст 5"/>
          <p:cNvSpPr>
            <a:spLocks noGrp="1"/>
          </p:cNvSpPr>
          <p:nvPr>
            <p:ph type="body" sz="half" idx="2"/>
          </p:nvPr>
        </p:nvSpPr>
        <p:spPr>
          <a:xfrm>
            <a:off x="5651500" y="2060575"/>
            <a:ext cx="3263900" cy="4065588"/>
          </a:xfrm>
        </p:spPr>
        <p:txBody>
          <a:bodyPr/>
          <a:lstStyle/>
          <a:p>
            <a:r>
              <a:rPr lang="ru-RU" sz="1800" b="1" smtClean="0"/>
              <a:t>Гнуть над ним не стоит спину, </a:t>
            </a:r>
            <a:endParaRPr lang="ru-RU" sz="1800" smtClean="0"/>
          </a:p>
          <a:p>
            <a:r>
              <a:rPr lang="ru-RU" sz="1800" b="1" smtClean="0"/>
              <a:t>Не украсит он корзину...</a:t>
            </a:r>
            <a:endParaRPr lang="ru-RU" sz="1800" smtClean="0"/>
          </a:p>
          <a:p>
            <a:r>
              <a:rPr lang="ru-RU" sz="1800" b="1" smtClean="0"/>
              <a:t>Знают люди с давних пор: </a:t>
            </a:r>
            <a:endParaRPr lang="ru-RU" sz="1800" smtClean="0"/>
          </a:p>
          <a:p>
            <a:r>
              <a:rPr lang="ru-RU" sz="1800" b="1" smtClean="0">
                <a:solidFill>
                  <a:srgbClr val="FF0000"/>
                </a:solidFill>
              </a:rPr>
              <a:t>Несъедобен мухомор!</a:t>
            </a:r>
            <a:endParaRPr lang="ru-RU" sz="1800" smtClean="0">
              <a:solidFill>
                <a:srgbClr val="FF0000"/>
              </a:solidFill>
            </a:endParaRPr>
          </a:p>
          <a:p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7088" y="266700"/>
            <a:ext cx="3008312" cy="11461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Бледная Поганка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404813"/>
            <a:ext cx="4371975" cy="5819775"/>
          </a:xfrm>
        </p:spPr>
      </p:pic>
      <p:sp>
        <p:nvSpPr>
          <p:cNvPr id="17411" name="Текст 3"/>
          <p:cNvSpPr>
            <a:spLocks noGrp="1"/>
          </p:cNvSpPr>
          <p:nvPr>
            <p:ph type="body" sz="half" idx="2"/>
          </p:nvPr>
        </p:nvSpPr>
        <p:spPr>
          <a:xfrm>
            <a:off x="5364163" y="1628775"/>
            <a:ext cx="3551237" cy="4497388"/>
          </a:xfrm>
        </p:spPr>
        <p:txBody>
          <a:bodyPr/>
          <a:lstStyle/>
          <a:p>
            <a:r>
              <a:rPr lang="ru-RU" sz="2000" b="1" smtClean="0"/>
              <a:t>На полянке спозаранку</a:t>
            </a:r>
            <a:endParaRPr lang="ru-RU" sz="2000" smtClean="0"/>
          </a:p>
          <a:p>
            <a:r>
              <a:rPr lang="ru-RU" sz="2000" b="1" smtClean="0"/>
              <a:t>Повстречала я поганку</a:t>
            </a:r>
            <a:endParaRPr lang="ru-RU" sz="2000" smtClean="0"/>
          </a:p>
          <a:p>
            <a:r>
              <a:rPr lang="ru-RU" sz="2000" b="1" smtClean="0"/>
              <a:t>-Почему ты бледная?</a:t>
            </a:r>
            <a:endParaRPr lang="ru-RU" sz="2000" smtClean="0"/>
          </a:p>
          <a:p>
            <a:r>
              <a:rPr lang="ru-RU" sz="2000" b="1" smtClean="0"/>
              <a:t>-Потому что вредная!</a:t>
            </a:r>
            <a:endParaRPr lang="ru-RU" sz="2000" smtClean="0"/>
          </a:p>
          <a:p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Съедобные грибы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1413" y="1600200"/>
            <a:ext cx="4608512" cy="4827588"/>
          </a:xfrm>
          <a:ln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07088" y="266700"/>
            <a:ext cx="3008312" cy="1506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Боровик</a:t>
            </a:r>
            <a:endParaRPr lang="ru-RU" sz="3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268413"/>
            <a:ext cx="4995863" cy="3743325"/>
          </a:xfrm>
        </p:spPr>
      </p:pic>
      <p:sp>
        <p:nvSpPr>
          <p:cNvPr id="19459" name="Текст 5"/>
          <p:cNvSpPr>
            <a:spLocks noGrp="1"/>
          </p:cNvSpPr>
          <p:nvPr>
            <p:ph type="body" sz="half" idx="2"/>
          </p:nvPr>
        </p:nvSpPr>
        <p:spPr>
          <a:xfrm>
            <a:off x="5651500" y="1844675"/>
            <a:ext cx="3263900" cy="4281488"/>
          </a:xfrm>
        </p:spPr>
        <p:txBody>
          <a:bodyPr/>
          <a:lstStyle/>
          <a:p>
            <a:r>
              <a:rPr lang="ru-RU" sz="2000" b="1" smtClean="0"/>
              <a:t>По дорожке шли –</a:t>
            </a:r>
            <a:endParaRPr lang="ru-RU" sz="2000" smtClean="0"/>
          </a:p>
          <a:p>
            <a:r>
              <a:rPr lang="ru-RU" sz="2000" b="1" smtClean="0"/>
              <a:t>Боровик нашли.</a:t>
            </a:r>
            <a:endParaRPr lang="ru-RU" sz="2000" smtClean="0"/>
          </a:p>
          <a:p>
            <a:r>
              <a:rPr lang="ru-RU" sz="2000" b="1" smtClean="0"/>
              <a:t>Боровик боровой</a:t>
            </a:r>
            <a:endParaRPr lang="ru-RU" sz="2000" smtClean="0"/>
          </a:p>
          <a:p>
            <a:r>
              <a:rPr lang="ru-RU" sz="2000" b="1" smtClean="0"/>
              <a:t>В мох укрылся с головой.</a:t>
            </a:r>
            <a:endParaRPr lang="ru-RU" sz="2000" smtClean="0"/>
          </a:p>
          <a:p>
            <a:r>
              <a:rPr lang="ru-RU" sz="2000" b="1" smtClean="0"/>
              <a:t>Мы его пройти могли,</a:t>
            </a:r>
            <a:endParaRPr lang="ru-RU" sz="2000" smtClean="0"/>
          </a:p>
          <a:p>
            <a:r>
              <a:rPr lang="ru-RU" sz="2000" b="1" smtClean="0"/>
              <a:t>Хорошо, что тихо шли.</a:t>
            </a:r>
            <a:endParaRPr lang="ru-RU" sz="2000" smtClean="0"/>
          </a:p>
          <a:p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7088" y="266700"/>
            <a:ext cx="3008312" cy="16494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Подосиновик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412875"/>
            <a:ext cx="4995862" cy="3746500"/>
          </a:xfrm>
        </p:spPr>
      </p:pic>
      <p:sp>
        <p:nvSpPr>
          <p:cNvPr id="20483" name="Текст 3"/>
          <p:cNvSpPr>
            <a:spLocks noGrp="1"/>
          </p:cNvSpPr>
          <p:nvPr>
            <p:ph type="body" sz="half" idx="2"/>
          </p:nvPr>
        </p:nvSpPr>
        <p:spPr>
          <a:xfrm>
            <a:off x="5724525" y="2781300"/>
            <a:ext cx="3190875" cy="3600450"/>
          </a:xfrm>
        </p:spPr>
        <p:txBody>
          <a:bodyPr/>
          <a:lstStyle/>
          <a:p>
            <a:r>
              <a:rPr lang="ru-RU" sz="2000" b="1" smtClean="0"/>
              <a:t>Под осинкой у ворот</a:t>
            </a:r>
            <a:endParaRPr lang="ru-RU" sz="2000" smtClean="0"/>
          </a:p>
          <a:p>
            <a:r>
              <a:rPr lang="ru-RU" sz="2000" b="1" smtClean="0"/>
              <a:t>Подосиновик растёт.</a:t>
            </a:r>
            <a:endParaRPr lang="ru-RU" sz="2000" smtClean="0"/>
          </a:p>
          <a:p>
            <a:r>
              <a:rPr lang="ru-RU" sz="2000" b="1" smtClean="0"/>
              <a:t>И горит, горит огнём</a:t>
            </a:r>
            <a:endParaRPr lang="ru-RU" sz="2000" smtClean="0"/>
          </a:p>
          <a:p>
            <a:r>
              <a:rPr lang="ru-RU" sz="2000" b="1" smtClean="0"/>
              <a:t>Шапка красная на нём!</a:t>
            </a:r>
            <a:endParaRPr lang="ru-RU" sz="2000" smtClean="0"/>
          </a:p>
          <a:p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7088" y="266700"/>
            <a:ext cx="3008312" cy="1506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Сыроежки</a:t>
            </a:r>
            <a:endParaRPr lang="ru-RU" sz="3600" dirty="0"/>
          </a:p>
        </p:txBody>
      </p:sp>
      <p:sp>
        <p:nvSpPr>
          <p:cNvPr id="21506" name="Текст 3"/>
          <p:cNvSpPr>
            <a:spLocks noGrp="1"/>
          </p:cNvSpPr>
          <p:nvPr>
            <p:ph type="body" sz="half" idx="2"/>
          </p:nvPr>
        </p:nvSpPr>
        <p:spPr>
          <a:xfrm>
            <a:off x="5651500" y="2438400"/>
            <a:ext cx="3263900" cy="3687763"/>
          </a:xfrm>
        </p:spPr>
        <p:txBody>
          <a:bodyPr/>
          <a:lstStyle/>
          <a:p>
            <a:r>
              <a:rPr lang="ru-RU" sz="2000" b="1" smtClean="0"/>
              <a:t>И в лесу и на лужайках</a:t>
            </a:r>
            <a:endParaRPr lang="ru-RU" sz="2000" smtClean="0"/>
          </a:p>
          <a:p>
            <a:r>
              <a:rPr lang="ru-RU" sz="2000" b="1" smtClean="0"/>
              <a:t>Сыроежки в ярких майках</a:t>
            </a:r>
            <a:endParaRPr lang="ru-RU" sz="2000" smtClean="0"/>
          </a:p>
          <a:p>
            <a:r>
              <a:rPr lang="ru-RU" sz="2000" b="1" smtClean="0"/>
              <a:t>Всех спешат очаровать.</a:t>
            </a:r>
            <a:endParaRPr lang="ru-RU" sz="2000" smtClean="0"/>
          </a:p>
          <a:p>
            <a:r>
              <a:rPr lang="ru-RU" sz="2000" b="1" smtClean="0"/>
              <a:t>«Почему бы не сорвать?»</a:t>
            </a:r>
            <a:endParaRPr lang="ru-RU" sz="2000" smtClean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125538"/>
            <a:ext cx="4995862" cy="37417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47</TotalTime>
  <Words>126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Palatino Linotype</vt:lpstr>
      <vt:lpstr>Arial</vt:lpstr>
      <vt:lpstr>Century Gothic</vt:lpstr>
      <vt:lpstr>Courier New</vt:lpstr>
      <vt:lpstr>Calibri</vt:lpstr>
      <vt:lpstr>Исполнительная</vt:lpstr>
      <vt:lpstr>Исполнительная</vt:lpstr>
      <vt:lpstr>Ядовитые и съедобные грибы</vt:lpstr>
      <vt:lpstr>  «Всякий гриб в руки берут,   Да не всякий гриб в кузов кладут». </vt:lpstr>
      <vt:lpstr>Ядовитые грибы</vt:lpstr>
      <vt:lpstr>Мухомор</vt:lpstr>
      <vt:lpstr>Бледная Поганка</vt:lpstr>
      <vt:lpstr>Съедобные грибы</vt:lpstr>
      <vt:lpstr>Боровик</vt:lpstr>
      <vt:lpstr>Подосиновик</vt:lpstr>
      <vt:lpstr>Сыроежки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Ядовитые и съедобные грибы</dc:title>
  <dc:creator>class403</dc:creator>
  <cp:lastModifiedBy>Марина</cp:lastModifiedBy>
  <cp:revision>6</cp:revision>
  <dcterms:created xsi:type="dcterms:W3CDTF">2015-06-09T11:00:21Z</dcterms:created>
  <dcterms:modified xsi:type="dcterms:W3CDTF">2015-10-11T21:00:39Z</dcterms:modified>
</cp:coreProperties>
</file>