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7" r:id="rId2"/>
    <p:sldId id="263" r:id="rId3"/>
    <p:sldId id="259" r:id="rId4"/>
    <p:sldId id="258" r:id="rId5"/>
    <p:sldId id="260" r:id="rId6"/>
    <p:sldId id="264" r:id="rId7"/>
    <p:sldId id="262" r:id="rId8"/>
    <p:sldId id="261" r:id="rId9"/>
    <p:sldId id="267" r:id="rId10"/>
    <p:sldId id="266" r:id="rId11"/>
    <p:sldId id="265"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4EB9CE-C141-4CE4-BD0C-0D4079121BF1}" type="datetimeFigureOut">
              <a:rPr lang="ru-RU" smtClean="0"/>
              <a:pPr/>
              <a:t>12.10.2015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A43F75-06FF-4EF3-998A-687FE28D2CC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12.10.2015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s://ru.wikipedia.org/wiki/%D0%A1%D0%BE%D0%B5%D0%B4%D0%B8%D0%BD%D1%91%D0%BD%D0%BD%D1%8B%D0%B5_%D0%A8%D1%82%D0%B0%D1%82%D1%8B_%D0%90%D0%BC%D0%B5%D1%80%D0%B8%D0%BA%D0%B8" TargetMode="External"/><Relationship Id="rId13" Type="http://schemas.openxmlformats.org/officeDocument/2006/relationships/hyperlink" Target="https://ru.wikipedia.org/wiki/%D0%93%D0%B0%D1%80%D0%B2%D0%B0%D1%80%D0%B4%D1%81%D0%BA%D0%B8%D0%B9_%D1%83%D0%BD%D0%B8%D0%B2%D0%B5%D1%80%D1%81%D0%B8%D1%82%D0%B5%D1%82" TargetMode="External"/><Relationship Id="rId3" Type="http://schemas.openxmlformats.org/officeDocument/2006/relationships/hyperlink" Target="https://ru.wikipedia.org/wiki/1_%D1%84%D0%B5%D0%B2%D1%80%D0%B0%D0%BB%D1%8F" TargetMode="External"/><Relationship Id="rId7" Type="http://schemas.openxmlformats.org/officeDocument/2006/relationships/hyperlink" Target="https://ru.wikipedia.org/wiki/%D0%92%D1%83%D1%81%D1%82%D0%B5%D1%80_(%D0%9C%D0%B0%D1%81%D1%81%D0%B0%D1%87%D1%83%D1%81%D0%B5%D1%82%D1%81)" TargetMode="External"/><Relationship Id="rId12" Type="http://schemas.openxmlformats.org/officeDocument/2006/relationships/hyperlink" Target="https://ru.wikipedia.org/wiki/%D0%90%D0%BB%D1%8C%D0%BC%D0%B0-%D0%BC%D0%B0%D1%82%D0%B5%D1%80"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s://ru.wikipedia.org/wiki/1924_%D0%B3%D0%BE%D0%B4" TargetMode="External"/><Relationship Id="rId11" Type="http://schemas.openxmlformats.org/officeDocument/2006/relationships/hyperlink" Target="https://ru.wikipedia.org/wiki/%D0%94%D0%BE%D0%BA%D1%82%D0%BE%D1%80_%D1%84%D0%B8%D0%BB%D0%BE%D1%81%D0%BE%D1%84%D0%B8%D0%B8" TargetMode="External"/><Relationship Id="rId5" Type="http://schemas.openxmlformats.org/officeDocument/2006/relationships/hyperlink" Target="https://ru.wikipedia.org/wiki/24_%D0%B0%D0%BF%D1%80%D0%B5%D0%BB%D1%8F" TargetMode="External"/><Relationship Id="rId10" Type="http://schemas.openxmlformats.org/officeDocument/2006/relationships/hyperlink" Target="https://ru.wikipedia.org/wiki/%D0%A3%D0%BD%D0%B8%D0%B2%D0%B5%D1%80%D1%81%D0%B8%D1%82%D0%B5%D1%82_%D0%94%D0%B6%D0%BE%D0%BD%D1%81%D0%B0_%D0%A5%D0%BE%D0%BF%D0%BA%D0%B8%D0%BD%D1%81%D0%B0" TargetMode="External"/><Relationship Id="rId4" Type="http://schemas.openxmlformats.org/officeDocument/2006/relationships/hyperlink" Target="https://ru.wikipedia.org/wiki/1844_%D0%B3%D0%BE%D0%B4" TargetMode="External"/><Relationship Id="rId9" Type="http://schemas.openxmlformats.org/officeDocument/2006/relationships/hyperlink" Target="https://ru.wikipedia.org/wiki/%D0%9F%D1%81%D0%B8%D1%85%D0%BE%D0%BB%D0%BE%D0%B3%D0%B8%D1%8F" TargetMode="External"/><Relationship Id="rId1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94%D0%B0%D1%80%D0%B5%D0%BC_(%D0%A1%D0%B5%D0%B2%D0%B5%D1%80%D0%BD%D0%B0%D1%8F_%D0%9A%D0%B0%D1%80%D0%BE%D0%BB%D0%B8%D0%BD%D0%B0)" TargetMode="External"/><Relationship Id="rId13" Type="http://schemas.openxmlformats.org/officeDocument/2006/relationships/hyperlink" Target="https://ru.wikipedia.org/wiki/%D0%9F%D1%80%D0%BE%D1%84%D0%B5%D1%81%D1%81%D0%BE%D1%80" TargetMode="External"/><Relationship Id="rId18" Type="http://schemas.openxmlformats.org/officeDocument/2006/relationships/hyperlink" Target="https://ru.wikipedia.org/w/index.php?title=%D0%94%D0%B5%D1%82%D1%81%D0%BA%D0%B0%D1%8F_%D0%BF%D1%81%D0%B8%D1%85%D0%BE%D0%BB%D0%BE%D0%B3%D0%B8%D1%8F&amp;action=edit&amp;redlink=1" TargetMode="External"/><Relationship Id="rId3" Type="http://schemas.openxmlformats.org/officeDocument/2006/relationships/hyperlink" Target="https://ru.wikipedia.org/wiki/29_%D0%B0%D0%BF%D1%80%D0%B5%D0%BB%D1%8F" TargetMode="External"/><Relationship Id="rId7" Type="http://schemas.openxmlformats.org/officeDocument/2006/relationships/hyperlink" Target="https://ru.wikipedia.org/wiki/1938_%D0%B3%D0%BE%D0%B4" TargetMode="External"/><Relationship Id="rId12" Type="http://schemas.openxmlformats.org/officeDocument/2006/relationships/hyperlink" Target="https://ru.wikipedia.org/wiki/%D0%94%D0%BE%D0%BA%D1%82%D0%BE%D1%80_%D1%84%D0%B8%D0%BB%D0%BE%D1%81%D0%BE%D1%84%D0%B8%D0%B8" TargetMode="External"/><Relationship Id="rId17" Type="http://schemas.openxmlformats.org/officeDocument/2006/relationships/hyperlink" Target="https://ru.wikipedia.org/wiki/%D0%9F%D1%81%D0%B8%D1%85%D0%BE%D0%BB%D0%BE%D0%B3%D0%B8%D1%8F_%D0%BB%D0%B8%D1%87%D0%BD%D0%BE%D1%81%D1%82%D0%B8" TargetMode="External"/><Relationship Id="rId2" Type="http://schemas.openxmlformats.org/officeDocument/2006/relationships/image" Target="../media/image5.jpeg"/><Relationship Id="rId16" Type="http://schemas.openxmlformats.org/officeDocument/2006/relationships/hyperlink" Target="https://ru.wikipedia.org/wiki/%D0%94%D0%B8%D1%84%D1%84%D0%B5%D1%80%D0%B5%D0%BD%D1%86%D0%B8%D0%B0%D0%BB%D1%8C%D0%BD%D0%B0%D1%8F_%D0%BF%D1%81%D0%B8%D1%85%D0%BE%D0%BB%D0%BE%D0%B3%D0%B8%D1%8F" TargetMode="External"/><Relationship Id="rId1" Type="http://schemas.openxmlformats.org/officeDocument/2006/relationships/slideLayout" Target="../slideLayouts/slideLayout2.xml"/><Relationship Id="rId6" Type="http://schemas.openxmlformats.org/officeDocument/2006/relationships/hyperlink" Target="https://ru.wikipedia.org/wiki/27_%D0%BC%D0%B0%D1%80%D1%82%D0%B0" TargetMode="External"/><Relationship Id="rId11" Type="http://schemas.openxmlformats.org/officeDocument/2006/relationships/hyperlink" Target="https://ru.wikipedia.org/wiki/%D0%93%D0%B0%D0%BC%D0%B1%D1%83%D1%80%D0%B3%D1%81%D0%BA%D0%B8%D0%B9_%D1%83%D0%BD%D0%B8%D0%B2%D0%B5%D1%80%D1%81%D0%B8%D1%82%D0%B5%D1%82" TargetMode="External"/><Relationship Id="rId5" Type="http://schemas.openxmlformats.org/officeDocument/2006/relationships/hyperlink" Target="https://ru.wikipedia.org/wiki/%D0%91%D0%B5%D1%80%D0%BB%D0%B8%D0%BD" TargetMode="External"/><Relationship Id="rId15" Type="http://schemas.openxmlformats.org/officeDocument/2006/relationships/hyperlink" Target="https://ru.wikipedia.org/wiki/%D0%91%D0%B5%D1%80%D0%BB%D0%B8%D0%BD%D1%81%D0%BA%D0%B8%D0%B9_%D1%83%D0%BD%D0%B8%D0%B2%D0%B5%D1%80%D1%81%D0%B8%D1%82%D0%B5%D1%82_%D0%B8%D0%BC%D0%B5%D0%BD%D0%B8_%D0%93%D1%83%D0%BC%D0%B1%D0%BE%D0%BB%D1%8C%D0%B4%D1%82%D0%B0" TargetMode="External"/><Relationship Id="rId10" Type="http://schemas.openxmlformats.org/officeDocument/2006/relationships/hyperlink" Target="https://ru.wikipedia.org/wiki/%D0%A4%D0%B8%D0%BB%D0%BE%D1%81%D0%BE%D1%84%D0%B8%D1%8F" TargetMode="External"/><Relationship Id="rId4" Type="http://schemas.openxmlformats.org/officeDocument/2006/relationships/hyperlink" Target="https://ru.wikipedia.org/wiki/1871_%D0%B3%D0%BE%D0%B4" TargetMode="External"/><Relationship Id="rId9" Type="http://schemas.openxmlformats.org/officeDocument/2006/relationships/hyperlink" Target="https://ru.wikipedia.org/wiki/%D0%9F%D1%81%D0%B8%D1%85%D0%BE%D0%BB%D0%BE%D0%B3%D0%B8%D1%8F" TargetMode="External"/><Relationship Id="rId14" Type="http://schemas.openxmlformats.org/officeDocument/2006/relationships/hyperlink" Target="https://ru.wikipedia.org/wiki/%D0%90%D0%BB%D1%8C%D0%BC%D0%B0-%D0%BC%D0%B0%D1%82%D0%B5%D1%8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63858098_schastlivye-oboi-17.jpg"/>
          <p:cNvPicPr>
            <a:picLocks noGrp="1" noChangeAspect="1"/>
          </p:cNvPicPr>
          <p:nvPr>
            <p:ph idx="1"/>
          </p:nvPr>
        </p:nvPicPr>
        <p:blipFill>
          <a:blip r:embed="rId2"/>
          <a:stretch>
            <a:fillRect/>
          </a:stretch>
        </p:blipFill>
        <p:spPr>
          <a:xfrm>
            <a:off x="0" y="0"/>
            <a:ext cx="9143999" cy="6858000"/>
          </a:xfrm>
        </p:spPr>
      </p:pic>
      <p:sp>
        <p:nvSpPr>
          <p:cNvPr id="5" name="Прямоугольник 4"/>
          <p:cNvSpPr/>
          <p:nvPr/>
        </p:nvSpPr>
        <p:spPr>
          <a:xfrm>
            <a:off x="714348" y="214290"/>
            <a:ext cx="7707038"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Зарубежные концепции детского развития.</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Прямоугольник 5"/>
          <p:cNvSpPr/>
          <p:nvPr/>
        </p:nvSpPr>
        <p:spPr>
          <a:xfrm>
            <a:off x="2714612" y="6215082"/>
            <a:ext cx="6286544" cy="523220"/>
          </a:xfrm>
          <a:prstGeom prst="rect">
            <a:avLst/>
          </a:prstGeom>
        </p:spPr>
        <p:style>
          <a:lnRef idx="1">
            <a:schemeClr val="accent5"/>
          </a:lnRef>
          <a:fillRef idx="2">
            <a:schemeClr val="accent5"/>
          </a:fillRef>
          <a:effectRef idx="1">
            <a:schemeClr val="accent5"/>
          </a:effectRef>
          <a:fontRef idx="minor">
            <a:schemeClr val="dk1"/>
          </a:fontRef>
        </p:style>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400" b="1" cap="all" smtClean="0">
                <a:ln w="0"/>
                <a:solidFill>
                  <a:schemeClr val="bg2">
                    <a:lumMod val="10000"/>
                  </a:schemeClr>
                </a:solidFill>
                <a:effectLst>
                  <a:reflection blurRad="12700" stA="50000" endPos="50000" dist="5000" dir="5400000" sy="-100000" rotWithShape="0"/>
                </a:effectLst>
              </a:rPr>
              <a:t>Выполн</a:t>
            </a:r>
            <a:r>
              <a:rPr lang="ru-RU" sz="1400" b="1" cap="all" smtClean="0">
                <a:ln w="0"/>
                <a:solidFill>
                  <a:schemeClr val="bg2">
                    <a:lumMod val="10000"/>
                  </a:schemeClr>
                </a:solidFill>
                <a:effectLst>
                  <a:reflection blurRad="12700" stA="50000" endPos="50000" dist="5000" dir="5400000" sy="-100000" rotWithShape="0"/>
                </a:effectLst>
              </a:rPr>
              <a:t>ила</a:t>
            </a:r>
            <a:r>
              <a:rPr lang="ru-RU" sz="1400" b="1" cap="all" dirty="0" smtClean="0">
                <a:ln w="0"/>
                <a:solidFill>
                  <a:schemeClr val="bg2">
                    <a:lumMod val="10000"/>
                  </a:schemeClr>
                </a:solidFill>
                <a:effectLst>
                  <a:reflection blurRad="12700" stA="50000" endPos="50000" dist="5000" dir="5400000" sy="-100000" rotWithShape="0"/>
                </a:effectLst>
              </a:rPr>
              <a:t>:</a:t>
            </a:r>
          </a:p>
          <a:p>
            <a:pPr algn="ctr"/>
            <a:r>
              <a:rPr lang="ru-RU" sz="1400" b="1" cap="all" dirty="0" err="1" smtClean="0">
                <a:ln w="0"/>
                <a:solidFill>
                  <a:schemeClr val="bg2">
                    <a:lumMod val="10000"/>
                  </a:schemeClr>
                </a:solidFill>
                <a:effectLst>
                  <a:reflection blurRad="12700" stA="50000" endPos="50000" dist="5000" dir="5400000" sy="-100000" rotWithShape="0"/>
                </a:effectLst>
              </a:rPr>
              <a:t>Кислицына</a:t>
            </a:r>
            <a:r>
              <a:rPr lang="ru-RU" sz="1400" b="1" cap="all" dirty="0" smtClean="0">
                <a:ln w="0"/>
                <a:solidFill>
                  <a:schemeClr val="bg2">
                    <a:lumMod val="10000"/>
                  </a:schemeClr>
                </a:solidFill>
                <a:effectLst>
                  <a:reflection blurRad="12700" stA="50000" endPos="50000" dist="5000" dir="5400000" sy="-100000" rotWithShape="0"/>
                </a:effectLst>
              </a:rPr>
              <a:t> </a:t>
            </a:r>
            <a:r>
              <a:rPr lang="ru-RU" sz="1400" b="1" cap="all" dirty="0" smtClean="0">
                <a:ln w="0"/>
                <a:solidFill>
                  <a:schemeClr val="bg2">
                    <a:lumMod val="10000"/>
                  </a:schemeClr>
                </a:solidFill>
                <a:effectLst>
                  <a:reflection blurRad="12700" stA="50000" endPos="50000" dist="5000" dir="5400000" sy="-100000" rotWithShape="0"/>
                </a:effectLst>
              </a:rPr>
              <a:t>Светлана </a:t>
            </a:r>
            <a:r>
              <a:rPr lang="ru-RU" sz="1400" b="1" cap="all" dirty="0" smtClean="0">
                <a:ln w="0"/>
                <a:solidFill>
                  <a:schemeClr val="bg2">
                    <a:lumMod val="10000"/>
                  </a:schemeClr>
                </a:solidFill>
                <a:effectLst>
                  <a:reflection blurRad="12700" stA="50000" endPos="50000" dist="5000" dir="5400000" sy="-100000" rotWithShape="0"/>
                </a:effectLst>
              </a:rPr>
              <a:t>Серафимовна.</a:t>
            </a:r>
            <a:endParaRPr lang="ru-RU" sz="1400" b="1" cap="all" dirty="0" smtClean="0">
              <a:ln w="0"/>
              <a:solidFill>
                <a:schemeClr val="bg1"/>
              </a:solidFill>
              <a:effectLst>
                <a:reflection blurRad="12700" stA="50000" endPos="50000" dist="5000" dir="5400000" sy="-100000" rotWithShape="0"/>
              </a:effectLst>
            </a:endParaRPr>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70037654_Stanley_Hall.jpg"/>
          <p:cNvPicPr>
            <a:picLocks noGrp="1" noChangeAspect="1"/>
          </p:cNvPicPr>
          <p:nvPr>
            <p:ph idx="1"/>
          </p:nvPr>
        </p:nvPicPr>
        <p:blipFill>
          <a:blip r:embed="rId2"/>
          <a:stretch>
            <a:fillRect/>
          </a:stretch>
        </p:blipFill>
        <p:spPr>
          <a:xfrm>
            <a:off x="0" y="0"/>
            <a:ext cx="3321629" cy="6858000"/>
          </a:xfrm>
        </p:spPr>
      </p:pic>
      <p:graphicFrame>
        <p:nvGraphicFramePr>
          <p:cNvPr id="5" name="Таблица 4"/>
          <p:cNvGraphicFramePr>
            <a:graphicFrameLocks noGrp="1"/>
          </p:cNvGraphicFramePr>
          <p:nvPr/>
        </p:nvGraphicFramePr>
        <p:xfrm>
          <a:off x="3357554" y="0"/>
          <a:ext cx="5786446" cy="6858003"/>
        </p:xfrm>
        <a:graphic>
          <a:graphicData uri="http://schemas.openxmlformats.org/drawingml/2006/table">
            <a:tbl>
              <a:tblPr/>
              <a:tblGrid>
                <a:gridCol w="2893223"/>
                <a:gridCol w="2893223"/>
              </a:tblGrid>
              <a:tr h="489858">
                <a:tc gridSpan="2">
                  <a:txBody>
                    <a:bodyPr/>
                    <a:lstStyle/>
                    <a:p>
                      <a:pPr algn="ctr" fontAlgn="t"/>
                      <a:r>
                        <a:rPr lang="ru-RU" sz="1400"/>
                        <a:t>Грэнвилл Стэнли Холл, около 1910.</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hMerge="1">
                  <a:txBody>
                    <a:bodyPr/>
                    <a:lstStyle/>
                    <a:p>
                      <a:endParaRPr lang="ru-RU"/>
                    </a:p>
                  </a:txBody>
                  <a:tcPr/>
                </a:tc>
              </a:tr>
              <a:tr h="489858">
                <a:tc>
                  <a:txBody>
                    <a:bodyPr/>
                    <a:lstStyle/>
                    <a:p>
                      <a:pPr fontAlgn="t"/>
                      <a:r>
                        <a:rPr lang="ru-RU" sz="1400"/>
                        <a:t>Дата рождения:</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3" tooltip="1 февраля"/>
                        </a:rPr>
                        <a:t>1 февраля</a:t>
                      </a:r>
                      <a:r>
                        <a:rPr lang="ru-RU" sz="1400"/>
                        <a:t> </a:t>
                      </a:r>
                      <a:r>
                        <a:rPr lang="ru-RU" sz="1400" u="none" strike="noStrike">
                          <a:solidFill>
                            <a:srgbClr val="0B0080"/>
                          </a:solidFill>
                          <a:hlinkClick r:id="rId4" tooltip="1844 год"/>
                        </a:rPr>
                        <a:t>1844</a:t>
                      </a:r>
                      <a:endParaRPr lang="ru-RU" sz="1400"/>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Место рождения:</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a:t>Эшфилд</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Дата смерти:</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5" tooltip="24 апреля"/>
                        </a:rPr>
                        <a:t>24 апреля</a:t>
                      </a:r>
                      <a:r>
                        <a:rPr lang="ru-RU" sz="1400"/>
                        <a:t> </a:t>
                      </a:r>
                      <a:r>
                        <a:rPr lang="ru-RU" sz="1400" u="none" strike="noStrike">
                          <a:solidFill>
                            <a:srgbClr val="0B0080"/>
                          </a:solidFill>
                          <a:hlinkClick r:id="rId6" tooltip="1924 год"/>
                        </a:rPr>
                        <a:t>1924</a:t>
                      </a:r>
                      <a:r>
                        <a:rPr lang="ru-RU" sz="1400"/>
                        <a:t> (80 лет)</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Место смерти:</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7" tooltip="Вустер (Массачусетс)"/>
                        </a:rPr>
                        <a:t>Вустер</a:t>
                      </a:r>
                      <a:endParaRPr lang="ru-RU" sz="1400"/>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Страна:</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a:t> </a:t>
                      </a:r>
                      <a:r>
                        <a:rPr lang="ru-RU" sz="1400" u="none" strike="noStrike">
                          <a:solidFill>
                            <a:srgbClr val="0B0080"/>
                          </a:solidFill>
                          <a:hlinkClick r:id="rId8" tooltip="Соединённые Штаты Америки"/>
                        </a:rPr>
                        <a:t>США</a:t>
                      </a:r>
                      <a:endParaRPr lang="ru-RU" sz="1400"/>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Научная сфера:</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9" tooltip="Психология"/>
                        </a:rPr>
                        <a:t>психология</a:t>
                      </a:r>
                      <a:endParaRPr lang="ru-RU" sz="1400"/>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857249">
                <a:tc>
                  <a:txBody>
                    <a:bodyPr/>
                    <a:lstStyle/>
                    <a:p>
                      <a:pPr fontAlgn="t"/>
                      <a:r>
                        <a:rPr lang="ru-RU" sz="1400"/>
                        <a:t>Место работы:</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10" tooltip="Университет Джонса Хопкинса"/>
                        </a:rPr>
                        <a:t>Университет Джонса Хопкинса</a:t>
                      </a:r>
                      <a:endParaRPr lang="ru-RU" sz="1400"/>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857249">
                <a:tc>
                  <a:txBody>
                    <a:bodyPr/>
                    <a:lstStyle/>
                    <a:p>
                      <a:pPr fontAlgn="t"/>
                      <a:r>
                        <a:rPr lang="ru-RU" sz="1400"/>
                        <a:t>Учёная степень:</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11" tooltip="Доктор философии"/>
                        </a:rPr>
                        <a:t>доктор философии (PhD)</a:t>
                      </a:r>
                      <a:r>
                        <a:rPr lang="ru-RU" sz="1400"/>
                        <a:t> по психологии</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224641">
                <a:tc>
                  <a:txBody>
                    <a:bodyPr/>
                    <a:lstStyle/>
                    <a:p>
                      <a:pPr fontAlgn="t"/>
                      <a:r>
                        <a:rPr lang="ru-RU" sz="1400" u="none" strike="noStrike">
                          <a:solidFill>
                            <a:srgbClr val="0B0080"/>
                          </a:solidFill>
                          <a:hlinkClick r:id="rId12" tooltip="Альма-матер"/>
                        </a:rPr>
                        <a:t>Альма-матер</a:t>
                      </a:r>
                      <a:r>
                        <a:rPr lang="ru-RU" sz="1400"/>
                        <a:t>:</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u="none" strike="noStrike">
                          <a:solidFill>
                            <a:srgbClr val="0B0080"/>
                          </a:solidFill>
                          <a:hlinkClick r:id="rId13" tooltip="Гарвардский университет"/>
                        </a:rPr>
                        <a:t>Гарвардский университет</a:t>
                      </a:r>
                      <a:r>
                        <a:rPr lang="ru-RU" sz="1400"/>
                        <a:t> иУильямс Колледж</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489858">
                <a:tc>
                  <a:txBody>
                    <a:bodyPr/>
                    <a:lstStyle/>
                    <a:p>
                      <a:pPr fontAlgn="t"/>
                      <a:r>
                        <a:rPr lang="ru-RU" sz="1400"/>
                        <a:t>Научный руководитель:</a:t>
                      </a:r>
                    </a:p>
                  </a:txBody>
                  <a:tcPr marL="72571" marR="72571" marT="36286" marB="36286">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endParaRPr lang="ru-RU" sz="1400" dirty="0"/>
                    </a:p>
                  </a:txBody>
                  <a:tcPr marL="72571" marR="72571" marT="36286" marB="36286">
                    <a:lnL w="9525" cap="flat" cmpd="sng" algn="ctr">
                      <a:solidFill>
                        <a:srgbClr val="AAAAAA"/>
                      </a:solidFill>
                      <a:prstDash val="solid"/>
                      <a:round/>
                      <a:headEnd type="none" w="med" len="med"/>
                      <a:tailEnd type="none" w="med" len="med"/>
                    </a:lnL>
                    <a:lnT w="9525" cap="flat" cmpd="sng" algn="ctr">
                      <a:solidFill>
                        <a:srgbClr val="AAAAAA"/>
                      </a:solidFill>
                      <a:prstDash val="solid"/>
                      <a:round/>
                      <a:headEnd type="none" w="med" len="med"/>
                      <a:tailEnd type="none" w="med" len="med"/>
                    </a:lnT>
                  </a:tcPr>
                </a:tc>
              </a:tr>
            </a:tbl>
          </a:graphicData>
        </a:graphic>
      </p:graphicFrame>
      <p:pic>
        <p:nvPicPr>
          <p:cNvPr id="1026" name="Picture 2" descr="US flag 48 stars.svg"/>
          <p:cNvPicPr>
            <a:picLocks noChangeAspect="1" noChangeArrowheads="1"/>
          </p:cNvPicPr>
          <p:nvPr/>
        </p:nvPicPr>
        <p:blipFill>
          <a:blip r:embed="rId14"/>
          <a:srcRect/>
          <a:stretch>
            <a:fillRect/>
          </a:stretch>
        </p:blipFill>
        <p:spPr bwMode="auto">
          <a:xfrm>
            <a:off x="0" y="0"/>
            <a:ext cx="190500" cy="1047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fontScale="92500"/>
          </a:bodyPr>
          <a:lstStyle/>
          <a:p>
            <a:r>
              <a:rPr lang="ru-RU" dirty="0" smtClean="0"/>
              <a:t>Теория рекапитуляции по </a:t>
            </a:r>
            <a:r>
              <a:rPr lang="ru-RU" dirty="0" err="1" smtClean="0"/>
              <a:t>Стенли</a:t>
            </a:r>
            <a:r>
              <a:rPr lang="ru-RU" dirty="0" smtClean="0"/>
              <a:t> Холлу Название теории, а точнее гипотезы - происходит от латинского термина «</a:t>
            </a:r>
            <a:r>
              <a:rPr lang="ru-RU" dirty="0" err="1" smtClean="0"/>
              <a:t>recapitulation</a:t>
            </a:r>
            <a:r>
              <a:rPr lang="ru-RU" dirty="0" smtClean="0"/>
              <a:t>» означающего «сжатое повторение». </a:t>
            </a:r>
            <a:r>
              <a:rPr lang="ru-RU" dirty="0" err="1" smtClean="0"/>
              <a:t>Стенли</a:t>
            </a:r>
            <a:r>
              <a:rPr lang="ru-RU" dirty="0" smtClean="0"/>
              <a:t> Холл по аналогии с </a:t>
            </a:r>
            <a:r>
              <a:rPr lang="ru-RU" dirty="0" err="1" smtClean="0"/>
              <a:t>биологенетическим</a:t>
            </a:r>
            <a:r>
              <a:rPr lang="ru-RU" dirty="0" smtClean="0"/>
              <a:t> законом Геккеля-Мюллера предположил, что: «… ребёнок в своём развитии повторяет все стадии развития психики, которые прошло человечество. Порядок и скорость прохождения каждой стадии </a:t>
            </a:r>
            <a:r>
              <a:rPr lang="ru-RU" dirty="0" err="1" smtClean="0"/>
              <a:t>врождены</a:t>
            </a:r>
            <a:r>
              <a:rPr lang="ru-RU" dirty="0" smtClean="0"/>
              <a:t> и заданы генетически, а потому при формировании индивидуальной психики невозможно ни миновать какую-то стадию, ни перейти на следующую ступень раньше определённого времени. На этом основании Холл делает вывод о том, что именно уровень психического развития должен определять содержание и форму обучения, которое полностью от него зависит. Механизмом, который способствует переходу с одной стадии развития на другую, является игра».</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63858098_schastlivye-oboi-17.jpg"/>
          <p:cNvPicPr>
            <a:picLocks noGrp="1" noChangeAspect="1"/>
          </p:cNvPicPr>
          <p:nvPr>
            <p:ph idx="1"/>
          </p:nvPr>
        </p:nvPicPr>
        <p:blipFill>
          <a:blip r:embed="rId2"/>
          <a:stretch>
            <a:fillRect/>
          </a:stretch>
        </p:blipFill>
        <p:spPr>
          <a:xfrm>
            <a:off x="0" y="-214338"/>
            <a:ext cx="9286908" cy="7072338"/>
          </a:xfrm>
        </p:spPr>
      </p:pic>
      <p:sp>
        <p:nvSpPr>
          <p:cNvPr id="5" name="Прямоугольник 4"/>
          <p:cNvSpPr/>
          <p:nvPr/>
        </p:nvSpPr>
        <p:spPr>
          <a:xfrm>
            <a:off x="1392892" y="785794"/>
            <a:ext cx="6358215" cy="1754326"/>
          </a:xfrm>
          <a:prstGeom prst="rect">
            <a:avLst/>
          </a:prstGeom>
          <a:noFill/>
        </p:spPr>
        <p:txBody>
          <a:bodyPr wrap="squar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a:t>
            </a:r>
            <a:r>
              <a:rPr lang="ru-RU" sz="5400" b="1" cap="all"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за внимание!</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571472" y="0"/>
            <a:ext cx="7952763" cy="3785652"/>
          </a:xfrm>
          <a:prstGeom prst="rect">
            <a:avLst/>
          </a:prstGeom>
        </p:spPr>
        <p:style>
          <a:lnRef idx="3">
            <a:schemeClr val="lt1"/>
          </a:lnRef>
          <a:fillRef idx="1">
            <a:schemeClr val="accent5"/>
          </a:fillRef>
          <a:effectRef idx="1">
            <a:schemeClr val="accent5"/>
          </a:effectRef>
          <a:fontRef idx="minor">
            <a:schemeClr val="lt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Теория когнитивного</a:t>
            </a:r>
          </a:p>
          <a:p>
            <a:pPr algn="ctr"/>
            <a:r>
              <a:rPr lang="ru-RU"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развития</a:t>
            </a:r>
            <a:endParaRPr lang="ru-RU"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g9.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1400" b="1" dirty="0" smtClean="0">
                <a:latin typeface="Times New Roman" pitchFamily="18" charset="0"/>
                <a:cs typeface="Times New Roman" pitchFamily="18" charset="0"/>
              </a:rPr>
              <a:t>                                   </a:t>
            </a:r>
          </a:p>
          <a:p>
            <a:pPr algn="ctr"/>
            <a:endParaRPr lang="ru-RU" sz="1400" b="1" dirty="0" smtClean="0">
              <a:latin typeface="Times New Roman" pitchFamily="18" charset="0"/>
              <a:cs typeface="Times New Roman" pitchFamily="18" charset="0"/>
            </a:endParaRPr>
          </a:p>
          <a:p>
            <a:pPr algn="ctr"/>
            <a:r>
              <a:rPr lang="ru-RU" sz="14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Концепция Ж. Пиаже о стадиях социализации</a:t>
            </a: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Подход, предложенный Жаном Пиаже, значительно отличается от теории развития личности Фрейда. Жан Пиаже исследовал когнитивное развитие, или процесс обучения мышлению. Согласно его теории, на каждой стадии когнитивного развития формируются новые навыки, определяющие пределы того, чему на данной стадии можно научить человека. Дети проходят эти стадии в определённой последовательности, хотя необязательно с одинаковой скоростью и результатами.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Первый период, от рождения до двух лет, называется сенсомоторной стадией. В это время у детей формируется способность надолго сохранять в памяти образы предметов окружающего мира.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Второй период, от двух до семи лет, называется </a:t>
            </a:r>
            <a:r>
              <a:rPr lang="ru-RU" sz="1400" dirty="0" err="1" smtClean="0">
                <a:latin typeface="Times New Roman" pitchFamily="18" charset="0"/>
                <a:cs typeface="Times New Roman" pitchFamily="18" charset="0"/>
              </a:rPr>
              <a:t>предоперациональной</a:t>
            </a:r>
            <a:r>
              <a:rPr lang="ru-RU" sz="1400" dirty="0" smtClean="0">
                <a:latin typeface="Times New Roman" pitchFamily="18" charset="0"/>
                <a:cs typeface="Times New Roman" pitchFamily="18" charset="0"/>
              </a:rPr>
              <a:t> стадией. В это время дети учатся различать символы и их значения.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 возрасте от семи до одиннадцати лет дети учатся мысленно совершать действия, которые раньше они выполняли только руками.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 возрасте примерно от двенадцати до пятнадцати лет дети вступают в последнюю стадию, называемую стадией формальных операций. На этом этапе подростки могут решать абстрактные математические и логические задачи, осмысливать нравственные проблемы, а так же размышлять о будущем. Дальнейшее развитие мышления совершенствует умение и навыки, усвоенные на этой стадии.</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Французский психолог Ж. Пиаже, сохраняя идею различных стадий в развитии личности, делает акцент на развитии познавательных структур индивида и их последующей перестройке в зависимости от опыта и социального взаимодействия. Эти стадии сменяют одна другую в определенной последовательности: сенсорно-моторная (от рождения до 2 лет), </a:t>
            </a:r>
            <a:r>
              <a:rPr lang="ru-RU" sz="1400" dirty="0" err="1" smtClean="0">
                <a:latin typeface="Times New Roman" pitchFamily="18" charset="0"/>
                <a:cs typeface="Times New Roman" pitchFamily="18" charset="0"/>
              </a:rPr>
              <a:t>операциональная</a:t>
            </a:r>
            <a:r>
              <a:rPr lang="ru-RU" sz="1400" dirty="0" smtClean="0">
                <a:latin typeface="Times New Roman" pitchFamily="18" charset="0"/>
                <a:cs typeface="Times New Roman" pitchFamily="18" charset="0"/>
              </a:rPr>
              <a:t> (от 2 до 7), стадия конкретных операций (с 7 до 11), стадия формальных операций (с 12 до 15) .</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020-020-Kontseptsija-sotsialnogo-realizma.jpg"/>
          <p:cNvPicPr>
            <a:picLocks noGrp="1" noChangeAspect="1"/>
          </p:cNvPicPr>
          <p:nvPr>
            <p:ph idx="1"/>
          </p:nvPr>
        </p:nvPicPr>
        <p:blipFill>
          <a:blip r:embed="rId2"/>
          <a:stretch>
            <a:fillRect/>
          </a:stretch>
        </p:blipFill>
        <p:spPr>
          <a:xfrm>
            <a:off x="0" y="0"/>
            <a:ext cx="9143999" cy="6858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ru-RU" sz="4800" dirty="0" smtClean="0">
                <a:solidFill>
                  <a:srgbClr val="FF0000"/>
                </a:solidFill>
              </a:rPr>
              <a:t>Теория двух факторов развития</a:t>
            </a:r>
          </a:p>
          <a:p>
            <a:pPr fontAlgn="base"/>
            <a:r>
              <a:rPr lang="ru-RU" sz="4800" dirty="0" smtClean="0">
                <a:solidFill>
                  <a:srgbClr val="FF0000"/>
                </a:solidFill>
              </a:rPr>
              <a:t>(Психоаналитическая теория психического развития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sz="3200" b="1" dirty="0" smtClean="0"/>
              <a:t>Уильям Льюис Штерн</a:t>
            </a:r>
            <a:endParaRPr lang="ru-RU" sz="3200" dirty="0"/>
          </a:p>
        </p:txBody>
      </p:sp>
      <p:pic>
        <p:nvPicPr>
          <p:cNvPr id="4" name="Содержимое 3" descr="stern.jpg"/>
          <p:cNvPicPr>
            <a:picLocks noGrp="1" noChangeAspect="1"/>
          </p:cNvPicPr>
          <p:nvPr>
            <p:ph idx="1"/>
          </p:nvPr>
        </p:nvPicPr>
        <p:blipFill>
          <a:blip r:embed="rId2"/>
          <a:stretch>
            <a:fillRect/>
          </a:stretch>
        </p:blipFill>
        <p:spPr>
          <a:xfrm>
            <a:off x="0" y="1071546"/>
            <a:ext cx="4500562" cy="5786454"/>
          </a:xfrm>
        </p:spPr>
      </p:pic>
      <p:graphicFrame>
        <p:nvGraphicFramePr>
          <p:cNvPr id="5" name="Таблица 4"/>
          <p:cNvGraphicFramePr>
            <a:graphicFrameLocks noGrp="1"/>
          </p:cNvGraphicFramePr>
          <p:nvPr/>
        </p:nvGraphicFramePr>
        <p:xfrm>
          <a:off x="4572000" y="1000106"/>
          <a:ext cx="4572000" cy="5857898"/>
        </p:xfrm>
        <a:graphic>
          <a:graphicData uri="http://schemas.openxmlformats.org/drawingml/2006/table">
            <a:tbl>
              <a:tblPr/>
              <a:tblGrid>
                <a:gridCol w="2286000"/>
                <a:gridCol w="2286000"/>
              </a:tblGrid>
              <a:tr h="346389">
                <a:tc>
                  <a:txBody>
                    <a:bodyPr/>
                    <a:lstStyle/>
                    <a:p>
                      <a:pPr fontAlgn="t"/>
                      <a:r>
                        <a:rPr lang="ru-RU" sz="1200" dirty="0"/>
                        <a:t>Дата рождения:</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3" tooltip="29 апреля"/>
                        </a:rPr>
                        <a:t>29 апреля</a:t>
                      </a:r>
                      <a:r>
                        <a:rPr lang="ru-RU" sz="1200"/>
                        <a:t> </a:t>
                      </a:r>
                      <a:r>
                        <a:rPr lang="ru-RU" sz="1200" u="none" strike="noStrike">
                          <a:solidFill>
                            <a:srgbClr val="0B0080"/>
                          </a:solidFill>
                          <a:hlinkClick r:id="rId4" tooltip="1871 год"/>
                        </a:rPr>
                        <a:t>1871</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Место рождения:</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sng">
                          <a:solidFill>
                            <a:srgbClr val="0B0080"/>
                          </a:solidFill>
                          <a:hlinkClick r:id="rId5" tooltip="Берлин"/>
                        </a:rPr>
                        <a:t>Берлин</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Дата смерти:</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6" tooltip="27 марта"/>
                        </a:rPr>
                        <a:t>27 марта</a:t>
                      </a:r>
                      <a:r>
                        <a:rPr lang="ru-RU" sz="1200"/>
                        <a:t> </a:t>
                      </a:r>
                      <a:r>
                        <a:rPr lang="ru-RU" sz="1200" u="none" strike="noStrike">
                          <a:solidFill>
                            <a:srgbClr val="0B0080"/>
                          </a:solidFill>
                          <a:hlinkClick r:id="rId7" tooltip="1938 год"/>
                        </a:rPr>
                        <a:t>1938</a:t>
                      </a:r>
                      <a:r>
                        <a:rPr lang="ru-RU" sz="1200"/>
                        <a:t> (66 лет)</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Место смерти:</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8" tooltip="Дарем (Северная Каролина)"/>
                        </a:rPr>
                        <a:t>Дарем (Северная Каролина)</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607459">
                <a:tc>
                  <a:txBody>
                    <a:bodyPr/>
                    <a:lstStyle/>
                    <a:p>
                      <a:pPr fontAlgn="t"/>
                      <a:r>
                        <a:rPr lang="ru-RU" sz="1200"/>
                        <a:t>Страна:</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a:t>Германская империя, Германия, США</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Научная сфера:</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9" tooltip="Психология"/>
                        </a:rPr>
                        <a:t>Психология</a:t>
                      </a:r>
                      <a:r>
                        <a:rPr lang="ru-RU" sz="1200"/>
                        <a:t>, </a:t>
                      </a:r>
                      <a:r>
                        <a:rPr lang="ru-RU" sz="1200" u="none" strike="noStrike">
                          <a:solidFill>
                            <a:srgbClr val="0B0080"/>
                          </a:solidFill>
                          <a:hlinkClick r:id="rId10" tooltip="Философия"/>
                        </a:rPr>
                        <a:t>Философия</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Место работы:</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11" tooltip="Гамбургский университет"/>
                        </a:rPr>
                        <a:t>Гамбургский университет</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Учёная степень:</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12" tooltip="Доктор философии"/>
                        </a:rPr>
                        <a:t>Доктор философии</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a:t>Учёное звание:</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13" tooltip="Профессор"/>
                        </a:rPr>
                        <a:t>Профессор</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46389">
                <a:tc>
                  <a:txBody>
                    <a:bodyPr/>
                    <a:lstStyle/>
                    <a:p>
                      <a:pPr fontAlgn="t"/>
                      <a:r>
                        <a:rPr lang="ru-RU" sz="1200" u="none" strike="noStrike">
                          <a:solidFill>
                            <a:srgbClr val="0B0080"/>
                          </a:solidFill>
                          <a:hlinkClick r:id="rId14" tooltip="Альма-матер"/>
                        </a:rPr>
                        <a:t>Альма-матер</a:t>
                      </a:r>
                      <a:r>
                        <a:rPr lang="ru-RU" sz="1200"/>
                        <a:t>:</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u="none" strike="noStrike">
                          <a:solidFill>
                            <a:srgbClr val="0B0080"/>
                          </a:solidFill>
                          <a:hlinkClick r:id="rId15" tooltip="Берлинский университет имени Гумбольдта"/>
                        </a:rPr>
                        <a:t>Берлинский университет</a:t>
                      </a:r>
                      <a:endParaRPr lang="ru-RU" sz="1200"/>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132938">
                <a:tc>
                  <a:txBody>
                    <a:bodyPr/>
                    <a:lstStyle/>
                    <a:p>
                      <a:pPr fontAlgn="t"/>
                      <a:r>
                        <a:rPr lang="ru-RU" sz="1200"/>
                        <a:t>Известен как:</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200" dirty="0"/>
                        <a:t>один из </a:t>
                      </a:r>
                      <a:r>
                        <a:rPr lang="ru-RU" sz="1200" dirty="0" err="1"/>
                        <a:t>основоположников</a:t>
                      </a:r>
                      <a:r>
                        <a:rPr lang="ru-RU" sz="1200" u="none" strike="noStrike" dirty="0" err="1">
                          <a:solidFill>
                            <a:srgbClr val="0B0080"/>
                          </a:solidFill>
                          <a:hlinkClick r:id="rId16" tooltip="Дифференциальная психология"/>
                        </a:rPr>
                        <a:t>дифференциальной</a:t>
                      </a:r>
                      <a:r>
                        <a:rPr lang="ru-RU" sz="1200" u="none" strike="noStrike" dirty="0">
                          <a:solidFill>
                            <a:srgbClr val="0B0080"/>
                          </a:solidFill>
                          <a:hlinkClick r:id="rId16" tooltip="Дифференциальная психология"/>
                        </a:rPr>
                        <a:t> психологии</a:t>
                      </a:r>
                      <a:r>
                        <a:rPr lang="ru-RU" sz="1200" dirty="0"/>
                        <a:t> </a:t>
                      </a:r>
                      <a:r>
                        <a:rPr lang="ru-RU" sz="1200" dirty="0" err="1"/>
                        <a:t>и</a:t>
                      </a:r>
                      <a:r>
                        <a:rPr lang="ru-RU" sz="1200" u="none" strike="noStrike" dirty="0" err="1">
                          <a:solidFill>
                            <a:srgbClr val="0B0080"/>
                          </a:solidFill>
                          <a:hlinkClick r:id="rId17" tooltip="Психология личности"/>
                        </a:rPr>
                        <a:t>психологии</a:t>
                      </a:r>
                      <a:r>
                        <a:rPr lang="ru-RU" sz="1200" u="none" strike="noStrike" dirty="0">
                          <a:solidFill>
                            <a:srgbClr val="0B0080"/>
                          </a:solidFill>
                          <a:hlinkClick r:id="rId17" tooltip="Психология личности"/>
                        </a:rPr>
                        <a:t> личности</a:t>
                      </a:r>
                      <a:r>
                        <a:rPr lang="ru-RU" sz="1200" dirty="0"/>
                        <a:t>. Оказал большое влияние на зарождающуюся </a:t>
                      </a:r>
                      <a:r>
                        <a:rPr lang="ru-RU" sz="1200" u="none" strike="noStrike" dirty="0">
                          <a:solidFill>
                            <a:srgbClr val="A55858"/>
                          </a:solidFill>
                          <a:hlinkClick r:id="rId18" tooltip="Детская психология (страница отсутствует)"/>
                        </a:rPr>
                        <a:t>детскую психологию</a:t>
                      </a:r>
                      <a:r>
                        <a:rPr lang="ru-RU" sz="1200" dirty="0"/>
                        <a:t>.</a:t>
                      </a:r>
                    </a:p>
                  </a:txBody>
                  <a:tcPr marL="59765" marR="59765" marT="29882" marB="29882">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dirty="0" smtClean="0"/>
              <a:t>Штерн считал, что личность - самоопределяющаяся, сознательно и целенаправленно действующая целостность, обладающая определенной глубиной (сознательным и бессознательным слоями). Он исходил из того, что психическое развитие - саморазвитие, которое направляется и определяется той средой, в которой живет ребенок. Эта </a:t>
            </a:r>
            <a:r>
              <a:rPr lang="ru-RU" b="1" dirty="0" smtClean="0"/>
              <a:t>теория</a:t>
            </a:r>
            <a:r>
              <a:rPr lang="ru-RU" dirty="0" smtClean="0"/>
              <a:t> получила название теории конвергенции, так как в ней учитывалась роль двух факторов - наследственности и среды - в психическом развитии.</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642911" y="1071546"/>
            <a:ext cx="7858180" cy="230832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7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Биогенетическое</a:t>
            </a:r>
          </a:p>
          <a:p>
            <a:pPr algn="ctr"/>
            <a:r>
              <a:rPr lang="ru-RU" sz="7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направление</a:t>
            </a:r>
            <a:endParaRPr lang="ru-RU" sz="7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TotalTime>
  <Words>325</Words>
  <PresentationFormat>Экран (4:3)</PresentationFormat>
  <Paragraphs>58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Слайд 1</vt:lpstr>
      <vt:lpstr>Слайд 2</vt:lpstr>
      <vt:lpstr>Слайд 3</vt:lpstr>
      <vt:lpstr>Слайд 4</vt:lpstr>
      <vt:lpstr>Слайд 5</vt:lpstr>
      <vt:lpstr>Слайд 6</vt:lpstr>
      <vt:lpstr>Уильям Льюис Штерн</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PC</dc:creator>
  <cp:lastModifiedBy>PC</cp:lastModifiedBy>
  <cp:revision>7</cp:revision>
  <dcterms:created xsi:type="dcterms:W3CDTF">2015-05-02T10:32:11Z</dcterms:created>
  <dcterms:modified xsi:type="dcterms:W3CDTF">2015-10-12T17:55:27Z</dcterms:modified>
</cp:coreProperties>
</file>