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66" r:id="rId2"/>
    <p:sldId id="267" r:id="rId3"/>
    <p:sldId id="268" r:id="rId4"/>
    <p:sldId id="276" r:id="rId5"/>
    <p:sldId id="269" r:id="rId6"/>
    <p:sldId id="270" r:id="rId7"/>
    <p:sldId id="286" r:id="rId8"/>
    <p:sldId id="274" r:id="rId9"/>
    <p:sldId id="272" r:id="rId10"/>
    <p:sldId id="271" r:id="rId11"/>
    <p:sldId id="277" r:id="rId12"/>
    <p:sldId id="278" r:id="rId13"/>
    <p:sldId id="279" r:id="rId14"/>
    <p:sldId id="281" r:id="rId15"/>
    <p:sldId id="285" r:id="rId16"/>
    <p:sldId id="283" r:id="rId17"/>
    <p:sldId id="273" r:id="rId18"/>
    <p:sldId id="284" r:id="rId19"/>
    <p:sldId id="261" r:id="rId20"/>
    <p:sldId id="28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1339" autoAdjust="0"/>
    <p:restoredTop sz="89107" autoAdjust="0"/>
  </p:normalViewPr>
  <p:slideViewPr>
    <p:cSldViewPr>
      <p:cViewPr varScale="1">
        <p:scale>
          <a:sx n="85" d="100"/>
          <a:sy n="85" d="100"/>
        </p:scale>
        <p:origin x="-7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8" d="100"/>
          <a:sy n="58" d="100"/>
        </p:scale>
        <p:origin x="-252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FEEE82-FFFD-4434-A34B-414361CC1231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3032F8-D09E-4651-8BCA-A6A5FD9BA3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3C2A00-0C44-402F-B144-67F431769407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FDCF0B-5C6B-4DFF-9D7E-A936DB779AA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овогодняя страничка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14546" y="1571612"/>
            <a:ext cx="518282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Презентация</a:t>
            </a:r>
          </a:p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Тема: «Зима»</a:t>
            </a:r>
            <a:endParaRPr lang="ru-RU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3786190"/>
            <a:ext cx="778674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Учитель: </a:t>
            </a:r>
          </a:p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Лобанова В.А.</a:t>
            </a:r>
            <a:endParaRPr lang="ru-RU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овогодняя страничка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143740"/>
          </a:xfrm>
          <a:prstGeom prst="rect">
            <a:avLst/>
          </a:prstGeom>
        </p:spPr>
      </p:pic>
      <p:pic>
        <p:nvPicPr>
          <p:cNvPr id="4" name="Рисунок 3" descr="зимняя дорога.jpg"/>
          <p:cNvPicPr>
            <a:picLocks noChangeAspect="1"/>
          </p:cNvPicPr>
          <p:nvPr/>
        </p:nvPicPr>
        <p:blipFill>
          <a:blip r:embed="rId3"/>
          <a:srcRect b="18518"/>
          <a:stretch>
            <a:fillRect/>
          </a:stretch>
        </p:blipFill>
        <p:spPr>
          <a:xfrm>
            <a:off x="142844" y="214290"/>
            <a:ext cx="5500726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 flipH="1">
            <a:off x="2571735" y="4429132"/>
            <a:ext cx="2526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      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1428728" y="3929066"/>
            <a:ext cx="592935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Зимняя дорога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Зима! Крестьянин,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торжествуя,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На дровнях обновляет путь.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Его лошадка, снег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почуя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,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Плетется рысью как-нибудь…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57818" y="142852"/>
            <a:ext cx="3428992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ru-RU" sz="3600" b="1" dirty="0" smtClean="0">
                <a:solidFill>
                  <a:schemeClr val="bg1"/>
                </a:solidFill>
                <a:latin typeface="Comic Sans MS" pitchFamily="66" charset="0"/>
              </a:rPr>
              <a:t>Задание:</a:t>
            </a:r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 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Прочитай текст.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Кто автор этого стихотворения?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Как сказать по-другому слово  « дровни»?</a:t>
            </a:r>
            <a:endParaRPr lang="ru-RU" sz="28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85918" y="6273225"/>
            <a:ext cx="28825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А.С.Пушкин.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819598" y="3714752"/>
            <a:ext cx="12923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сани.</a:t>
            </a:r>
            <a:endParaRPr lang="ru-RU" sz="32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43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43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43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овогодняя страничка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зимняя свадьба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571480"/>
            <a:ext cx="3095630" cy="283369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929058" y="1142984"/>
            <a:ext cx="5192447" cy="2000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Кто слепил снеговиков?</a:t>
            </a:r>
          </a:p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Как ты думаешь?</a:t>
            </a:r>
          </a:p>
          <a:p>
            <a:endParaRPr lang="ru-RU" sz="2800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Правильно. Дети.</a:t>
            </a:r>
            <a:endParaRPr lang="ru-RU" sz="32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00232" y="3643314"/>
            <a:ext cx="65614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Собери</a:t>
            </a:r>
            <a:r>
              <a:rPr lang="ru-RU" sz="3200" b="1" dirty="0" smtClean="0">
                <a:latin typeface="Comic Sans MS" pitchFamily="66" charset="0"/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из</a:t>
            </a:r>
            <a:r>
              <a:rPr lang="ru-RU" sz="3200" b="1" dirty="0" smtClean="0">
                <a:latin typeface="Comic Sans MS" pitchFamily="66" charset="0"/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слов</a:t>
            </a:r>
            <a:r>
              <a:rPr lang="ru-RU" sz="3200" b="1" dirty="0" smtClean="0">
                <a:latin typeface="Comic Sans MS" pitchFamily="66" charset="0"/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предложение:</a:t>
            </a:r>
            <a:r>
              <a:rPr lang="ru-RU" sz="3200" b="1" dirty="0" smtClean="0">
                <a:latin typeface="Comic Sans MS" pitchFamily="66" charset="0"/>
              </a:rPr>
              <a:t>.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00166" y="4429132"/>
            <a:ext cx="11801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Дети</a:t>
            </a:r>
            <a:endParaRPr lang="ru-RU" sz="32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86050" y="4357694"/>
            <a:ext cx="24032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снеговиков</a:t>
            </a:r>
            <a:endParaRPr lang="ru-RU" sz="32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14942" y="4357694"/>
            <a:ext cx="6270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из</a:t>
            </a:r>
            <a:endParaRPr lang="ru-RU" sz="32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57884" y="4357694"/>
            <a:ext cx="19463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слепили</a:t>
            </a:r>
            <a:endParaRPr lang="ru-RU" sz="32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715272" y="4357694"/>
            <a:ext cx="14526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снега.</a:t>
            </a:r>
            <a:endParaRPr lang="ru-RU" sz="32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3 -0.05062  0.075 -0.08259  0.125 -0.08259  C 0.175 -0.08259  0.22 -0.05062  0.25 0  C 0.22 0.05062  0.175 0.08259  0.125 0.08259  C 0.075 0.08259  0.03 0.05062  0 0  Z" pathEditMode="relative" ptsTypes="">
                                      <p:cBhvr>
                                        <p:cTn id="11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61887E-6 L 4.44444E-6 0.105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05365E-6 L -0.34948 0.11587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" y="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448 0.00046 L 0.18993 0.1117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" y="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934 0.01087 L 0.18473 0.10523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62 0.01087 L -0.01962 0.10523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овогодняя страничка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Зима катание.jpg"/>
          <p:cNvPicPr>
            <a:picLocks noChangeAspect="1"/>
          </p:cNvPicPr>
          <p:nvPr/>
        </p:nvPicPr>
        <p:blipFill>
          <a:blip r:embed="rId3"/>
          <a:srcRect l="52082" t="38983" r="4166" b="16949"/>
          <a:stretch>
            <a:fillRect/>
          </a:stretch>
        </p:blipFill>
        <p:spPr>
          <a:xfrm>
            <a:off x="6072198" y="214290"/>
            <a:ext cx="2857520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малыш на лыжах.bmp"/>
          <p:cNvPicPr>
            <a:picLocks noChangeAspect="1"/>
          </p:cNvPicPr>
          <p:nvPr/>
        </p:nvPicPr>
        <p:blipFill>
          <a:blip r:embed="rId4"/>
          <a:srcRect l="14063" r="10937"/>
          <a:stretch>
            <a:fillRect/>
          </a:stretch>
        </p:blipFill>
        <p:spPr>
          <a:xfrm>
            <a:off x="6143636" y="2285992"/>
            <a:ext cx="2714644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Зима дети.jpg"/>
          <p:cNvPicPr>
            <a:picLocks noChangeAspect="1"/>
          </p:cNvPicPr>
          <p:nvPr/>
        </p:nvPicPr>
        <p:blipFill>
          <a:blip r:embed="rId5"/>
          <a:srcRect l="49268" t="49767" r="4202" b="7330"/>
          <a:stretch>
            <a:fillRect/>
          </a:stretch>
        </p:blipFill>
        <p:spPr>
          <a:xfrm>
            <a:off x="6215074" y="4429132"/>
            <a:ext cx="2714644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714348" y="1000108"/>
            <a:ext cx="4758034" cy="56938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Comic Sans MS" pitchFamily="66" charset="0"/>
              </a:rPr>
              <a:t>Две новые кленовые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Comic Sans MS" pitchFamily="66" charset="0"/>
              </a:rPr>
              <a:t>Подошвы двухметровые: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Comic Sans MS" pitchFamily="66" charset="0"/>
              </a:rPr>
              <a:t>На них поставил две ноги –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Comic Sans MS" pitchFamily="66" charset="0"/>
              </a:rPr>
              <a:t>И по большим снегам беги.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Comic Sans MS" pitchFamily="66" charset="0"/>
              </a:rPr>
              <a:t>                     (лыжи)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Comic Sans MS" pitchFamily="66" charset="0"/>
              </a:rPr>
              <a:t>Взял дубовых два бруска,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Comic Sans MS" pitchFamily="66" charset="0"/>
              </a:rPr>
              <a:t>Два железных полозка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Comic Sans MS" pitchFamily="66" charset="0"/>
              </a:rPr>
              <a:t>На бруски набил две планки.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Comic Sans MS" pitchFamily="66" charset="0"/>
              </a:rPr>
              <a:t>Дайте снег! Готовы……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Comic Sans MS" pitchFamily="66" charset="0"/>
              </a:rPr>
              <a:t>                     (санки)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Comic Sans MS" pitchFamily="66" charset="0"/>
              </a:rPr>
              <a:t>Вот и зимняя пора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Comic Sans MS" pitchFamily="66" charset="0"/>
              </a:rPr>
              <a:t>Во дворе идёт игра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Comic Sans MS" pitchFamily="66" charset="0"/>
              </a:rPr>
              <a:t>Кто на санки и коньки,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Comic Sans MS" pitchFamily="66" charset="0"/>
              </a:rPr>
              <a:t>А мои </a:t>
            </a:r>
            <a:r>
              <a:rPr lang="ru-RU" sz="2400" b="1" dirty="0" err="1" smtClean="0">
                <a:solidFill>
                  <a:schemeClr val="bg1"/>
                </a:solidFill>
                <a:latin typeface="Comic Sans MS" pitchFamily="66" charset="0"/>
              </a:rPr>
              <a:t>дружки-в</a:t>
            </a:r>
            <a:r>
              <a:rPr lang="ru-RU" sz="2400" b="1" dirty="0" smtClean="0">
                <a:solidFill>
                  <a:schemeClr val="bg1"/>
                </a:solidFill>
                <a:latin typeface="Comic Sans MS" pitchFamily="66" charset="0"/>
              </a:rPr>
              <a:t>…… 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Comic Sans MS" pitchFamily="66" charset="0"/>
              </a:rPr>
              <a:t>                     (снежки)</a:t>
            </a:r>
            <a:endParaRPr lang="ru-RU" sz="2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57224" y="428604"/>
            <a:ext cx="59362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Загадки «Зимние забавы».</a:t>
            </a:r>
            <a:endParaRPr lang="ru-RU" sz="32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85014E-6 L 0.42361 0.21253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" y="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07 0.07192 L 0.28177 -0.37928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" y="-2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88714E-6 L 0.43593 0.00485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1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8" y="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амка зима 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1538" y="1071546"/>
            <a:ext cx="18473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3200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endParaRPr lang="ru-RU" sz="3200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endParaRPr lang="ru-RU" sz="32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4" name="Рисунок 3" descr="зима лед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48" y="3500438"/>
            <a:ext cx="4310050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14282" y="642918"/>
            <a:ext cx="6805068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Под </a:t>
            </a:r>
            <a:r>
              <a:rPr lang="ru-RU" sz="3200" b="1" dirty="0" err="1" smtClean="0">
                <a:solidFill>
                  <a:schemeClr val="bg1"/>
                </a:solidFill>
                <a:latin typeface="Comic Sans MS" pitchFamily="66" charset="0"/>
              </a:rPr>
              <a:t>голубыми</a:t>
            </a:r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 небесами</a:t>
            </a:r>
            <a:b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Великолепными коврами, </a:t>
            </a:r>
            <a:b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Блестя на солнце, снег лежит; </a:t>
            </a:r>
            <a:b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Прозрачный лес один чернеет, </a:t>
            </a:r>
            <a:b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И ель сквозь иней зеленеет, </a:t>
            </a:r>
            <a:b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И речка подо льдом блестит.</a:t>
            </a:r>
          </a:p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 </a:t>
            </a:r>
          </a:p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А.С.Пушкин</a:t>
            </a:r>
          </a:p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 </a:t>
            </a:r>
          </a:p>
          <a:p>
            <a:endParaRPr lang="ru-RU" sz="32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амка зима 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28652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85852" y="1500174"/>
            <a:ext cx="72152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endParaRPr lang="ru-RU" sz="32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714356"/>
            <a:ext cx="78581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Какими красками изображена зима?</a:t>
            </a:r>
          </a:p>
          <a:p>
            <a:endParaRPr lang="ru-RU" sz="32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5" name="Рисунок 4" descr="зима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0166" y="1285860"/>
            <a:ext cx="6715172" cy="4429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амка зима 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85852" y="1500174"/>
            <a:ext cx="72152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endParaRPr lang="ru-RU" sz="32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1071546"/>
            <a:ext cx="785818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Холодно зимой. Везде лежит снег.</a:t>
            </a:r>
          </a:p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Трудно птицам добывать корм.</a:t>
            </a:r>
          </a:p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Голодные птицы прилетают близко к домам. Они летают над деревьями, над  крышами домов. Ребята! Делайте кормушки для птиц!</a:t>
            </a:r>
          </a:p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Это не трудно!</a:t>
            </a:r>
          </a:p>
          <a:p>
            <a:endParaRPr lang="ru-RU" sz="32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5" name="Рисунок 4" descr="кормушка зома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066" y="4643446"/>
            <a:ext cx="2071670" cy="16430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кормушки зим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86182" y="4000504"/>
            <a:ext cx="2027113" cy="16430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кормушки зимой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28860" y="4714884"/>
            <a:ext cx="2000232" cy="16430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овогодняя страничка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42972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14876" y="1500174"/>
            <a:ext cx="46434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Какие птички любят рябину зимой?</a:t>
            </a:r>
            <a:endParaRPr lang="ru-RU" sz="32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4" name="Рисунок 3" descr="рябина.bmp"/>
          <p:cNvPicPr>
            <a:picLocks noChangeAspect="1"/>
          </p:cNvPicPr>
          <p:nvPr/>
        </p:nvPicPr>
        <p:blipFill>
          <a:blip r:embed="rId3"/>
          <a:srcRect r="16616" b="-221"/>
          <a:stretch>
            <a:fillRect/>
          </a:stretch>
        </p:blipFill>
        <p:spPr>
          <a:xfrm>
            <a:off x="428596" y="214290"/>
            <a:ext cx="4191010" cy="35718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снегирь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6282" y="2714620"/>
            <a:ext cx="4357718" cy="335757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143108" y="4714884"/>
            <a:ext cx="20826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СНЕГИРИ</a:t>
            </a:r>
            <a:endParaRPr lang="ru-RU" sz="32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овогодняя страничка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42976" y="4643446"/>
            <a:ext cx="7715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По каким приметам вы его узнали?</a:t>
            </a:r>
            <a:endParaRPr lang="ru-RU" sz="32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февраль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28660" y="-142900"/>
            <a:ext cx="6067425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6143636" y="1928802"/>
            <a:ext cx="278608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Какой месяц изображён</a:t>
            </a:r>
          </a:p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на картинке? </a:t>
            </a:r>
            <a:endParaRPr lang="ru-RU" sz="32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овогодняя страничка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85720" y="-214338"/>
            <a:ext cx="942972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14414" y="1000108"/>
            <a:ext cx="550072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Какой вид спорта изображен на картинке?</a:t>
            </a:r>
          </a:p>
          <a:p>
            <a:endParaRPr lang="ru-RU" sz="3200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endParaRPr lang="ru-RU" sz="3200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endParaRPr lang="ru-RU" sz="3200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Какие зимние виды спорта ты знаешь ещё?</a:t>
            </a:r>
            <a:endParaRPr lang="ru-RU" sz="32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55783" y="2500306"/>
            <a:ext cx="37882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Фигурное катание</a:t>
            </a:r>
            <a:endParaRPr lang="ru-RU" sz="3200" dirty="0"/>
          </a:p>
        </p:txBody>
      </p:sp>
      <p:pic>
        <p:nvPicPr>
          <p:cNvPr id="6" name="Picture 7" descr="g0302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-285776"/>
            <a:ext cx="3071802" cy="24288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амка зима 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сненг идет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5918" y="642918"/>
            <a:ext cx="5072098" cy="35719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714348" y="4143380"/>
            <a:ext cx="8001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Какой праздник бывает  31 декабря?</a:t>
            </a:r>
            <a:endParaRPr lang="ru-RU" sz="32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14678" y="5072074"/>
            <a:ext cx="25683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Новый год.</a:t>
            </a:r>
            <a:endParaRPr lang="ru-RU" sz="32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овогодняя страничка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0100" y="928670"/>
            <a:ext cx="735811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Задачи занятия: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Пополнить словарь.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Научить на слух различать названия зимующих птиц.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Уметь читать текст соблюдая логическое ударение.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Знать авторов стихотворений.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Познакомиться со значением новых слов.</a:t>
            </a:r>
          </a:p>
          <a:p>
            <a:pPr marL="514350" indent="-514350">
              <a:buFont typeface="+mj-lt"/>
              <a:buAutoNum type="arabicPeriod"/>
            </a:pPr>
            <a:endParaRPr lang="ru-RU" sz="3200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sz="32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овогодняя страничка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14338"/>
            <a:ext cx="942972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8596" y="357166"/>
            <a:ext cx="871540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ВЫВОД 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Научились правильно называть  зимние месяцы.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Научились определять на слух названия зимних птиц, разгадывать загадки по картинкам.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Научились составлять предложения по опорным словам.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Научились видеть красоту зимнего пейзажа.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Пополнили словарь новыми словами: дровни, великолепными </a:t>
            </a:r>
            <a:r>
              <a:rPr lang="ru-RU" sz="2800" b="1" dirty="0" err="1" smtClean="0">
                <a:solidFill>
                  <a:schemeClr val="bg1"/>
                </a:solidFill>
                <a:latin typeface="Comic Sans MS" pitchFamily="66" charset="0"/>
              </a:rPr>
              <a:t>коврами,пеленою</a:t>
            </a:r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, серебром, бахромой, рысью, иней.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овогодняя страничка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85786" y="928670"/>
            <a:ext cx="792958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Цели занятия: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Знать и уметь проговаривать  названия зимних месяцев.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Различать на слух названия зимних птиц.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Угадывать загадки.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Составлять предложения по опорным словам.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Развитие наглядно-образного мышления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Воспитывать любовь к природе.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амка зима 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28652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28662" y="642918"/>
            <a:ext cx="7786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Назови зимние месяцы по порядку:</a:t>
            </a:r>
          </a:p>
        </p:txBody>
      </p:sp>
      <p:pic>
        <p:nvPicPr>
          <p:cNvPr id="4" name="Рисунок 3" descr="снег идет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240" y="3714752"/>
            <a:ext cx="2786082" cy="26432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зим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14752"/>
            <a:ext cx="2928926" cy="27289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февраль метель.bmp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0760" y="3643314"/>
            <a:ext cx="2928958" cy="26432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3143240" y="1285860"/>
            <a:ext cx="17251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декабрь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71538" y="1285860"/>
            <a:ext cx="18678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февраль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072066" y="1214422"/>
            <a:ext cx="14766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январь</a:t>
            </a:r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59019E-7 L -0.26875 0.2800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" y="1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71045E-6 L -0.15903 0.2904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" y="1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59019E-7 L 0.61146 0.2800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6" y="1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овогодняя страничка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71195" y="285729"/>
            <a:ext cx="7801333" cy="7909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Приметы зимы: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Пришла долгожданная … (что?)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Часто идёт … (что?)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Дует студёный … (что?)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Крепчает … (что?)</a:t>
            </a:r>
            <a:endParaRPr lang="ru-RU" sz="2800" b="1" cap="all" dirty="0" smtClean="0">
              <a:ln/>
              <a:solidFill>
                <a:schemeClr val="bg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omic Sans MS" pitchFamily="66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Стали совсем короткими … (что?)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Длиннее стали … (что?)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Метёт … (что?)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Кружатся красивые, легкие … (что?)</a:t>
            </a:r>
          </a:p>
          <a:p>
            <a:pPr marL="514350" indent="-514350"/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    </a:t>
            </a:r>
          </a:p>
          <a:p>
            <a:pPr marL="514350" indent="-514350"/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9. На озёрах и реках толстый и прочный</a:t>
            </a:r>
          </a:p>
          <a:p>
            <a:pPr marL="514350" indent="-514350"/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   … (что?) </a:t>
            </a:r>
          </a:p>
          <a:p>
            <a:pPr marL="514350" indent="-514350"/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10. Зябнут и голодают… (кто?)</a:t>
            </a:r>
          </a:p>
          <a:p>
            <a:pPr marL="514350" indent="-514350"/>
            <a:endParaRPr lang="ru-RU" sz="2800" b="1" cap="all" dirty="0" smtClean="0">
              <a:ln/>
              <a:solidFill>
                <a:schemeClr val="accent1">
                  <a:lumMod val="7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omic Sans MS" pitchFamily="66" charset="0"/>
            </a:endParaRPr>
          </a:p>
          <a:p>
            <a:pPr marL="514350" indent="-514350"/>
            <a:endParaRPr lang="ru-RU" sz="2800" b="1" cap="all" dirty="0" smtClean="0">
              <a:ln/>
              <a:solidFill>
                <a:schemeClr val="bg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omic Sans MS" pitchFamily="66" charset="0"/>
            </a:endParaRPr>
          </a:p>
          <a:p>
            <a:pPr marL="514350" indent="-514350"/>
            <a:endParaRPr lang="ru-RU" sz="2800" b="1" cap="all" dirty="0" smtClean="0">
              <a:ln/>
              <a:solidFill>
                <a:schemeClr val="accent1">
                  <a:lumMod val="7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omic Sans MS" pitchFamily="66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sz="2800" b="1" cap="all" dirty="0" smtClean="0">
              <a:ln/>
              <a:solidFill>
                <a:schemeClr val="accent1">
                  <a:lumMod val="7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omic Sans MS" pitchFamily="66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sz="28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643834" y="1928802"/>
            <a:ext cx="184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ru-RU" b="1" cap="all" dirty="0">
              <a:ln/>
              <a:solidFill>
                <a:schemeClr val="accent1">
                  <a:lumMod val="7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768" y="714356"/>
            <a:ext cx="13997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cap="all" dirty="0" smtClean="0">
                <a:ln/>
                <a:solidFill>
                  <a:schemeClr val="accent1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omic Sans MS" pitchFamily="66" charset="0"/>
              </a:rPr>
              <a:t>зима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5072066" y="1142984"/>
            <a:ext cx="12362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cap="all" dirty="0" smtClean="0">
                <a:ln/>
                <a:solidFill>
                  <a:schemeClr val="accent1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omic Sans MS" pitchFamily="66" charset="0"/>
              </a:rPr>
              <a:t>снег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5857884" y="1643050"/>
            <a:ext cx="15716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cap="all" dirty="0" smtClean="0">
                <a:ln/>
                <a:solidFill>
                  <a:schemeClr val="accent1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omic Sans MS" pitchFamily="66" charset="0"/>
              </a:rPr>
              <a:t>ВЕТЕР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9144000" y="264318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572000" y="2071678"/>
            <a:ext cx="16658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cap="all" dirty="0" smtClean="0">
                <a:ln/>
                <a:solidFill>
                  <a:schemeClr val="accent1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omic Sans MS" pitchFamily="66" charset="0"/>
              </a:rPr>
              <a:t>МОРОЗ</a:t>
            </a:r>
            <a:endParaRPr lang="ru-RU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7358082" y="2428868"/>
            <a:ext cx="11224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cap="all" dirty="0" smtClean="0">
                <a:ln/>
                <a:solidFill>
                  <a:schemeClr val="accent1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omic Sans MS" pitchFamily="66" charset="0"/>
              </a:rPr>
              <a:t>дни</a:t>
            </a:r>
            <a:endParaRPr lang="ru-RU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5786446" y="2928934"/>
            <a:ext cx="13869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cap="all" dirty="0" smtClean="0">
                <a:ln/>
                <a:solidFill>
                  <a:schemeClr val="accent1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omic Sans MS" pitchFamily="66" charset="0"/>
              </a:rPr>
              <a:t>ночи</a:t>
            </a:r>
            <a:endParaRPr lang="ru-RU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4071934" y="3286124"/>
            <a:ext cx="18966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cap="all" dirty="0" smtClean="0">
                <a:ln/>
                <a:solidFill>
                  <a:schemeClr val="accent1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omic Sans MS" pitchFamily="66" charset="0"/>
              </a:rPr>
              <a:t>метель</a:t>
            </a:r>
            <a:endParaRPr lang="ru-RU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1357290" y="4143380"/>
            <a:ext cx="25506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cap="all" dirty="0" smtClean="0">
                <a:ln/>
                <a:solidFill>
                  <a:schemeClr val="accent1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omic Sans MS" pitchFamily="66" charset="0"/>
              </a:rPr>
              <a:t>снежинки</a:t>
            </a:r>
            <a:endParaRPr lang="ru-RU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3000364" y="5072074"/>
            <a:ext cx="10599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cap="all" dirty="0" smtClean="0">
                <a:ln/>
                <a:solidFill>
                  <a:schemeClr val="accent1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omic Sans MS" pitchFamily="66" charset="0"/>
              </a:rPr>
              <a:t>лёд</a:t>
            </a:r>
            <a:endParaRPr lang="ru-RU" sz="32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500826" y="5357826"/>
            <a:ext cx="19078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cap="all" dirty="0" smtClean="0">
                <a:ln/>
                <a:solidFill>
                  <a:schemeClr val="accent1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omic Sans MS" pitchFamily="66" charset="0"/>
              </a:rPr>
              <a:t>птицы</a:t>
            </a:r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3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3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3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3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3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3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3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3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3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3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3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3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3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3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3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3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3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3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3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3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3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3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3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3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0" dur="3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1" dur="3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3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овогодняя страничка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42900"/>
            <a:ext cx="9144000" cy="6858000"/>
          </a:xfrm>
          <a:prstGeom prst="rect">
            <a:avLst/>
          </a:prstGeom>
        </p:spPr>
      </p:pic>
      <p:pic>
        <p:nvPicPr>
          <p:cNvPr id="6" name="Рисунок 5" descr="поет.jpg"/>
          <p:cNvPicPr>
            <a:picLocks noChangeAspect="1"/>
          </p:cNvPicPr>
          <p:nvPr/>
        </p:nvPicPr>
        <p:blipFill>
          <a:blip r:embed="rId3"/>
          <a:srcRect r="820" b="13114"/>
          <a:stretch>
            <a:fillRect/>
          </a:stretch>
        </p:blipFill>
        <p:spPr>
          <a:xfrm>
            <a:off x="285720" y="214290"/>
            <a:ext cx="8643998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142976" y="3929066"/>
            <a:ext cx="8001024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…И под утро снегом поле забелело,</a:t>
            </a:r>
            <a:b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Точно пеленою все его одело…</a:t>
            </a:r>
          </a:p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          </a:t>
            </a:r>
          </a:p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            И.З. Суриков	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амка зима 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7224" y="1071546"/>
            <a:ext cx="74318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Найди лишнюю букву и вычеркни.</a:t>
            </a:r>
            <a:endParaRPr lang="ru-RU" sz="32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1857364"/>
            <a:ext cx="9286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л ё 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00298" y="1857364"/>
            <a:ext cx="4283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err="1" smtClean="0">
                <a:solidFill>
                  <a:schemeClr val="bg1"/>
                </a:solidFill>
                <a:latin typeface="Comic Sans MS" pitchFamily="66" charset="0"/>
              </a:rPr>
              <a:t>д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071670" y="1857364"/>
            <a:ext cx="4042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 smtClean="0">
                <a:solidFill>
                  <a:schemeClr val="bg1"/>
                </a:solidFill>
                <a:latin typeface="Comic Sans MS" pitchFamily="66" charset="0"/>
              </a:rPr>
              <a:t>р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500694" y="1857364"/>
            <a:ext cx="9236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лёд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214414" y="2428868"/>
            <a:ext cx="3962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с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00166" y="2428868"/>
            <a:ext cx="21820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м о </a:t>
            </a:r>
            <a:r>
              <a:rPr lang="ru-RU" sz="3200" b="1" dirty="0" err="1" smtClean="0">
                <a:solidFill>
                  <a:schemeClr val="bg1"/>
                </a:solidFill>
                <a:latin typeface="Comic Sans MS" pitchFamily="66" charset="0"/>
              </a:rPr>
              <a:t>р</a:t>
            </a:r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Comic Sans MS" pitchFamily="66" charset="0"/>
              </a:rPr>
              <a:t>о</a:t>
            </a:r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Comic Sans MS" pitchFamily="66" charset="0"/>
              </a:rPr>
              <a:t>з</a:t>
            </a:r>
            <a:r>
              <a:rPr lang="ru-RU" b="1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285852" y="3000372"/>
            <a:ext cx="4860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м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00694" y="2357430"/>
            <a:ext cx="13708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мороз</a:t>
            </a:r>
            <a:endParaRPr lang="ru-RU" sz="32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785918" y="3000372"/>
            <a:ext cx="16433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ё л к а</a:t>
            </a:r>
            <a:endParaRPr lang="ru-RU" sz="3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500694" y="2928934"/>
            <a:ext cx="11095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ёлка</a:t>
            </a:r>
            <a:endParaRPr lang="ru-RU" sz="32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857356" y="3571876"/>
            <a:ext cx="20954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в </a:t>
            </a:r>
            <a:r>
              <a:rPr lang="ru-RU" sz="3200" b="1" dirty="0" err="1" smtClean="0">
                <a:solidFill>
                  <a:schemeClr val="bg1"/>
                </a:solidFill>
                <a:latin typeface="Comic Sans MS" pitchFamily="66" charset="0"/>
              </a:rPr>
              <a:t>ь</a:t>
            </a:r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Comic Sans MS" pitchFamily="66" charset="0"/>
              </a:rPr>
              <a:t>ю</a:t>
            </a:r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 г а</a:t>
            </a:r>
            <a:endParaRPr lang="ru-RU" sz="32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285852" y="3571876"/>
            <a:ext cx="5164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err="1" smtClean="0">
                <a:solidFill>
                  <a:schemeClr val="bg1"/>
                </a:solidFill>
                <a:latin typeface="Comic Sans MS" pitchFamily="66" charset="0"/>
              </a:rPr>
              <a:t>ф</a:t>
            </a:r>
            <a:endParaRPr lang="ru-RU" sz="32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5500694" y="3500438"/>
            <a:ext cx="13837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вьюга</a:t>
            </a:r>
            <a:endParaRPr lang="ru-RU" sz="32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285852" y="4214818"/>
            <a:ext cx="12650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м е т</a:t>
            </a:r>
            <a:endParaRPr lang="ru-RU" sz="32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428860" y="4214818"/>
            <a:ext cx="3914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в</a:t>
            </a:r>
            <a:endParaRPr lang="ru-RU" sz="32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500694" y="4143380"/>
            <a:ext cx="16065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метель</a:t>
            </a:r>
            <a:endParaRPr lang="ru-RU" sz="32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2786050" y="4214818"/>
            <a:ext cx="12378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е л </a:t>
            </a:r>
            <a:r>
              <a:rPr lang="ru-RU" sz="3200" b="1" dirty="0" err="1" smtClean="0">
                <a:solidFill>
                  <a:schemeClr val="bg1"/>
                </a:solidFill>
                <a:latin typeface="Comic Sans MS" pitchFamily="66" charset="0"/>
              </a:rPr>
              <a:t>ь</a:t>
            </a:r>
            <a:endParaRPr lang="ru-RU" sz="32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1285852" y="4929198"/>
            <a:ext cx="11737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с т у</a:t>
            </a:r>
            <a:endParaRPr lang="ru-RU" sz="32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2357422" y="4929198"/>
            <a:ext cx="4042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err="1" smtClean="0">
                <a:solidFill>
                  <a:schemeClr val="bg1"/>
                </a:solidFill>
                <a:latin typeface="Comic Sans MS" pitchFamily="66" charset="0"/>
              </a:rPr>
              <a:t>р</a:t>
            </a:r>
            <a:endParaRPr lang="ru-RU" sz="32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2714612" y="4929198"/>
            <a:ext cx="8707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ж а</a:t>
            </a:r>
            <a:endParaRPr lang="ru-RU" sz="32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5500694" y="4786322"/>
            <a:ext cx="13260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стужа</a:t>
            </a:r>
            <a:endParaRPr lang="ru-RU" sz="32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1357290" y="5500702"/>
            <a:ext cx="3866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к</a:t>
            </a:r>
            <a:endParaRPr lang="ru-RU" sz="32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1714480" y="5500702"/>
            <a:ext cx="15808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н а с т</a:t>
            </a:r>
            <a:endParaRPr lang="ru-RU" sz="32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5500694" y="5429264"/>
            <a:ext cx="10470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наст</a:t>
            </a:r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3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4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3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3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4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4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5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5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5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5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8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6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7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7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7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8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8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8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9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9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9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8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0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0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10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1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1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1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1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8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1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3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3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4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8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1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11" grpId="0"/>
      <p:bldP spid="11" grpId="1"/>
      <p:bldP spid="14" grpId="0"/>
      <p:bldP spid="17" grpId="0"/>
      <p:bldP spid="19" grpId="0"/>
      <p:bldP spid="19" grpId="1"/>
      <p:bldP spid="20" grpId="0"/>
      <p:bldP spid="23" grpId="0"/>
      <p:bldP spid="23" grpId="1"/>
      <p:bldP spid="25" grpId="0"/>
      <p:bldP spid="26" grpId="0"/>
      <p:bldP spid="26" grpId="1"/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овогодняя страничка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снегирь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7818" y="0"/>
            <a:ext cx="3786182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синичка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2857488" cy="2857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дятел зимой.bmp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86050" y="0"/>
            <a:ext cx="2928958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 flipH="1">
            <a:off x="1714480" y="4286256"/>
            <a:ext cx="70723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Составь предложение: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143372" y="3571876"/>
            <a:ext cx="1357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Дятел</a:t>
            </a:r>
            <a:endParaRPr lang="ru-RU" sz="28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15206" y="3571876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Синица</a:t>
            </a:r>
            <a:endParaRPr lang="ru-RU" sz="28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7158" y="3571876"/>
            <a:ext cx="16430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Снегирь</a:t>
            </a:r>
            <a:endParaRPr lang="ru-RU" sz="28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071670" y="3571876"/>
            <a:ext cx="16738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Журавль</a:t>
            </a:r>
            <a:endParaRPr lang="ru-RU" sz="28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429256" y="3571876"/>
            <a:ext cx="15824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Скворец</a:t>
            </a:r>
            <a:endParaRPr lang="ru-RU" sz="28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71670" y="2786058"/>
            <a:ext cx="46586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Назови зимующих птиц.</a:t>
            </a:r>
            <a:endParaRPr lang="ru-RU" sz="28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4282" y="4786322"/>
            <a:ext cx="21323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Зимующие</a:t>
            </a:r>
            <a:endParaRPr lang="ru-RU" sz="28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285984" y="4786322"/>
            <a:ext cx="13372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дятел,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00430" y="4786322"/>
            <a:ext cx="13227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птицы</a:t>
            </a:r>
            <a:endParaRPr lang="ru-RU" sz="2800" dirty="0"/>
          </a:p>
        </p:txBody>
      </p:sp>
      <p:sp>
        <p:nvSpPr>
          <p:cNvPr id="21" name="TextBox 20"/>
          <p:cNvSpPr txBox="1"/>
          <p:nvPr/>
        </p:nvSpPr>
        <p:spPr>
          <a:xfrm>
            <a:off x="4786314" y="4786322"/>
            <a:ext cx="16049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синица,</a:t>
            </a:r>
            <a:endParaRPr lang="ru-RU" sz="2800" dirty="0"/>
          </a:p>
        </p:txBody>
      </p:sp>
      <p:sp>
        <p:nvSpPr>
          <p:cNvPr id="22" name="TextBox 21"/>
          <p:cNvSpPr txBox="1"/>
          <p:nvPr/>
        </p:nvSpPr>
        <p:spPr>
          <a:xfrm>
            <a:off x="6286512" y="4786322"/>
            <a:ext cx="16914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снегирь.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862880" y="4786322"/>
            <a:ext cx="12811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это - </a:t>
            </a:r>
            <a:endParaRPr lang="ru-R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84736E-6 L 0.61233 -0.37766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6" y="-1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89639E-6 L 0.00243 -0.37327 " pathEditMode="relative" rAng="0" ptsTypes="AA">
                                      <p:cBhvr>
                                        <p:cTn id="10" dur="3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1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9 -0.03145 L -0.73247 -0.38367 " pathEditMode="relative" rAng="0" ptsTypes="AA">
                                      <p:cBhvr>
                                        <p:cTn id="14" dur="3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0" y="-1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6.93802E-7 L 0.12605 0.0945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" y="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57262E-7 L -0.00225 0.0892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1.57262E-7 L -0.34323 0.0892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2" y="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1.57262E-7 L 0.10938 0.0892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" y="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57262E-7 L 0.56285 0.08927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1" y="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57262E-7 L -0.54774 0.16281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4" y="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9" grpId="0"/>
      <p:bldP spid="20" grpId="0"/>
      <p:bldP spid="21" grpId="0"/>
      <p:bldP spid="22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овогодняя страничка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39306"/>
            <a:ext cx="9286844" cy="7268768"/>
          </a:xfrm>
          <a:prstGeom prst="rect">
            <a:avLst/>
          </a:prstGeom>
        </p:spPr>
      </p:pic>
      <p:pic>
        <p:nvPicPr>
          <p:cNvPr id="4" name="Рисунок 3" descr="белая берез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2100" y="0"/>
            <a:ext cx="3571900" cy="42148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285984" y="1857364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571604" y="-251639"/>
            <a:ext cx="4857784" cy="6678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solidFill>
                <a:schemeClr val="bg1"/>
              </a:solidFill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Берёза</a:t>
            </a:r>
            <a:endParaRPr lang="ru-RU" sz="2800" b="1" dirty="0" smtClean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Белая берёза 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Под моим окном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Принакрылась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снегом, </a:t>
            </a:r>
            <a:b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Точно серебром. </a:t>
            </a:r>
            <a:b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</a:br>
            <a:endParaRPr lang="ru-RU" sz="2800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На пушистых ветках </a:t>
            </a:r>
            <a:b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Снежною каймой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Распустились кисти </a:t>
            </a:r>
            <a:b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Белой бахромой.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     Сергей Есенин.</a:t>
            </a:r>
            <a:b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2800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33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33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33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33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33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33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133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133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133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133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133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133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33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2411</TotalTime>
  <Words>529</Words>
  <PresentationFormat>Экран (4:3)</PresentationFormat>
  <Paragraphs>161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Лобанова </cp:lastModifiedBy>
  <cp:revision>153</cp:revision>
  <dcterms:created xsi:type="dcterms:W3CDTF">2010-05-23T19:37:08Z</dcterms:created>
  <dcterms:modified xsi:type="dcterms:W3CDTF">2013-02-07T05:11:16Z</dcterms:modified>
</cp:coreProperties>
</file>