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58" r:id="rId5"/>
    <p:sldId id="259" r:id="rId6"/>
    <p:sldId id="261" r:id="rId7"/>
    <p:sldId id="262" r:id="rId8"/>
    <p:sldId id="263" r:id="rId9"/>
    <p:sldId id="264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02" autoAdjust="0"/>
    <p:restoredTop sz="94660"/>
  </p:normalViewPr>
  <p:slideViewPr>
    <p:cSldViewPr>
      <p:cViewPr varScale="1">
        <p:scale>
          <a:sx n="68" d="100"/>
          <a:sy n="68" d="100"/>
        </p:scale>
        <p:origin x="-142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C2AAD-3FF9-4E5B-94AC-B799A962CF2A}" type="datetimeFigureOut">
              <a:rPr lang="ru-RU" smtClean="0"/>
              <a:pPr/>
              <a:t>29.04.2013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F266D-8020-40AA-951A-381EFFD7EB0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04164557"/>
      </p:ext>
    </p:extLst>
  </p:cSld>
  <p:clrMapOvr>
    <a:masterClrMapping/>
  </p:clrMapOvr>
  <p:transition spd="med">
    <p:randomBar dir="vert"/>
    <p:sndAc>
      <p:stSnd>
        <p:snd r:embed="rId1" name="chimes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C2AAD-3FF9-4E5B-94AC-B799A962CF2A}" type="datetimeFigureOut">
              <a:rPr lang="ru-RU" smtClean="0"/>
              <a:pPr/>
              <a:t>29.04.2013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F266D-8020-40AA-951A-381EFFD7EB0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2382368"/>
      </p:ext>
    </p:extLst>
  </p:cSld>
  <p:clrMapOvr>
    <a:masterClrMapping/>
  </p:clrMapOvr>
  <p:transition spd="med">
    <p:randomBar dir="vert"/>
    <p:sndAc>
      <p:stSnd>
        <p:snd r:embed="rId1" name="chimes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C2AAD-3FF9-4E5B-94AC-B799A962CF2A}" type="datetimeFigureOut">
              <a:rPr lang="ru-RU" smtClean="0"/>
              <a:pPr/>
              <a:t>29.04.2013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F266D-8020-40AA-951A-381EFFD7EB0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94255001"/>
      </p:ext>
    </p:extLst>
  </p:cSld>
  <p:clrMapOvr>
    <a:masterClrMapping/>
  </p:clrMapOvr>
  <p:transition spd="med">
    <p:randomBar dir="vert"/>
    <p:sndAc>
      <p:stSnd>
        <p:snd r:embed="rId1" name="chimes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C2AAD-3FF9-4E5B-94AC-B799A962CF2A}" type="datetimeFigureOut">
              <a:rPr lang="ru-RU" smtClean="0"/>
              <a:pPr/>
              <a:t>29.04.2013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F266D-8020-40AA-951A-381EFFD7EB0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31376631"/>
      </p:ext>
    </p:extLst>
  </p:cSld>
  <p:clrMapOvr>
    <a:masterClrMapping/>
  </p:clrMapOvr>
  <p:transition spd="med">
    <p:randomBar dir="vert"/>
    <p:sndAc>
      <p:stSnd>
        <p:snd r:embed="rId1" name="chimes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C2AAD-3FF9-4E5B-94AC-B799A962CF2A}" type="datetimeFigureOut">
              <a:rPr lang="ru-RU" smtClean="0"/>
              <a:pPr/>
              <a:t>29.04.2013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F266D-8020-40AA-951A-381EFFD7EB0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48908515"/>
      </p:ext>
    </p:extLst>
  </p:cSld>
  <p:clrMapOvr>
    <a:masterClrMapping/>
  </p:clrMapOvr>
  <p:transition spd="med">
    <p:randomBar dir="vert"/>
    <p:sndAc>
      <p:stSnd>
        <p:snd r:embed="rId1" name="chimes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C2AAD-3FF9-4E5B-94AC-B799A962CF2A}" type="datetimeFigureOut">
              <a:rPr lang="ru-RU" smtClean="0"/>
              <a:pPr/>
              <a:t>29.04.2013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F266D-8020-40AA-951A-381EFFD7EB0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893468932"/>
      </p:ext>
    </p:extLst>
  </p:cSld>
  <p:clrMapOvr>
    <a:masterClrMapping/>
  </p:clrMapOvr>
  <p:transition spd="med">
    <p:randomBar dir="vert"/>
    <p:sndAc>
      <p:stSnd>
        <p:snd r:embed="rId1" name="chimes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C2AAD-3FF9-4E5B-94AC-B799A962CF2A}" type="datetimeFigureOut">
              <a:rPr lang="ru-RU" smtClean="0"/>
              <a:pPr/>
              <a:t>29.04.2013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F266D-8020-40AA-951A-381EFFD7EB0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41507871"/>
      </p:ext>
    </p:extLst>
  </p:cSld>
  <p:clrMapOvr>
    <a:masterClrMapping/>
  </p:clrMapOvr>
  <p:transition spd="med">
    <p:randomBar dir="vert"/>
    <p:sndAc>
      <p:stSnd>
        <p:snd r:embed="rId1" name="chimes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C2AAD-3FF9-4E5B-94AC-B799A962CF2A}" type="datetimeFigureOut">
              <a:rPr lang="ru-RU" smtClean="0"/>
              <a:pPr/>
              <a:t>29.04.2013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F266D-8020-40AA-951A-381EFFD7EB0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400771337"/>
      </p:ext>
    </p:extLst>
  </p:cSld>
  <p:clrMapOvr>
    <a:masterClrMapping/>
  </p:clrMapOvr>
  <p:transition spd="med">
    <p:randomBar dir="vert"/>
    <p:sndAc>
      <p:stSnd>
        <p:snd r:embed="rId1" name="chimes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C2AAD-3FF9-4E5B-94AC-B799A962CF2A}" type="datetimeFigureOut">
              <a:rPr lang="ru-RU" smtClean="0"/>
              <a:pPr/>
              <a:t>29.04.2013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F266D-8020-40AA-951A-381EFFD7EB0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00496477"/>
      </p:ext>
    </p:extLst>
  </p:cSld>
  <p:clrMapOvr>
    <a:masterClrMapping/>
  </p:clrMapOvr>
  <p:transition spd="med">
    <p:randomBar dir="vert"/>
    <p:sndAc>
      <p:stSnd>
        <p:snd r:embed="rId1" name="chimes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C2AAD-3FF9-4E5B-94AC-B799A962CF2A}" type="datetimeFigureOut">
              <a:rPr lang="ru-RU" smtClean="0"/>
              <a:pPr/>
              <a:t>29.04.2013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F266D-8020-40AA-951A-381EFFD7EB0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25086578"/>
      </p:ext>
    </p:extLst>
  </p:cSld>
  <p:clrMapOvr>
    <a:masterClrMapping/>
  </p:clrMapOvr>
  <p:transition spd="med">
    <p:randomBar dir="vert"/>
    <p:sndAc>
      <p:stSnd>
        <p:snd r:embed="rId1" name="chimes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C2AAD-3FF9-4E5B-94AC-B799A962CF2A}" type="datetimeFigureOut">
              <a:rPr lang="ru-RU" smtClean="0"/>
              <a:pPr/>
              <a:t>29.04.2013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F266D-8020-40AA-951A-381EFFD7EB0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88875806"/>
      </p:ext>
    </p:extLst>
  </p:cSld>
  <p:clrMapOvr>
    <a:masterClrMapping/>
  </p:clrMapOvr>
  <p:transition spd="med">
    <p:randomBar dir="vert"/>
    <p:sndAc>
      <p:stSnd>
        <p:snd r:embed="rId1" name="chimes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7C2AAD-3FF9-4E5B-94AC-B799A962CF2A}" type="datetimeFigureOut">
              <a:rPr lang="ru-RU" smtClean="0"/>
              <a:pPr/>
              <a:t>29.04.2013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FF266D-8020-40AA-951A-381EFFD7EB0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442185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randomBar dir="vert"/>
    <p:sndAc>
      <p:stSnd>
        <p:snd r:embed="rId13" name="chimes.wav"/>
      </p:stSnd>
    </p:sndAc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" y="0"/>
            <a:ext cx="9137980" cy="6858000"/>
          </a:xfrm>
        </p:spPr>
        <p:txBody>
          <a:bodyPr>
            <a:normAutofit fontScale="25000" lnSpcReduction="2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endParaRPr lang="ru-RU" sz="145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istral" pitchFamily="66" charset="0"/>
            </a:endParaRPr>
          </a:p>
          <a:p>
            <a:r>
              <a:rPr lang="ru-RU" sz="3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istral" pitchFamily="66" charset="0"/>
              </a:rPr>
              <a:t>ПРОЕКТ </a:t>
            </a:r>
          </a:p>
          <a:p>
            <a:r>
              <a:rPr lang="ru-RU" sz="3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istral" pitchFamily="66" charset="0"/>
              </a:rPr>
              <a:t>Проводы зимы</a:t>
            </a:r>
          </a:p>
          <a:p>
            <a:r>
              <a:rPr lang="ru-RU" sz="21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abriola" pitchFamily="82" charset="0"/>
              </a:rPr>
              <a:t>Младшая группа</a:t>
            </a:r>
            <a:endParaRPr lang="ru-RU" sz="128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abriola" pitchFamily="82" charset="0"/>
            </a:endParaRPr>
          </a:p>
          <a:p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r"/>
            <a:endParaRPr lang="ru-RU" sz="29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r"/>
            <a:endParaRPr lang="ru-RU" sz="29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r"/>
            <a:endParaRPr lang="ru-RU" sz="29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r"/>
            <a:endParaRPr lang="ru-RU" sz="51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r"/>
            <a:endParaRPr lang="ru-RU" sz="51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r"/>
            <a:endParaRPr lang="ru-RU" sz="51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r>
              <a:rPr lang="ru-RU" sz="51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                                             </a:t>
            </a:r>
          </a:p>
          <a:p>
            <a:r>
              <a:rPr lang="ru-RU" sz="51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51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                                                </a:t>
            </a:r>
            <a:r>
              <a:rPr lang="ru-RU" sz="6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Составитель:</a:t>
            </a:r>
          </a:p>
          <a:p>
            <a:r>
              <a:rPr lang="ru-RU" sz="6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                                                  </a:t>
            </a:r>
          </a:p>
          <a:p>
            <a:r>
              <a:rPr lang="ru-RU" sz="6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                                                                       Воспитатель МБДОУ </a:t>
            </a:r>
            <a:r>
              <a:rPr lang="ru-RU" sz="6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</a:t>
            </a:r>
            <a:r>
              <a:rPr lang="ru-RU" sz="6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/с №27Досмухамедова Н.Г. </a:t>
            </a:r>
          </a:p>
          <a:p>
            <a:endParaRPr lang="ru-RU" sz="6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ru-RU" sz="49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r>
              <a:rPr lang="ru-RU" sz="4900" b="1" spc="50" dirty="0" smtClean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ВОРКУТА  2013</a:t>
            </a:r>
          </a:p>
          <a:p>
            <a:pPr algn="r"/>
            <a:endParaRPr lang="ru-RU" sz="51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67363218"/>
      </p:ext>
    </p:extLst>
  </p:cSld>
  <p:clrMapOvr>
    <a:masterClrMapping/>
  </p:clrMapOvr>
  <p:transition spd="med">
    <p:randomBar dir="vert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70294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88640"/>
            <a:ext cx="8784976" cy="6408712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Работа с родителями: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71600" y="1443840"/>
            <a:ext cx="727280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4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Подготовка наглядной информации </a:t>
            </a:r>
            <a:r>
              <a:rPr lang="ru-RU" sz="24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«С мамой, с папой вечерком»</a:t>
            </a:r>
            <a:endParaRPr lang="ru-RU" sz="2400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4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Оформление тематических выставок: «Сказки, рассказанные на ночь», «Колыбельная для малышей».</a:t>
            </a:r>
            <a:endParaRPr lang="ru-RU" sz="2400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4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Побуждение родителей организовывать семейные посещения исторических и краеведческих музеев.</a:t>
            </a:r>
            <a:endParaRPr lang="ru-RU" sz="2400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4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Привлечение родителей к подготовке и оформлении фольклорного праздника « Масленица»</a:t>
            </a:r>
            <a:endParaRPr lang="ru-RU" sz="2400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4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Мастер – класс «Крестьянская кукла - скрутка» (изготовление коми тряпичной куклы скрутки </a:t>
            </a:r>
            <a:r>
              <a:rPr lang="ru-RU" sz="24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из ткани.</a:t>
            </a:r>
            <a:endParaRPr lang="ru-RU" sz="2400" dirty="0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3739217"/>
      </p:ext>
    </p:extLst>
  </p:cSld>
  <p:clrMapOvr>
    <a:masterClrMapping/>
  </p:clrMapOvr>
  <p:transition spd="med">
    <p:randomBar dir="vert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3998" cy="6857999"/>
          </a:xfr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txBody>
          <a:bodyPr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i="1" u="sng" dirty="0" smtClean="0">
                <a:solidFill>
                  <a:srgbClr val="FF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3 этап. Заключительный.</a:t>
            </a:r>
            <a:endParaRPr lang="ru-RU" sz="2800" b="1" i="1" dirty="0" smtClean="0">
              <a:solidFill>
                <a:srgbClr val="FF0000"/>
              </a:solidFill>
              <a:latin typeface="Arial" pitchFamily="34" charset="0"/>
            </a:endParaRPr>
          </a:p>
          <a:p>
            <a:pPr lvl="0" algn="l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u="sng" dirty="0" smtClean="0">
              <a:solidFill>
                <a:schemeClr val="tx1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algn="l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u="sng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algn="l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i="1" u="sng" dirty="0" smtClean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Формы реализации проекта: </a:t>
            </a:r>
            <a:endParaRPr lang="en-US" sz="2400" b="1" i="1" u="sng" dirty="0" smtClean="0">
              <a:solidFill>
                <a:schemeClr val="tx1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algn="l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solidFill>
                <a:schemeClr val="tx1"/>
              </a:solidFill>
              <a:latin typeface="Arial" pitchFamily="34" charset="0"/>
            </a:endParaRPr>
          </a:p>
          <a:p>
            <a:pPr lvl="0" algn="l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400" dirty="0" smtClean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Непосредственная образовательная деятельность,</a:t>
            </a:r>
            <a:endParaRPr lang="en-US" sz="2400" dirty="0" smtClean="0">
              <a:solidFill>
                <a:schemeClr val="tx1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algn="l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400" dirty="0" smtClean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Совместная деятельность с детьми,</a:t>
            </a:r>
            <a:endParaRPr lang="en-US" sz="2400" dirty="0" smtClean="0">
              <a:solidFill>
                <a:schemeClr val="tx1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algn="l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400" dirty="0" smtClean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Составление сценария праздника,</a:t>
            </a:r>
            <a:endParaRPr lang="ru-RU" sz="2400" dirty="0" smtClean="0">
              <a:solidFill>
                <a:schemeClr val="tx1"/>
              </a:solidFill>
              <a:latin typeface="Arial" pitchFamily="34" charset="0"/>
            </a:endParaRPr>
          </a:p>
          <a:p>
            <a:pPr lvl="0" algn="l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400" dirty="0" smtClean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Взаимодействие с родителями.</a:t>
            </a:r>
          </a:p>
          <a:p>
            <a:pPr lvl="0" algn="l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solidFill>
                <a:schemeClr val="tx1"/>
              </a:solidFill>
              <a:latin typeface="Arial" pitchFamily="34" charset="0"/>
            </a:endParaRPr>
          </a:p>
          <a:p>
            <a:pPr lvl="0" algn="l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i="1" u="sng" dirty="0" smtClean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Результат</a:t>
            </a:r>
            <a:r>
              <a:rPr lang="ru-RU" sz="2400" u="sng" dirty="0" smtClean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:         </a:t>
            </a:r>
            <a:r>
              <a:rPr lang="en-US" sz="2400" u="sng" dirty="0" smtClean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фольклорный праздник « Масленица»</a:t>
            </a:r>
            <a:endParaRPr lang="ru-RU" sz="2400" dirty="0" smtClean="0">
              <a:solidFill>
                <a:schemeClr val="tx1"/>
              </a:solidFill>
              <a:latin typeface="Arial" pitchFamily="34" charset="0"/>
            </a:endParaRPr>
          </a:p>
          <a:p>
            <a:endParaRPr lang="ru-RU" sz="2400" b="1" dirty="0" smtClean="0">
              <a:ln w="11430"/>
              <a:solidFill>
                <a:schemeClr val="bg1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Mistral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99600840"/>
      </p:ext>
    </p:extLst>
  </p:cSld>
  <p:clrMapOvr>
    <a:masterClrMapping/>
  </p:clrMapOvr>
  <p:transition spd="med">
    <p:randomBar dir="vert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88640"/>
            <a:ext cx="8712968" cy="6552728"/>
          </a:xfrm>
        </p:spPr>
        <p:txBody>
          <a:bodyPr>
            <a:normAutofit fontScale="92500"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l"/>
            <a:r>
              <a:rPr lang="ru-RU" sz="4200" b="1" u="sng" spc="150" dirty="0" smtClean="0">
                <a:ln w="11430"/>
                <a:solidFill>
                  <a:srgbClr val="FF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Gabriola" pitchFamily="82" charset="0"/>
              </a:rPr>
              <a:t>Вид проекта: </a:t>
            </a:r>
            <a:r>
              <a:rPr lang="ru-RU" sz="4200" b="1" spc="150" dirty="0" smtClean="0">
                <a:ln w="11430"/>
                <a:solidFill>
                  <a:srgbClr val="FF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Gabriola" pitchFamily="82" charset="0"/>
              </a:rPr>
              <a:t>познавательно-исследовательский</a:t>
            </a:r>
          </a:p>
          <a:p>
            <a:pPr algn="l"/>
            <a:r>
              <a:rPr lang="ru-RU" sz="4200" b="1" u="sng" spc="150" dirty="0" smtClean="0">
                <a:ln w="11430"/>
                <a:solidFill>
                  <a:srgbClr val="FF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Gabriola" pitchFamily="82" charset="0"/>
              </a:rPr>
              <a:t>Участники проекта: </a:t>
            </a:r>
            <a:r>
              <a:rPr lang="ru-RU" sz="4200" b="1" spc="150" dirty="0" smtClean="0">
                <a:ln w="11430"/>
                <a:solidFill>
                  <a:srgbClr val="FF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Gabriola" pitchFamily="82" charset="0"/>
              </a:rPr>
              <a:t>дети 2 </a:t>
            </a:r>
            <a:r>
              <a:rPr lang="ru-RU" sz="4200" b="1" spc="150" dirty="0" err="1" smtClean="0">
                <a:ln w="11430"/>
                <a:solidFill>
                  <a:srgbClr val="FF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Gabriola" pitchFamily="82" charset="0"/>
              </a:rPr>
              <a:t>мл.гр</a:t>
            </a:r>
            <a:r>
              <a:rPr lang="ru-RU" sz="4200" b="1" spc="150" dirty="0" smtClean="0">
                <a:ln w="11430"/>
                <a:solidFill>
                  <a:srgbClr val="FF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Gabriola" pitchFamily="82" charset="0"/>
              </a:rPr>
              <a:t>, педагоги, родители.</a:t>
            </a:r>
          </a:p>
          <a:p>
            <a:pPr algn="l"/>
            <a:r>
              <a:rPr lang="ru-RU" sz="4200" b="1" u="sng" spc="150" dirty="0" smtClean="0">
                <a:ln w="11430"/>
                <a:solidFill>
                  <a:srgbClr val="FF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Gabriola" pitchFamily="82" charset="0"/>
              </a:rPr>
              <a:t>Сроки реализации: </a:t>
            </a:r>
            <a:r>
              <a:rPr lang="ru-RU" sz="4200" b="1" spc="150" dirty="0" smtClean="0">
                <a:ln w="11430"/>
                <a:solidFill>
                  <a:srgbClr val="FF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Gabriola" pitchFamily="82" charset="0"/>
              </a:rPr>
              <a:t>1 неделя: (с 15.04.-19.04.)</a:t>
            </a:r>
          </a:p>
          <a:p>
            <a:pPr algn="l"/>
            <a:r>
              <a:rPr lang="ru-RU" sz="4200" b="1" u="sng" spc="150" dirty="0" smtClean="0">
                <a:ln w="11430"/>
                <a:solidFill>
                  <a:srgbClr val="FF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Gabriola" pitchFamily="82" charset="0"/>
              </a:rPr>
              <a:t>Цель: дать детям представления о времени года «весна», создавать у детей радостное настроение посредством привлечения к праздничным мероприятиям.</a:t>
            </a:r>
            <a:endParaRPr lang="ru-RU" sz="4200" b="1" spc="150" dirty="0" smtClean="0">
              <a:ln w="11430"/>
              <a:solidFill>
                <a:srgbClr val="FF0000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Gabriola" pitchFamily="82" charset="0"/>
            </a:endParaRPr>
          </a:p>
          <a:p>
            <a:pPr algn="l"/>
            <a:r>
              <a:rPr lang="ru-RU" sz="4200" b="1" u="sng" spc="150" dirty="0">
                <a:ln w="11430"/>
                <a:solidFill>
                  <a:srgbClr val="FF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Gabriola" pitchFamily="82" charset="0"/>
              </a:rPr>
              <a:t>Результат</a:t>
            </a:r>
            <a:r>
              <a:rPr lang="ru-RU" sz="4200" b="1" u="sng" spc="150" dirty="0" smtClean="0">
                <a:ln w="11430"/>
                <a:solidFill>
                  <a:srgbClr val="FF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Gabriola" pitchFamily="82" charset="0"/>
              </a:rPr>
              <a:t>: </a:t>
            </a:r>
            <a:r>
              <a:rPr lang="ru-RU" sz="4200" b="1" spc="150" dirty="0" smtClean="0">
                <a:ln w="11430"/>
                <a:solidFill>
                  <a:srgbClr val="FF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Gabriola" pitchFamily="82" charset="0"/>
              </a:rPr>
              <a:t>фольклорный праздник «Масленица»</a:t>
            </a:r>
            <a:endParaRPr lang="ru-RU" sz="4200" b="1" spc="150" dirty="0">
              <a:ln w="11430"/>
              <a:solidFill>
                <a:srgbClr val="FF0000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Gabriola" pitchFamily="82" charset="0"/>
            </a:endParaRPr>
          </a:p>
          <a:p>
            <a:pPr algn="l"/>
            <a:endParaRPr lang="ru-RU" b="1" i="1" spc="150" dirty="0" smtClean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algn="l"/>
            <a:endParaRPr lang="ru-RU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algn="l"/>
            <a:endParaRPr lang="ru-RU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83956042"/>
      </p:ext>
    </p:extLst>
  </p:cSld>
  <p:clrMapOvr>
    <a:masterClrMapping/>
  </p:clrMapOvr>
  <p:transition spd="med">
    <p:randomBar dir="vert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88640"/>
            <a:ext cx="8568952" cy="6408712"/>
          </a:xfrm>
        </p:spPr>
        <p:txBody>
          <a:bodyPr>
            <a:normAutofit fontScale="92500" lnSpcReduction="10000"/>
            <a:scene3d>
              <a:camera prst="obliqueTopRigh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5400" b="1" u="sng" dirty="0" smtClean="0">
                <a:ln w="11430"/>
                <a:solidFill>
                  <a:srgbClr val="FF0000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abriola" pitchFamily="82" charset="0"/>
              </a:rPr>
              <a:t>Этапы реализации проекта:</a:t>
            </a:r>
          </a:p>
          <a:p>
            <a:r>
              <a:rPr lang="ru-RU" sz="5400" b="1" u="sng" dirty="0" smtClean="0">
                <a:ln w="11430"/>
                <a:solidFill>
                  <a:srgbClr val="FF0000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abriola" pitchFamily="82" charset="0"/>
              </a:rPr>
              <a:t>1 этап- Подготовительный.</a:t>
            </a:r>
            <a:endParaRPr lang="ru-RU" sz="5400" b="1" u="sng" dirty="0">
              <a:ln w="11430"/>
              <a:solidFill>
                <a:srgbClr val="FF0000"/>
              </a:soli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abriola" pitchFamily="82" charset="0"/>
            </a:endParaRPr>
          </a:p>
          <a:p>
            <a:pPr algn="l"/>
            <a:r>
              <a:rPr lang="ru-RU" sz="3600" b="1" dirty="0" smtClean="0">
                <a:ln w="11430"/>
                <a:solidFill>
                  <a:srgbClr val="FF0000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abriola" pitchFamily="82" charset="0"/>
              </a:rPr>
              <a:t>1.Подобрать метод.  литературу  по теме.</a:t>
            </a:r>
          </a:p>
          <a:p>
            <a:pPr algn="l"/>
            <a:r>
              <a:rPr lang="ru-RU" sz="3600" b="1" dirty="0" smtClean="0">
                <a:ln w="11430"/>
                <a:solidFill>
                  <a:srgbClr val="FF0000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abriola" pitchFamily="82" charset="0"/>
              </a:rPr>
              <a:t>2.Создать развивающую среду в группе (выставка изделий  «Русской избы», картины для рассматривания, настольные игры.</a:t>
            </a:r>
          </a:p>
          <a:p>
            <a:pPr algn="l"/>
            <a:r>
              <a:rPr lang="ru-RU" sz="3600" b="1" dirty="0" smtClean="0">
                <a:ln w="11430"/>
                <a:solidFill>
                  <a:srgbClr val="FF0000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abriola" pitchFamily="82" charset="0"/>
              </a:rPr>
              <a:t>3.Подобрать Коми старинные детские игры.</a:t>
            </a:r>
          </a:p>
          <a:p>
            <a:pPr algn="l"/>
            <a:r>
              <a:rPr lang="ru-RU" sz="3600" b="1" dirty="0" smtClean="0">
                <a:ln w="11430"/>
                <a:solidFill>
                  <a:srgbClr val="FF0000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abriola" pitchFamily="82" charset="0"/>
              </a:rPr>
              <a:t>4.Подготовить необходимое оборудование и материалы для продуктивной деятельности детей.</a:t>
            </a:r>
          </a:p>
          <a:p>
            <a:pPr algn="l"/>
            <a:r>
              <a:rPr lang="ru-RU" sz="3600" b="1" dirty="0" smtClean="0">
                <a:ln w="11430"/>
                <a:solidFill>
                  <a:srgbClr val="FF0000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abriola" pitchFamily="82" charset="0"/>
              </a:rPr>
              <a:t>5.Подобрать произведения устного народного творчества для чтения и заучивания.</a:t>
            </a:r>
            <a:endParaRPr lang="ru-RU" sz="3600" b="1" dirty="0">
              <a:ln w="11430"/>
              <a:solidFill>
                <a:srgbClr val="FF0000"/>
              </a:soli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abriola" pitchFamily="82" charset="0"/>
            </a:endParaRPr>
          </a:p>
          <a:p>
            <a:pPr algn="l"/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19398882"/>
      </p:ext>
    </p:extLst>
  </p:cSld>
  <p:clrMapOvr>
    <a:masterClrMapping/>
  </p:clrMapOvr>
  <p:transition spd="med">
    <p:randomBar dir="vert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000" y="332656"/>
            <a:ext cx="8676464" cy="6525344"/>
          </a:xfr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5400" b="1" dirty="0" smtClean="0">
                <a:ln w="11430"/>
                <a:solidFill>
                  <a:srgbClr val="FF000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abriola" pitchFamily="82" charset="0"/>
              </a:rPr>
              <a:t>2 этап –Основной:</a:t>
            </a:r>
          </a:p>
          <a:p>
            <a:pPr algn="l"/>
            <a:endParaRPr lang="ru-RU" b="1" dirty="0">
              <a:ln w="11430"/>
              <a:solidFill>
                <a:srgbClr val="FF0000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abriola" pitchFamily="82" charset="0"/>
            </a:endParaRPr>
          </a:p>
          <a:p>
            <a:pPr algn="l"/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abriola" pitchFamily="82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475656" y="1412776"/>
          <a:ext cx="6096000" cy="810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Понедельник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Организация образовательной</a:t>
                      </a:r>
                      <a:r>
                        <a:rPr lang="ru-RU" baseline="0" dirty="0" smtClean="0"/>
                        <a:t> деятельности.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Цели: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Знакомство</a:t>
                      </a:r>
                      <a:r>
                        <a:rPr lang="ru-RU" baseline="0" dirty="0" smtClean="0"/>
                        <a:t> с русской избой.</a:t>
                      </a:r>
                    </a:p>
                    <a:p>
                      <a:r>
                        <a:rPr lang="ru-RU" baseline="0" dirty="0" smtClean="0"/>
                        <a:t>Встреча праздника.</a:t>
                      </a:r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-создание игровой мотивации «Бабушка </a:t>
                      </a:r>
                      <a:r>
                        <a:rPr lang="ru-RU" sz="1400" dirty="0" err="1" smtClean="0"/>
                        <a:t>Варварушка</a:t>
                      </a:r>
                      <a:r>
                        <a:rPr lang="ru-RU" sz="1400" dirty="0" smtClean="0"/>
                        <a:t>- хозяйка избы,</a:t>
                      </a:r>
                      <a:r>
                        <a:rPr lang="ru-RU" sz="1400" baseline="0" dirty="0" smtClean="0"/>
                        <a:t> кот Васька- обитатель избы»</a:t>
                      </a:r>
                    </a:p>
                    <a:p>
                      <a:r>
                        <a:rPr lang="ru-RU" sz="1400" baseline="0" dirty="0" smtClean="0"/>
                        <a:t>-беседа «Домашняя утварь»</a:t>
                      </a:r>
                    </a:p>
                    <a:p>
                      <a:r>
                        <a:rPr lang="ru-RU" sz="1400" baseline="0" dirty="0" smtClean="0"/>
                        <a:t>-рассматривание иллюстраций «Изба»</a:t>
                      </a:r>
                    </a:p>
                    <a:p>
                      <a:r>
                        <a:rPr lang="ru-RU" sz="1400" baseline="0" dirty="0" smtClean="0"/>
                        <a:t>-беседа « Что за праздник Масленица»</a:t>
                      </a:r>
                    </a:p>
                    <a:p>
                      <a:r>
                        <a:rPr lang="ru-RU" sz="1400" dirty="0" smtClean="0"/>
                        <a:t>-познавательно- исследовательская</a:t>
                      </a:r>
                      <a:r>
                        <a:rPr lang="ru-RU" sz="1400" baseline="0" dirty="0" smtClean="0"/>
                        <a:t> деятельность (отгадывание загадок)</a:t>
                      </a:r>
                    </a:p>
                    <a:p>
                      <a:r>
                        <a:rPr lang="ru-RU" sz="1400" baseline="0" dirty="0" smtClean="0"/>
                        <a:t>-подвижные игры с имитацией движений « Кошки-мышки», «Котята –потягиваются»</a:t>
                      </a:r>
                    </a:p>
                    <a:p>
                      <a:r>
                        <a:rPr lang="ru-RU" sz="1400" baseline="0" dirty="0" smtClean="0"/>
                        <a:t>-хороводный танец         «Каравай»</a:t>
                      </a:r>
                    </a:p>
                    <a:p>
                      <a:r>
                        <a:rPr lang="ru-RU" sz="1400" baseline="0" dirty="0" smtClean="0"/>
                        <a:t>-Сюжетная игра</a:t>
                      </a:r>
                    </a:p>
                    <a:p>
                      <a:r>
                        <a:rPr lang="ru-RU" sz="1400" baseline="0" dirty="0" smtClean="0"/>
                        <a:t> « Напоим кукол чаем»</a:t>
                      </a:r>
                    </a:p>
                    <a:p>
                      <a:r>
                        <a:rPr lang="ru-RU" sz="1400" baseline="0" dirty="0" smtClean="0"/>
                        <a:t>-изготовление бревенчатого домика из пластилина.</a:t>
                      </a:r>
                    </a:p>
                    <a:p>
                      <a:r>
                        <a:rPr lang="ru-RU" sz="1400" baseline="0" dirty="0" smtClean="0"/>
                        <a:t>-выставка работ </a:t>
                      </a:r>
                    </a:p>
                    <a:p>
                      <a:r>
                        <a:rPr lang="ru-RU" sz="1400" baseline="0" dirty="0" smtClean="0"/>
                        <a:t>« Бревенчатая изба»</a:t>
                      </a:r>
                    </a:p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-</a:t>
                      </a:r>
                      <a:r>
                        <a:rPr lang="ru-RU" sz="1400" dirty="0" smtClean="0"/>
                        <a:t>познакомить с предметами быта в избе,</a:t>
                      </a:r>
                      <a:r>
                        <a:rPr lang="ru-RU" sz="1400" baseline="0" dirty="0" smtClean="0"/>
                        <a:t> их назначением.</a:t>
                      </a:r>
                    </a:p>
                    <a:p>
                      <a:r>
                        <a:rPr lang="ru-RU" sz="1400" baseline="0" dirty="0" smtClean="0"/>
                        <a:t>-познакомить детей с русским народным праздником- Масленицей, традициями, обычаями, расширять кругозор детей.</a:t>
                      </a:r>
                    </a:p>
                    <a:p>
                      <a:r>
                        <a:rPr lang="ru-RU" sz="1400" baseline="0" dirty="0" smtClean="0"/>
                        <a:t>-активизировать познавательную деятельность  расширяя  словарный запас новыми словами.</a:t>
                      </a:r>
                    </a:p>
                    <a:p>
                      <a:r>
                        <a:rPr lang="ru-RU" sz="1400" baseline="0" dirty="0" smtClean="0"/>
                        <a:t>-совершенствовать движения, навыки, умения бегать врассыпную.</a:t>
                      </a:r>
                    </a:p>
                    <a:p>
                      <a:r>
                        <a:rPr lang="ru-RU" sz="1400" baseline="0" dirty="0" smtClean="0"/>
                        <a:t>-развивать умение выбирать из названных предметов содержание своей лепки, самостоятельность , творческие способности.</a:t>
                      </a:r>
                    </a:p>
                    <a:p>
                      <a:r>
                        <a:rPr lang="ru-RU" sz="1400" baseline="0" dirty="0" smtClean="0"/>
                        <a:t>-учить танцевать соответственно темпу и характеру музыки, водить плавный хоровод.</a:t>
                      </a:r>
                    </a:p>
                    <a:p>
                      <a:endParaRPr lang="ru-RU" sz="1400" baseline="0" dirty="0" smtClean="0"/>
                    </a:p>
                    <a:p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583956042"/>
      </p:ext>
    </p:extLst>
  </p:cSld>
  <p:clrMapOvr>
    <a:masterClrMapping/>
  </p:clrMapOvr>
  <p:transition spd="med">
    <p:randomBar dir="vert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6017" y="-3448"/>
            <a:ext cx="9143998" cy="7032848"/>
          </a:xfrm>
        </p:spPr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endParaRPr lang="ru-RU" sz="3500" b="1" dirty="0" smtClean="0">
              <a:ln w="11430"/>
              <a:solidFill>
                <a:srgbClr val="FF0000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Gabriola" pitchFamily="82" charset="0"/>
            </a:endParaRPr>
          </a:p>
          <a:p>
            <a:pPr algn="l"/>
            <a:endParaRPr lang="ru-RU" sz="1400" b="1" dirty="0">
              <a:ln w="11430"/>
              <a:solidFill>
                <a:srgbClr val="FF0000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Gabriola" pitchFamily="82" charset="0"/>
            </a:endParaRPr>
          </a:p>
          <a:p>
            <a:pPr algn="l"/>
            <a:endParaRPr lang="ru-RU" b="1" dirty="0">
              <a:ln w="11430"/>
              <a:solidFill>
                <a:schemeClr val="bg1"/>
              </a:solidFill>
              <a:effectLst>
                <a:glow rad="139700">
                  <a:schemeClr val="accent2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Gabriola" pitchFamily="82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547664" y="476672"/>
          <a:ext cx="6096000" cy="868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Вторник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Организация образовательной деятельности.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Цели: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«Спи, младенец мой прекрасный.</a:t>
                      </a:r>
                    </a:p>
                    <a:p>
                      <a:r>
                        <a:rPr lang="ru-RU" sz="1800" dirty="0" smtClean="0"/>
                        <a:t>Баюшки-баю……» 2</a:t>
                      </a:r>
                      <a:r>
                        <a:rPr lang="ru-RU" sz="1800" baseline="0" dirty="0" smtClean="0"/>
                        <a:t> день </a:t>
                      </a:r>
                      <a:r>
                        <a:rPr lang="ru-RU" sz="1800" baseline="0" dirty="0" err="1" smtClean="0"/>
                        <a:t>праздника-заигрыш</a:t>
                      </a:r>
                      <a:endParaRPr lang="ru-RU" sz="1800" baseline="0" dirty="0" smtClean="0"/>
                    </a:p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-создание игровой ситуации « Бабушка </a:t>
                      </a:r>
                      <a:r>
                        <a:rPr lang="ru-RU" sz="1400" dirty="0" err="1" smtClean="0"/>
                        <a:t>Варварушка</a:t>
                      </a:r>
                      <a:r>
                        <a:rPr lang="ru-RU" sz="1400" dirty="0" smtClean="0"/>
                        <a:t>»</a:t>
                      </a:r>
                    </a:p>
                    <a:p>
                      <a:r>
                        <a:rPr lang="ru-RU" sz="1400" dirty="0" smtClean="0"/>
                        <a:t>-рассматривание колыбельки,</a:t>
                      </a:r>
                      <a:r>
                        <a:rPr lang="ru-RU" sz="1400" baseline="0" dirty="0" smtClean="0"/>
                        <a:t> фотографий детей, когда они были младенцами.</a:t>
                      </a:r>
                    </a:p>
                    <a:p>
                      <a:r>
                        <a:rPr lang="ru-RU" sz="1400" baseline="0" dirty="0" smtClean="0"/>
                        <a:t>-рассказ воспитателя «Зачем нужны колыбельные песенки»</a:t>
                      </a:r>
                    </a:p>
                    <a:p>
                      <a:r>
                        <a:rPr lang="ru-RU" sz="1400" baseline="0" dirty="0" smtClean="0"/>
                        <a:t>-прослушивание колыбельных песен.</a:t>
                      </a:r>
                    </a:p>
                    <a:p>
                      <a:r>
                        <a:rPr lang="ru-RU" sz="1400" baseline="0" dirty="0" smtClean="0"/>
                        <a:t>-совместное пение колыбельных песен.</a:t>
                      </a:r>
                    </a:p>
                    <a:p>
                      <a:r>
                        <a:rPr lang="ru-RU" sz="1400" baseline="0" dirty="0" smtClean="0"/>
                        <a:t>-игра малой подвижности «Покачай куклу»</a:t>
                      </a:r>
                    </a:p>
                    <a:p>
                      <a:r>
                        <a:rPr lang="ru-RU" sz="1400" baseline="0" dirty="0" smtClean="0"/>
                        <a:t>- Изготовление из соломы чучела Масленицы</a:t>
                      </a:r>
                    </a:p>
                    <a:p>
                      <a:r>
                        <a:rPr lang="ru-RU" sz="1400" baseline="0" dirty="0" smtClean="0"/>
                        <a:t>-игровая ситуация «Покачай куклу»</a:t>
                      </a:r>
                    </a:p>
                    <a:p>
                      <a:r>
                        <a:rPr lang="ru-RU" sz="1400" baseline="0" dirty="0" smtClean="0"/>
                        <a:t>-рассматривание изделий выполненных или  украшенных  лоскутной аппликацией (одеяло, салфетка)</a:t>
                      </a:r>
                    </a:p>
                    <a:p>
                      <a:r>
                        <a:rPr lang="ru-RU" sz="1400" baseline="0" dirty="0" smtClean="0"/>
                        <a:t>-познавательно –исследовательская  деятельность отгадывание загадок (постельные принадлежности)</a:t>
                      </a:r>
                    </a:p>
                    <a:p>
                      <a:r>
                        <a:rPr lang="ru-RU" sz="1400" baseline="0" dirty="0" smtClean="0"/>
                        <a:t>-проблемная ситуация «Уложим куклу  спать»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-познакомить со старинным предметом «колыбелькой», активизировать в речи детей слова </a:t>
                      </a:r>
                      <a:r>
                        <a:rPr lang="ru-RU" sz="1400" dirty="0" err="1" smtClean="0"/>
                        <a:t>колыбелька,зыбка</a:t>
                      </a:r>
                      <a:r>
                        <a:rPr lang="ru-RU" sz="1400" dirty="0" smtClean="0"/>
                        <a:t>, люлька.</a:t>
                      </a:r>
                    </a:p>
                    <a:p>
                      <a:r>
                        <a:rPr lang="ru-RU" sz="1400" dirty="0" smtClean="0"/>
                        <a:t>-поощрять участие детей в совместных</a:t>
                      </a:r>
                      <a:r>
                        <a:rPr lang="ru-RU" sz="1400" baseline="0" dirty="0" smtClean="0"/>
                        <a:t> играх, развивать интерес к различным видам игр</a:t>
                      </a:r>
                    </a:p>
                    <a:p>
                      <a:r>
                        <a:rPr lang="ru-RU" sz="1400" baseline="0" dirty="0" smtClean="0"/>
                        <a:t>-развивать музыкальное восприятие, интерес к колыбельным песням.</a:t>
                      </a:r>
                    </a:p>
                    <a:p>
                      <a:r>
                        <a:rPr lang="ru-RU" sz="1400" baseline="0" dirty="0" smtClean="0"/>
                        <a:t>-познакомить детей с особенностями изготовления чучела из соломы, развивать мышление, мелкую моторику.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1400" baseline="0" dirty="0" smtClean="0"/>
                        <a:t>закреплять умение</a:t>
                      </a:r>
                    </a:p>
                    <a:p>
                      <a:pPr>
                        <a:buFontTx/>
                        <a:buNone/>
                      </a:pPr>
                      <a:r>
                        <a:rPr lang="ru-RU" sz="1400" baseline="0" dirty="0" smtClean="0"/>
                        <a:t>снимать одежду соблюдая последовательность, пение колыбельной песенки.</a:t>
                      </a:r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583956042"/>
      </p:ext>
    </p:extLst>
  </p:cSld>
  <p:clrMapOvr>
    <a:masterClrMapping/>
  </p:clrMapOvr>
  <p:transition spd="med">
    <p:randomBar dir="vert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1" y="0"/>
            <a:ext cx="9137981" cy="6957392"/>
          </a:xfrm>
        </p:spPr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endParaRPr lang="ru-RU" sz="1400" b="1" dirty="0">
              <a:ln w="11430"/>
              <a:solidFill>
                <a:srgbClr val="FF0000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Gabriola" pitchFamily="82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619672" y="332656"/>
          <a:ext cx="6096000" cy="826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600007">
                <a:tc>
                  <a:txBody>
                    <a:bodyPr/>
                    <a:lstStyle/>
                    <a:p>
                      <a:r>
                        <a:rPr lang="ru-RU" dirty="0" smtClean="0"/>
                        <a:t>Среда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Организация образовательной деятельности.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Цели:</a:t>
                      </a:r>
                      <a:endParaRPr lang="ru-RU" dirty="0"/>
                    </a:p>
                  </a:txBody>
                  <a:tcPr/>
                </a:tc>
              </a:tr>
              <a:tr h="264089">
                <a:tc>
                  <a:txBody>
                    <a:bodyPr/>
                    <a:lstStyle/>
                    <a:p>
                      <a:r>
                        <a:rPr lang="ru-RU" dirty="0" smtClean="0"/>
                        <a:t>«В гости к нам пришла Матрёшка…»</a:t>
                      </a:r>
                      <a:endParaRPr lang="ru-RU" dirty="0" smtClean="0"/>
                    </a:p>
                    <a:p>
                      <a:r>
                        <a:rPr lang="ru-RU" dirty="0" smtClean="0"/>
                        <a:t>3 день праздника</a:t>
                      </a:r>
                    </a:p>
                    <a:p>
                      <a:r>
                        <a:rPr lang="ru-RU" dirty="0" smtClean="0"/>
                        <a:t>«Лакомка»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-</a:t>
                      </a:r>
                      <a:r>
                        <a:rPr lang="ru-RU" sz="1400" dirty="0" smtClean="0"/>
                        <a:t>беседа о Матрёшке</a:t>
                      </a:r>
                    </a:p>
                    <a:p>
                      <a:r>
                        <a:rPr lang="ru-RU" sz="1400" dirty="0" smtClean="0"/>
                        <a:t>-создание игровой ситуации Матрёшка</a:t>
                      </a:r>
                    </a:p>
                    <a:p>
                      <a:r>
                        <a:rPr lang="ru-RU" sz="1400" dirty="0" smtClean="0"/>
                        <a:t>-рассматривание</a:t>
                      </a:r>
                      <a:r>
                        <a:rPr lang="ru-RU" sz="1400" baseline="0" dirty="0" smtClean="0"/>
                        <a:t> иллюстраций «Коллекции матрёшек»</a:t>
                      </a:r>
                    </a:p>
                    <a:p>
                      <a:r>
                        <a:rPr lang="ru-RU" sz="1400" baseline="0" dirty="0" smtClean="0"/>
                        <a:t>-чтение стихотворения </a:t>
                      </a:r>
                      <a:r>
                        <a:rPr lang="ru-RU" sz="1400" baseline="0" dirty="0" err="1" smtClean="0"/>
                        <a:t>А.Печникова</a:t>
                      </a:r>
                      <a:r>
                        <a:rPr lang="ru-RU" sz="1400" baseline="0" dirty="0" smtClean="0"/>
                        <a:t> «Кукла матрёшка нарядна, красива…….»</a:t>
                      </a:r>
                    </a:p>
                    <a:p>
                      <a:r>
                        <a:rPr lang="ru-RU" sz="1400" baseline="0" dirty="0" smtClean="0"/>
                        <a:t>-роспись плоскостных изображений матрёшек</a:t>
                      </a:r>
                    </a:p>
                    <a:p>
                      <a:r>
                        <a:rPr lang="ru-RU" sz="1400" baseline="0" dirty="0" smtClean="0"/>
                        <a:t>-игра-инсценировка «У матрёшки новоселье» (конструирование домика)</a:t>
                      </a:r>
                    </a:p>
                    <a:p>
                      <a:r>
                        <a:rPr lang="ru-RU" sz="1400" baseline="0" dirty="0" smtClean="0"/>
                        <a:t>-лепка «Ой, блины»</a:t>
                      </a:r>
                    </a:p>
                    <a:p>
                      <a:r>
                        <a:rPr lang="ru-RU" sz="1400" dirty="0" smtClean="0"/>
                        <a:t>-дидактическая игра « Расставь матрёшек по росту»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-прививать  интерес к культуре русского </a:t>
                      </a:r>
                      <a:r>
                        <a:rPr lang="ru-RU" sz="1400" baseline="0" dirty="0" smtClean="0"/>
                        <a:t> и Коми народа через знакомство с устным народным творчеством, с народной игрушкой матрёшкой</a:t>
                      </a:r>
                    </a:p>
                    <a:p>
                      <a:r>
                        <a:rPr lang="ru-RU" sz="1400" baseline="0" dirty="0" smtClean="0"/>
                        <a:t>-формировать понятие из чего она сделана .как украшена</a:t>
                      </a:r>
                    </a:p>
                    <a:p>
                      <a:r>
                        <a:rPr lang="ru-RU" sz="1400" baseline="0" dirty="0" smtClean="0"/>
                        <a:t>-развитие восприимчивости к звукам художественного слова</a:t>
                      </a:r>
                    </a:p>
                    <a:p>
                      <a:r>
                        <a:rPr lang="ru-RU" sz="1400" baseline="0" dirty="0" smtClean="0"/>
                        <a:t>-развивать способность понимать  несложный сюжет инсценировки</a:t>
                      </a:r>
                    </a:p>
                    <a:p>
                      <a:r>
                        <a:rPr lang="ru-RU" sz="1400" baseline="0" dirty="0" smtClean="0"/>
                        <a:t>-развитие художественно-творческих способностей</a:t>
                      </a:r>
                    </a:p>
                    <a:p>
                      <a:r>
                        <a:rPr lang="ru-RU" sz="1400" baseline="0" dirty="0" smtClean="0"/>
                        <a:t>-развивать продуктивную деятельность детей, совершенствовать навыки и умения в рисовании</a:t>
                      </a:r>
                    </a:p>
                    <a:p>
                      <a:r>
                        <a:rPr lang="ru-RU" sz="1400" baseline="0" dirty="0" smtClean="0"/>
                        <a:t>-развитие конструктивных способностей, навыков сооружать постройки</a:t>
                      </a:r>
                    </a:p>
                    <a:p>
                      <a:r>
                        <a:rPr lang="ru-RU" sz="1400" baseline="0" dirty="0" smtClean="0"/>
                        <a:t>-определять пространственное расположение частей</a:t>
                      </a:r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73739217"/>
      </p:ext>
    </p:extLst>
  </p:cSld>
  <p:clrMapOvr>
    <a:masterClrMapping/>
  </p:clrMapOvr>
  <p:transition spd="med">
    <p:randomBar dir="vert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5746" y="149188"/>
            <a:ext cx="8988254" cy="6552728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/>
            <a:endParaRPr lang="ru-RU" sz="1400" b="1" dirty="0">
              <a:ln w="11430"/>
              <a:solidFill>
                <a:srgbClr val="FF0000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abriola" pitchFamily="82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619672" y="620688"/>
          <a:ext cx="6096000" cy="6339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Четверг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Организация образовательной деятельности.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Цели: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Дымковская игрушка</a:t>
                      </a:r>
                    </a:p>
                    <a:p>
                      <a:r>
                        <a:rPr lang="ru-RU" dirty="0" smtClean="0"/>
                        <a:t>4 день праздника «Разгуляй»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-</a:t>
                      </a:r>
                      <a:r>
                        <a:rPr lang="ru-RU" sz="1400" dirty="0" smtClean="0"/>
                        <a:t>создание игровой мотивации «Дымковская игрушка»</a:t>
                      </a:r>
                    </a:p>
                    <a:p>
                      <a:r>
                        <a:rPr lang="ru-RU" sz="1400" dirty="0" smtClean="0"/>
                        <a:t>-рассказ</a:t>
                      </a:r>
                      <a:r>
                        <a:rPr lang="ru-RU" sz="1400" baseline="0" dirty="0" smtClean="0"/>
                        <a:t> воспитателя</a:t>
                      </a:r>
                    </a:p>
                    <a:p>
                      <a:r>
                        <a:rPr lang="ru-RU" sz="1400" baseline="0" dirty="0" smtClean="0"/>
                        <a:t>-экскурсия по выставке дымковских игрушек</a:t>
                      </a:r>
                    </a:p>
                    <a:p>
                      <a:r>
                        <a:rPr lang="ru-RU" sz="1400" baseline="0" dirty="0" smtClean="0"/>
                        <a:t>-чтение стихотворений о дымковской игрушке</a:t>
                      </a:r>
                    </a:p>
                    <a:p>
                      <a:r>
                        <a:rPr lang="ru-RU" sz="1400" baseline="0" dirty="0" smtClean="0"/>
                        <a:t>-выставка детских работ « Путешествие в страну мастеров»</a:t>
                      </a:r>
                    </a:p>
                    <a:p>
                      <a:r>
                        <a:rPr lang="ru-RU" sz="1400" baseline="0" dirty="0" smtClean="0"/>
                        <a:t>-приготовление атрибутов к фольклорному празднику «Масленица»</a:t>
                      </a:r>
                    </a:p>
                    <a:p>
                      <a:endParaRPr lang="ru-RU" sz="1800" baseline="0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-познакомить с дымковской игрушкой ,</a:t>
                      </a:r>
                    </a:p>
                    <a:p>
                      <a:r>
                        <a:rPr lang="ru-RU" sz="1400" dirty="0" smtClean="0"/>
                        <a:t>Особенностями узора</a:t>
                      </a:r>
                    </a:p>
                    <a:p>
                      <a:r>
                        <a:rPr lang="ru-RU" sz="1400" dirty="0" smtClean="0"/>
                        <a:t>-развитие внимание, воспитывать желание рассматривать народные игрушки</a:t>
                      </a:r>
                    </a:p>
                    <a:p>
                      <a:r>
                        <a:rPr lang="ru-RU" sz="1400" dirty="0" smtClean="0"/>
                        <a:t> - понимать настроение, выраженное в народной игрушке</a:t>
                      </a:r>
                    </a:p>
                    <a:p>
                      <a:r>
                        <a:rPr lang="ru-RU" sz="1400" dirty="0" smtClean="0"/>
                        <a:t>- проявлять любознательность, интерес, способность внимательно рассматривать народную игрушку</a:t>
                      </a:r>
                    </a:p>
                    <a:p>
                      <a:r>
                        <a:rPr lang="ru-RU" sz="1400" dirty="0" smtClean="0"/>
                        <a:t> - приобщать к пониманию выразительных средств, изображения (яркий, светлый, цвета- желтый, зеленый) </a:t>
                      </a:r>
                    </a:p>
                    <a:p>
                      <a:r>
                        <a:rPr lang="ru-RU" sz="1400" smtClean="0"/>
                        <a:t>- </a:t>
                      </a:r>
                      <a:r>
                        <a:rPr lang="ru-RU" sz="1400" dirty="0" smtClean="0"/>
                        <a:t>воспитывать бережное отношение к народной игрушке; </a:t>
                      </a:r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73739217"/>
      </p:ext>
    </p:extLst>
  </p:cSld>
  <p:clrMapOvr>
    <a:masterClrMapping/>
  </p:clrMapOvr>
  <p:transition spd="med">
    <p:randomBar dir="vert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504" y="116632"/>
            <a:ext cx="8784976" cy="6624736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endParaRPr lang="ru-RU" sz="1400" b="1" dirty="0">
              <a:ln w="11430"/>
              <a:solidFill>
                <a:srgbClr val="FF0000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</a:effectLst>
              <a:latin typeface="Gabriola" pitchFamily="82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547664" y="620688"/>
          <a:ext cx="6096000" cy="7894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00448"/>
                <a:gridCol w="2063552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Пятница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Организация образовательной</a:t>
                      </a:r>
                      <a:r>
                        <a:rPr lang="ru-RU" baseline="0" dirty="0" smtClean="0"/>
                        <a:t> деятельности.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Цели: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«Начинаем проводы зимы-</a:t>
                      </a:r>
                    </a:p>
                    <a:p>
                      <a:r>
                        <a:rPr lang="ru-RU" dirty="0" smtClean="0"/>
                        <a:t>и согласно праздничной программе</a:t>
                      </a:r>
                    </a:p>
                    <a:p>
                      <a:r>
                        <a:rPr lang="ru-RU" dirty="0" smtClean="0"/>
                        <a:t>До ворот проводим зиму мы, </a:t>
                      </a:r>
                    </a:p>
                    <a:p>
                      <a:r>
                        <a:rPr lang="ru-RU" dirty="0" smtClean="0"/>
                        <a:t>А</a:t>
                      </a:r>
                      <a:r>
                        <a:rPr lang="ru-RU" baseline="0" dirty="0" smtClean="0"/>
                        <a:t> весна уже не за горами!»</a:t>
                      </a:r>
                    </a:p>
                    <a:p>
                      <a:r>
                        <a:rPr lang="ru-RU" baseline="0" dirty="0" smtClean="0"/>
                        <a:t>5 день праздника</a:t>
                      </a:r>
                    </a:p>
                    <a:p>
                      <a:r>
                        <a:rPr lang="ru-RU" baseline="0" dirty="0" smtClean="0"/>
                        <a:t>«тёщины вечера»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-</a:t>
                      </a:r>
                      <a:r>
                        <a:rPr lang="ru-RU" sz="1400" dirty="0" smtClean="0"/>
                        <a:t>рассматривание картин </a:t>
                      </a:r>
                      <a:r>
                        <a:rPr lang="ru-RU" sz="1400" dirty="0" err="1" smtClean="0"/>
                        <a:t>Кустодиева</a:t>
                      </a:r>
                      <a:r>
                        <a:rPr lang="ru-RU" sz="1400" baseline="0" dirty="0" smtClean="0"/>
                        <a:t> «Масленица»</a:t>
                      </a:r>
                    </a:p>
                    <a:p>
                      <a:r>
                        <a:rPr lang="ru-RU" sz="1400" baseline="0" dirty="0" smtClean="0"/>
                        <a:t>-поговорка «Не всё коту масленица»</a:t>
                      </a:r>
                    </a:p>
                    <a:p>
                      <a:r>
                        <a:rPr lang="ru-RU" sz="1400" baseline="0" dirty="0" smtClean="0"/>
                        <a:t>-заучивание поговорок про Масленицу, стихотворение  «Масленица»</a:t>
                      </a:r>
                    </a:p>
                    <a:p>
                      <a:r>
                        <a:rPr lang="ru-RU" sz="1400" baseline="0" dirty="0" smtClean="0"/>
                        <a:t>-разучивание масленичных </a:t>
                      </a:r>
                      <a:r>
                        <a:rPr lang="ru-RU" sz="1400" baseline="0" dirty="0" err="1" smtClean="0"/>
                        <a:t>закличек</a:t>
                      </a:r>
                      <a:r>
                        <a:rPr lang="ru-RU" sz="1400" baseline="0" dirty="0" smtClean="0"/>
                        <a:t>.</a:t>
                      </a:r>
                    </a:p>
                    <a:p>
                      <a:r>
                        <a:rPr lang="ru-RU" sz="1400" baseline="0" dirty="0" smtClean="0"/>
                        <a:t>-прослушивание русских народных песен</a:t>
                      </a:r>
                    </a:p>
                    <a:p>
                      <a:r>
                        <a:rPr lang="ru-RU" sz="1400" baseline="0" dirty="0" smtClean="0"/>
                        <a:t>-изготовление праздничной скатерти</a:t>
                      </a:r>
                    </a:p>
                    <a:p>
                      <a:r>
                        <a:rPr lang="ru-RU" sz="1400" baseline="0" dirty="0" smtClean="0"/>
                        <a:t>-фольклорный праздник «Масленица»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-</a:t>
                      </a:r>
                      <a:r>
                        <a:rPr lang="ru-RU" sz="1400" dirty="0" smtClean="0"/>
                        <a:t>познакомить детей с художественным творчеством, дать представления о праздновании Масленицы на Руси</a:t>
                      </a:r>
                    </a:p>
                    <a:p>
                      <a:r>
                        <a:rPr lang="ru-RU" sz="1400" dirty="0" smtClean="0"/>
                        <a:t>-развивать воображение, эстетическое восприятие</a:t>
                      </a:r>
                    </a:p>
                    <a:p>
                      <a:r>
                        <a:rPr lang="ru-RU" sz="1400" dirty="0" smtClean="0"/>
                        <a:t>-закреплять умение чувствовать музыку, передавать</a:t>
                      </a:r>
                      <a:r>
                        <a:rPr lang="ru-RU" sz="1400" baseline="0" dirty="0" smtClean="0"/>
                        <a:t> характер музыки в движениях и игре, продолжать инсценировать знакомые песенки, воспитывать интерес к народному творчеству.</a:t>
                      </a:r>
                    </a:p>
                    <a:p>
                      <a:r>
                        <a:rPr lang="ru-RU" sz="1400" baseline="0" dirty="0" smtClean="0"/>
                        <a:t>-развитие творчества, воображения, чередовать элементы по цвету, формировать умение по образцу, собирать из частей целое.</a:t>
                      </a:r>
                    </a:p>
                    <a:p>
                      <a:r>
                        <a:rPr lang="ru-RU" sz="1400" baseline="0" dirty="0" smtClean="0"/>
                        <a:t>-доставить удовольствие от совместной творческой деятельности со взрослыми и сверстниками.</a:t>
                      </a:r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73739217"/>
      </p:ext>
    </p:extLst>
  </p:cSld>
  <p:clrMapOvr>
    <a:masterClrMapping/>
  </p:clrMapOvr>
  <p:transition spd="med">
    <p:randomBar dir="vert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16632"/>
            <a:ext cx="8640960" cy="6480720"/>
          </a:xfrm>
        </p:spPr>
        <p:txBody>
          <a:bodyPr>
            <a:normAutofit lnSpcReduction="1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600" b="1" dirty="0" smtClean="0">
                <a:ln w="11430"/>
                <a:solidFill>
                  <a:srgbClr val="FF000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  <a:latin typeface="Gabriola" pitchFamily="82" charset="0"/>
              </a:rPr>
              <a:t>Образовательная деятельность в ходе  режимных моментов:</a:t>
            </a:r>
          </a:p>
          <a:p>
            <a:r>
              <a:rPr lang="ru-RU" sz="3600" b="1" dirty="0" smtClean="0">
                <a:ln w="11430"/>
                <a:solidFill>
                  <a:srgbClr val="0070C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  <a:latin typeface="Gabriola" pitchFamily="82" charset="0"/>
              </a:rPr>
              <a:t>В помещении</a:t>
            </a:r>
            <a:r>
              <a:rPr lang="ru-RU" sz="3600" b="1" dirty="0" smtClean="0">
                <a:ln w="11430"/>
                <a:solidFill>
                  <a:srgbClr val="FF000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  <a:latin typeface="Gabriola" pitchFamily="82" charset="0"/>
              </a:rPr>
              <a:t>:  использование фольклорных произведений в ходе всех режимных моментов (песенки, </a:t>
            </a:r>
            <a:r>
              <a:rPr lang="ru-RU" sz="3600" b="1" dirty="0" err="1" smtClean="0">
                <a:ln w="11430"/>
                <a:solidFill>
                  <a:srgbClr val="FF000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  <a:latin typeface="Gabriola" pitchFamily="82" charset="0"/>
              </a:rPr>
              <a:t>потешки</a:t>
            </a:r>
            <a:r>
              <a:rPr lang="ru-RU" sz="3600" b="1" dirty="0" smtClean="0">
                <a:ln w="11430"/>
                <a:solidFill>
                  <a:srgbClr val="FF000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  <a:latin typeface="Gabriola" pitchFamily="82" charset="0"/>
              </a:rPr>
              <a:t>, считалочки, пословицы).</a:t>
            </a:r>
          </a:p>
          <a:p>
            <a:r>
              <a:rPr lang="ru-RU" sz="3600" b="1" dirty="0" smtClean="0">
                <a:ln w="11430"/>
                <a:solidFill>
                  <a:srgbClr val="0070C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  <a:latin typeface="Gabriola" pitchFamily="82" charset="0"/>
              </a:rPr>
              <a:t>На прогулке</a:t>
            </a:r>
            <a:r>
              <a:rPr lang="ru-RU" sz="3600" b="1" dirty="0" smtClean="0">
                <a:ln w="11430"/>
                <a:solidFill>
                  <a:srgbClr val="FF000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  <a:latin typeface="Gabriola" pitchFamily="82" charset="0"/>
              </a:rPr>
              <a:t>: лепка поделок из снега.</a:t>
            </a:r>
          </a:p>
          <a:p>
            <a:r>
              <a:rPr lang="ru-RU" sz="3600" b="1" dirty="0" smtClean="0">
                <a:ln w="11430"/>
                <a:solidFill>
                  <a:srgbClr val="FF000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  <a:latin typeface="Gabriola" pitchFamily="82" charset="0"/>
              </a:rPr>
              <a:t>Русские  и Коми народные  подвижные игры.</a:t>
            </a:r>
          </a:p>
          <a:p>
            <a:r>
              <a:rPr lang="ru-RU" sz="3600" b="1" dirty="0" smtClean="0">
                <a:ln w="11430"/>
                <a:solidFill>
                  <a:srgbClr val="FF000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  <a:latin typeface="Gabriola" pitchFamily="82" charset="0"/>
              </a:rPr>
              <a:t>Чтение </a:t>
            </a:r>
            <a:r>
              <a:rPr lang="ru-RU" sz="3600" b="1" dirty="0" err="1" smtClean="0">
                <a:ln w="11430"/>
                <a:solidFill>
                  <a:srgbClr val="FF000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  <a:latin typeface="Gabriola" pitchFamily="82" charset="0"/>
              </a:rPr>
              <a:t>закличек</a:t>
            </a:r>
            <a:r>
              <a:rPr lang="ru-RU" sz="3600" b="1" dirty="0" smtClean="0">
                <a:ln w="11430"/>
                <a:solidFill>
                  <a:srgbClr val="FF000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  <a:latin typeface="Gabriola" pitchFamily="82" charset="0"/>
              </a:rPr>
              <a:t> в которых дети зовут весну («Иди весна, иди, красна….»)</a:t>
            </a:r>
          </a:p>
          <a:p>
            <a:r>
              <a:rPr lang="ru-RU" sz="3600" b="1" dirty="0" smtClean="0">
                <a:ln w="11430"/>
                <a:solidFill>
                  <a:srgbClr val="FF000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  <a:latin typeface="Gabriola" pitchFamily="82" charset="0"/>
              </a:rPr>
              <a:t>Отгадывание загадок , чтение стихов.</a:t>
            </a:r>
          </a:p>
          <a:p>
            <a:r>
              <a:rPr lang="ru-RU" sz="3600" b="1" dirty="0" smtClean="0">
                <a:ln w="11430"/>
                <a:solidFill>
                  <a:srgbClr val="FF000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  <a:latin typeface="Gabriola" pitchFamily="82" charset="0"/>
              </a:rPr>
              <a:t>Проговаривание примет о весне.</a:t>
            </a:r>
            <a:endParaRPr lang="ru-RU" sz="3600" b="1" dirty="0">
              <a:ln w="11430"/>
              <a:solidFill>
                <a:srgbClr val="FF0000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</a:effectLst>
              <a:latin typeface="Gabriola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3739217"/>
      </p:ext>
    </p:extLst>
  </p:cSld>
  <p:clrMapOvr>
    <a:masterClrMapping/>
  </p:clrMapOvr>
  <p:transition spd="med">
    <p:randomBar dir="vert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714</TotalTime>
  <Words>1102</Words>
  <Application>Microsoft Office PowerPoint</Application>
  <PresentationFormat>Экран (4:3)</PresentationFormat>
  <Paragraphs>178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allusers</dc:creator>
  <cp:lastModifiedBy>Админ</cp:lastModifiedBy>
  <cp:revision>66</cp:revision>
  <dcterms:created xsi:type="dcterms:W3CDTF">2013-02-11T08:23:02Z</dcterms:created>
  <dcterms:modified xsi:type="dcterms:W3CDTF">2013-04-29T04:46:24Z</dcterms:modified>
</cp:coreProperties>
</file>