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1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04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423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38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2023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155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464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931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52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8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57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911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695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01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8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42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203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988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3F47C77-8B34-4628-A390-AFD41AC1C8B0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9CC8BFA-3F05-49BA-9E83-1350F6945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7761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6945920" cy="25508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Смеси и сплавы в</a:t>
            </a:r>
            <a:br>
              <a:rPr lang="ru-RU" sz="4800" dirty="0" smtClean="0"/>
            </a:br>
            <a:r>
              <a:rPr lang="ru-RU" sz="4800" dirty="0" smtClean="0"/>
              <a:t> задачах </a:t>
            </a:r>
            <a:r>
              <a:rPr lang="ru-RU" sz="4800" dirty="0"/>
              <a:t>№13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по </a:t>
            </a:r>
            <a:r>
              <a:rPr lang="ru-RU" sz="4800" dirty="0" smtClean="0"/>
              <a:t>математике </a:t>
            </a:r>
            <a:br>
              <a:rPr lang="ru-RU" sz="4800" dirty="0" smtClean="0"/>
            </a:br>
            <a:r>
              <a:rPr lang="ru-RU" sz="4800" dirty="0" smtClean="0"/>
              <a:t>ЕГЭ-2015 </a:t>
            </a:r>
            <a:r>
              <a:rPr lang="ru-RU" sz="4800" dirty="0" smtClean="0"/>
              <a:t>г.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517232"/>
            <a:ext cx="3761656" cy="61852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 Ученик 11 Б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Власов </a:t>
            </a:r>
            <a:r>
              <a:rPr lang="ru-RU" dirty="0" smtClean="0"/>
              <a:t>Р.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97346"/>
            <a:ext cx="88569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38. Прототип задания 13 №99577 </a:t>
            </a:r>
          </a:p>
          <a:p>
            <a:endParaRPr lang="ru-RU" sz="2000" dirty="0"/>
          </a:p>
          <a:p>
            <a:r>
              <a:rPr lang="ru-RU" sz="2000" dirty="0"/>
              <a:t>Смешав 30-процентный и 60-процентный растворы кислоты и добавив 10 кг чистой воды, получили 36-процентный раствор кислоты. Если бы вместо 10 кг воды добавили 10 кг 50-процентного раствора той же кислоты, то получили бы 41-процентный раствор кислоты. Сколько килограммов 30-процентного раствора использовали для получения смеси? </a:t>
            </a:r>
          </a:p>
          <a:p>
            <a:endParaRPr lang="ru-RU" sz="2000" dirty="0"/>
          </a:p>
          <a:p>
            <a:r>
              <a:rPr lang="ru-RU" sz="2000" dirty="0"/>
              <a:t>39. Прототип задания 13 №99578 </a:t>
            </a:r>
          </a:p>
          <a:p>
            <a:endParaRPr lang="ru-RU" sz="2000" dirty="0"/>
          </a:p>
          <a:p>
            <a:r>
              <a:rPr lang="ru-RU" sz="2000" dirty="0"/>
              <a:t>Имеется два сосуда. Первый содержит 30 кг, а второй − 20 кг раствора кислоты различной концентрации. Если эти растворы смешать, то получится раствор, содержащий 68% кислоты. Если же смешать равные массы этих растворов, то получится раствор, содержащий 70% кислоты. Сколько килограммов кислоты содержится в первом сосуде? </a:t>
            </a:r>
          </a:p>
        </p:txBody>
      </p:sp>
    </p:spTree>
    <p:extLst>
      <p:ext uri="{BB962C8B-B14F-4D97-AF65-F5344CB8AC3E}">
        <p14:creationId xmlns:p14="http://schemas.microsoft.com/office/powerpoint/2010/main" val="1117615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88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542" y="332656"/>
            <a:ext cx="7886700" cy="1325563"/>
          </a:xfrm>
        </p:spPr>
        <p:txBody>
          <a:bodyPr/>
          <a:lstStyle/>
          <a:p>
            <a:r>
              <a:rPr lang="ru-RU" dirty="0" smtClean="0"/>
              <a:t>В чем сложность?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 на смеси и сплавы вызывают немалую путаницу у учеников при выполнении задач ЕГЭ. Связано это с тем</a:t>
            </a:r>
            <a:r>
              <a:rPr lang="en-US" dirty="0" smtClean="0"/>
              <a:t>, </a:t>
            </a:r>
            <a:r>
              <a:rPr lang="ru-RU" dirty="0" smtClean="0"/>
              <a:t>что эти задачи требуют от ученика некой математической смекалки</a:t>
            </a:r>
            <a:r>
              <a:rPr lang="en-US" dirty="0" smtClean="0"/>
              <a:t> </a:t>
            </a:r>
            <a:r>
              <a:rPr lang="ru-RU" dirty="0" smtClean="0"/>
              <a:t>и логического мышления</a:t>
            </a:r>
            <a:r>
              <a:rPr lang="en-US" dirty="0" smtClean="0"/>
              <a:t>.</a:t>
            </a:r>
            <a:r>
              <a:rPr lang="ru-RU" dirty="0" smtClean="0"/>
              <a:t> Не мало сложности может принести задание</a:t>
            </a:r>
            <a:r>
              <a:rPr lang="en-US" dirty="0" smtClean="0"/>
              <a:t>, </a:t>
            </a:r>
            <a:r>
              <a:rPr lang="ru-RU" dirty="0" smtClean="0"/>
              <a:t>где над веществами выполняются множество действий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149080"/>
            <a:ext cx="2550418" cy="236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7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5"/>
            <a:ext cx="91440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Простые пути решения задач подобного типа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1052737"/>
                <a:ext cx="9144000" cy="338437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В основном</a:t>
                </a:r>
                <a:r>
                  <a:rPr lang="en-US" dirty="0" smtClean="0"/>
                  <a:t>, </a:t>
                </a:r>
                <a:r>
                  <a:rPr lang="ru-RU" dirty="0" smtClean="0"/>
                  <a:t>подобные задачи можно решать с помощью одной формулы</a:t>
                </a:r>
                <a:r>
                  <a:rPr lang="en-US" dirty="0" smtClean="0"/>
                  <a:t>, </a:t>
                </a:r>
                <a:r>
                  <a:rPr lang="ru-RU" dirty="0" smtClean="0"/>
                  <a:t>которой довольно часто пользуются химики для решения своих задач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FFC000"/>
                    </a:solidFill>
                  </a:rPr>
                  <a:t>𝟂</a:t>
                </a:r>
                <a:r>
                  <a:rPr lang="ru-RU" dirty="0" smtClean="0">
                    <a:solidFill>
                      <a:srgbClr val="FFC000"/>
                    </a:solidFill>
                  </a:rPr>
                  <a:t>3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𝟂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1+ 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𝟂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ru-RU" b="0" i="0" smtClean="0">
                        <a:latin typeface="Cambria Math" panose="02040503050406030204" pitchFamily="18" charset="0"/>
                      </a:rPr>
                      <m:t>где</m:t>
                    </m:r>
                  </m:oMath>
                </a14:m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𝟂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концентрация в процентах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                           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 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 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масса веществ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52737"/>
                <a:ext cx="9144000" cy="3384375"/>
              </a:xfrm>
              <a:blipFill rotWithShape="0">
                <a:blip r:embed="rId2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03659" y="3356992"/>
            <a:ext cx="838633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Как решают эти задачи математики?</a:t>
            </a:r>
          </a:p>
          <a:p>
            <a:r>
              <a:rPr lang="ru-RU" sz="2800" dirty="0" smtClean="0"/>
              <a:t> Для этого применяют довольно простую формулу: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Х*Р1/100+У*Р2/100+…=(Х+У+…)*Р3/100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 где Х,У…-масса вещества,  Р1,Р2,Р3-концентрация</a:t>
            </a:r>
          </a:p>
          <a:p>
            <a:r>
              <a:rPr lang="ru-RU" sz="2800" dirty="0" smtClean="0"/>
              <a:t> вещества</a:t>
            </a:r>
          </a:p>
          <a:p>
            <a:r>
              <a:rPr lang="ru-RU" sz="2800" dirty="0" smtClean="0"/>
              <a:t>Если добавляется вода, то формула имеет вид: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Х*Р1/100+</a:t>
            </a:r>
            <a:r>
              <a:rPr lang="en-US" sz="2800" dirty="0" smtClean="0">
                <a:solidFill>
                  <a:srgbClr val="FFC000"/>
                </a:solidFill>
              </a:rPr>
              <a:t>Z</a:t>
            </a:r>
            <a:r>
              <a:rPr lang="ru-RU" sz="2800" dirty="0" smtClean="0">
                <a:solidFill>
                  <a:srgbClr val="FFC000"/>
                </a:solidFill>
              </a:rPr>
              <a:t>*</a:t>
            </a:r>
            <a:r>
              <a:rPr lang="en-US" sz="2800" dirty="0" smtClean="0">
                <a:solidFill>
                  <a:srgbClr val="FFC000"/>
                </a:solidFill>
              </a:rPr>
              <a:t>0</a:t>
            </a:r>
            <a:r>
              <a:rPr lang="ru-RU" sz="2800" dirty="0" smtClean="0">
                <a:solidFill>
                  <a:srgbClr val="FFC000"/>
                </a:solidFill>
              </a:rPr>
              <a:t>/100</a:t>
            </a:r>
            <a:r>
              <a:rPr lang="ru-RU" sz="2800" dirty="0">
                <a:solidFill>
                  <a:srgbClr val="FFC000"/>
                </a:solidFill>
              </a:rPr>
              <a:t>+…=(</a:t>
            </a:r>
            <a:r>
              <a:rPr lang="ru-RU" sz="2800" dirty="0" smtClean="0">
                <a:solidFill>
                  <a:srgbClr val="FFC000"/>
                </a:solidFill>
              </a:rPr>
              <a:t>Х+</a:t>
            </a:r>
            <a:r>
              <a:rPr lang="en-US" sz="2800" dirty="0" smtClean="0">
                <a:solidFill>
                  <a:srgbClr val="FFC000"/>
                </a:solidFill>
              </a:rPr>
              <a:t>Z)</a:t>
            </a:r>
            <a:r>
              <a:rPr lang="ru-RU" sz="2800" dirty="0" smtClean="0">
                <a:solidFill>
                  <a:srgbClr val="FFC000"/>
                </a:solidFill>
              </a:rPr>
              <a:t>Р3/100</a:t>
            </a:r>
            <a:r>
              <a:rPr lang="ru-RU" sz="2800" dirty="0">
                <a:solidFill>
                  <a:srgbClr val="FFC000"/>
                </a:solidFill>
              </a:rPr>
              <a:t> </a:t>
            </a:r>
            <a:r>
              <a:rPr lang="ru-RU" sz="2800" dirty="0" smtClean="0"/>
              <a:t>где </a:t>
            </a:r>
            <a:r>
              <a:rPr lang="en-US" sz="2800" dirty="0" smtClean="0"/>
              <a:t>Z</a:t>
            </a:r>
            <a:r>
              <a:rPr lang="ru-RU" sz="2800" dirty="0" smtClean="0"/>
              <a:t>-масса воды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                с концентрацией Р3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813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Практика</a:t>
            </a:r>
            <a:r>
              <a:rPr lang="en-US" dirty="0" smtClean="0"/>
              <a:t>. </a:t>
            </a:r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Имеется два сосуда</a:t>
            </a:r>
            <a:r>
              <a:rPr lang="en-US" dirty="0" smtClean="0"/>
              <a:t>. </a:t>
            </a:r>
            <a:r>
              <a:rPr lang="ru-RU" dirty="0" smtClean="0"/>
              <a:t>Первый содержит 100 </a:t>
            </a:r>
            <a:r>
              <a:rPr lang="ru-RU" dirty="0" smtClean="0"/>
              <a:t>кг</a:t>
            </a:r>
            <a:r>
              <a:rPr lang="en-US" dirty="0" smtClean="0"/>
              <a:t>, </a:t>
            </a:r>
            <a:r>
              <a:rPr lang="ru-RU" dirty="0" smtClean="0"/>
              <a:t>а второй – 50 кг раствора кислоты различной концентрации</a:t>
            </a:r>
            <a:r>
              <a:rPr lang="en-US" dirty="0" smtClean="0"/>
              <a:t>.</a:t>
            </a:r>
            <a:r>
              <a:rPr lang="ru-RU" dirty="0" smtClean="0"/>
              <a:t> Если эти растворы смешать</a:t>
            </a:r>
            <a:r>
              <a:rPr lang="en-US" dirty="0" smtClean="0"/>
              <a:t>, </a:t>
            </a:r>
            <a:r>
              <a:rPr lang="ru-RU" dirty="0" smtClean="0"/>
              <a:t>то получится раствор</a:t>
            </a:r>
            <a:r>
              <a:rPr lang="en-US" dirty="0" smtClean="0"/>
              <a:t>, </a:t>
            </a:r>
            <a:r>
              <a:rPr lang="ru-RU" dirty="0" smtClean="0"/>
              <a:t>содержащий 81</a:t>
            </a:r>
            <a:r>
              <a:rPr lang="en-US" dirty="0" smtClean="0"/>
              <a:t>% </a:t>
            </a:r>
            <a:r>
              <a:rPr lang="ru-RU" dirty="0" smtClean="0"/>
              <a:t>кислоты</a:t>
            </a:r>
            <a:r>
              <a:rPr lang="en-US" dirty="0" smtClean="0"/>
              <a:t>. </a:t>
            </a:r>
            <a:r>
              <a:rPr lang="ru-RU" dirty="0" smtClean="0"/>
              <a:t>Если же смешать </a:t>
            </a:r>
            <a:r>
              <a:rPr lang="ru-RU" dirty="0"/>
              <a:t>равные массы этих растворов, то получится раствор, содержащий </a:t>
            </a:r>
            <a:r>
              <a:rPr lang="ru-RU" dirty="0" smtClean="0"/>
              <a:t>53% </a:t>
            </a:r>
            <a:r>
              <a:rPr lang="ru-RU" dirty="0"/>
              <a:t>кислоты. </a:t>
            </a:r>
            <a:r>
              <a:rPr lang="ru-RU" dirty="0" smtClean="0"/>
              <a:t>Сколько </a:t>
            </a:r>
            <a:r>
              <a:rPr lang="ru-RU" dirty="0"/>
              <a:t>кг кислоты содержится в первом сосуде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7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3237"/>
            <a:ext cx="7886700" cy="1325563"/>
          </a:xfrm>
        </p:spPr>
        <p:txBody>
          <a:bodyPr/>
          <a:lstStyle/>
          <a:p>
            <a:r>
              <a:rPr lang="ru-RU" dirty="0" smtClean="0"/>
              <a:t>Задача 1. Решение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40302" y="2328812"/>
                <a:ext cx="2021451" cy="616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81=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+50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150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302" y="2328812"/>
                <a:ext cx="2021451" cy="61651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41221" y="2945327"/>
                <a:ext cx="1893211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83=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+50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21" y="2945327"/>
                <a:ext cx="1893211" cy="6183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534432" y="1994041"/>
            <a:ext cx="6607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}</a:t>
            </a:r>
            <a:endParaRPr lang="ru-RU" sz="9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89650" y="2298954"/>
                <a:ext cx="13997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43=</m:t>
                    </m:r>
                  </m:oMath>
                </a14:m>
                <a:r>
                  <a:rPr lang="en-US" dirty="0" smtClean="0"/>
                  <a:t> 2x + y</a:t>
                </a:r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650" y="2298954"/>
                <a:ext cx="1399742" cy="369332"/>
              </a:xfrm>
              <a:prstGeom prst="rect">
                <a:avLst/>
              </a:prstGeom>
              <a:blipFill rotWithShape="0">
                <a:blip r:embed="rId4"/>
                <a:stretch>
                  <a:fillRect t="-8197" r="-2609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190569" y="2915469"/>
                <a:ext cx="14571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166=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569" y="2915469"/>
                <a:ext cx="1457194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4557096" y="1977827"/>
            <a:ext cx="6607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}</a:t>
            </a:r>
            <a:endParaRPr lang="ru-RU" sz="9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0302" y="1772816"/>
            <a:ext cx="561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Пусть </a:t>
            </a:r>
            <a:r>
              <a:rPr lang="en-US" dirty="0" smtClean="0"/>
              <a:t>x – </a:t>
            </a:r>
            <a:r>
              <a:rPr lang="ru-RU" dirty="0" smtClean="0"/>
              <a:t>концентрация первого раствора</a:t>
            </a:r>
            <a:r>
              <a:rPr lang="en-US" dirty="0" smtClean="0"/>
              <a:t>, y – </a:t>
            </a:r>
            <a:r>
              <a:rPr lang="ru-RU" dirty="0" smtClean="0"/>
              <a:t>второго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333621" y="263706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= 77%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5366" y="3845872"/>
            <a:ext cx="3470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100 кг * 0,77 = 77 кг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635366" y="4839233"/>
            <a:ext cx="2482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Ответ</a:t>
            </a:r>
            <a:r>
              <a:rPr lang="en-US" sz="3600" dirty="0" smtClean="0"/>
              <a:t>: 77</a:t>
            </a:r>
            <a:r>
              <a:rPr lang="ru-RU" sz="3600" dirty="0" smtClean="0"/>
              <a:t> кг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6255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Практика</a:t>
            </a:r>
            <a:r>
              <a:rPr lang="en-US" dirty="0" smtClean="0"/>
              <a:t>. </a:t>
            </a:r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Имеется два сплава. Первый содержит </a:t>
            </a:r>
            <a:r>
              <a:rPr lang="ru-RU" dirty="0" smtClean="0"/>
              <a:t>8%</a:t>
            </a:r>
            <a:r>
              <a:rPr lang="en-US" dirty="0" smtClean="0"/>
              <a:t> </a:t>
            </a:r>
            <a:r>
              <a:rPr lang="ru-RU" dirty="0" smtClean="0"/>
              <a:t>меди</a:t>
            </a:r>
            <a:r>
              <a:rPr lang="en-US" dirty="0" smtClean="0"/>
              <a:t>, </a:t>
            </a:r>
            <a:r>
              <a:rPr lang="ru-RU" dirty="0"/>
              <a:t>второй- </a:t>
            </a:r>
            <a:r>
              <a:rPr lang="ru-RU" dirty="0" smtClean="0"/>
              <a:t>11</a:t>
            </a:r>
            <a:r>
              <a:rPr lang="en-US" dirty="0" smtClean="0"/>
              <a:t>%. </a:t>
            </a:r>
            <a:r>
              <a:rPr lang="ru-RU" dirty="0" smtClean="0"/>
              <a:t>Масса второго сплава больше первого на 8 кг</a:t>
            </a:r>
            <a:r>
              <a:rPr lang="en-US" dirty="0" smtClean="0"/>
              <a:t>. </a:t>
            </a:r>
            <a:r>
              <a:rPr lang="ru-RU" dirty="0" smtClean="0"/>
              <a:t>Из этих двух сплавов получили третий сплав</a:t>
            </a:r>
            <a:r>
              <a:rPr lang="en-US" dirty="0" smtClean="0"/>
              <a:t>, </a:t>
            </a:r>
            <a:r>
              <a:rPr lang="ru-RU" dirty="0" smtClean="0"/>
              <a:t>содержащий </a:t>
            </a:r>
            <a:r>
              <a:rPr lang="en-US" dirty="0" smtClean="0"/>
              <a:t>10% </a:t>
            </a:r>
            <a:r>
              <a:rPr lang="ru-RU" dirty="0" smtClean="0"/>
              <a:t>меди</a:t>
            </a:r>
            <a:r>
              <a:rPr lang="en-US" dirty="0" smtClean="0"/>
              <a:t>. </a:t>
            </a:r>
            <a:r>
              <a:rPr lang="ru-RU" dirty="0" smtClean="0"/>
              <a:t>Найдите массу третьего сплава</a:t>
            </a:r>
            <a:r>
              <a:rPr lang="en-US" dirty="0" smtClean="0"/>
              <a:t>.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00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3237"/>
            <a:ext cx="7886700" cy="49110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Задача </a:t>
            </a:r>
            <a:r>
              <a:rPr lang="ru-RU" dirty="0" smtClean="0"/>
              <a:t>2. Решение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67544" y="1646984"/>
                <a:ext cx="2357890" cy="624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+11(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+8)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+8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46984"/>
                <a:ext cx="2357890" cy="62453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67544" y="987154"/>
            <a:ext cx="351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Пусть </a:t>
            </a:r>
            <a:r>
              <a:rPr lang="en-US" dirty="0" smtClean="0"/>
              <a:t>x – </a:t>
            </a:r>
            <a:r>
              <a:rPr lang="ru-RU" dirty="0" smtClean="0"/>
              <a:t>масса первого сплава</a:t>
            </a:r>
            <a:r>
              <a:rPr lang="en-US" dirty="0" smtClean="0"/>
              <a:t>,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smtClean="0"/>
              <a:t>y – </a:t>
            </a:r>
            <a:r>
              <a:rPr lang="ru-RU" dirty="0" smtClean="0"/>
              <a:t>второго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53358" y="3269519"/>
            <a:ext cx="2824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 * 2 + 8 = 16 </a:t>
            </a:r>
            <a:r>
              <a:rPr lang="ru-RU" sz="3200" dirty="0" smtClean="0"/>
              <a:t>кг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621979" y="5589240"/>
            <a:ext cx="2537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Ответ</a:t>
            </a:r>
            <a:r>
              <a:rPr lang="en-US" sz="3600" dirty="0" smtClean="0"/>
              <a:t>: </a:t>
            </a:r>
            <a:r>
              <a:rPr lang="ru-RU" sz="3600" dirty="0" smtClean="0"/>
              <a:t>16 кг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421825" y="2346375"/>
                <a:ext cx="2996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+80=</m:t>
                    </m:r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+88</m:t>
                    </m:r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825" y="2346375"/>
                <a:ext cx="2996235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0" y="2727018"/>
                <a:ext cx="2996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27018"/>
                <a:ext cx="2996235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0" y="3046561"/>
                <a:ext cx="29962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046561"/>
                <a:ext cx="2996235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 стрелкой 4"/>
          <p:cNvCxnSpPr/>
          <p:nvPr/>
        </p:nvCxnSpPr>
        <p:spPr>
          <a:xfrm>
            <a:off x="3982692" y="987154"/>
            <a:ext cx="85252" cy="5248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067944" y="98715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Или      Х*8/100+У*11/100=(Х+У)*10/100</a:t>
            </a:r>
          </a:p>
          <a:p>
            <a:r>
              <a:rPr lang="ru-RU" dirty="0"/>
              <a:t> </a:t>
            </a:r>
            <a:r>
              <a:rPr lang="ru-RU" dirty="0" smtClean="0"/>
              <a:t>              У=Х+8</a:t>
            </a:r>
          </a:p>
          <a:p>
            <a:endParaRPr lang="ru-RU" dirty="0"/>
          </a:p>
          <a:p>
            <a:r>
              <a:rPr lang="ru-RU" dirty="0" smtClean="0"/>
              <a:t>Решите самостоятельно.</a:t>
            </a:r>
            <a:endParaRPr lang="ru-RU" dirty="0"/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4687214" y="1052736"/>
            <a:ext cx="146529" cy="432048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12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0" y="548680"/>
            <a:ext cx="9128570" cy="4715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Задача из </a:t>
            </a:r>
            <a:r>
              <a:rPr lang="ru-RU" sz="3200" dirty="0" smtClean="0"/>
              <a:t>открытого банка</a:t>
            </a:r>
            <a:r>
              <a:rPr lang="en-US" sz="3200" dirty="0" smtClean="0"/>
              <a:t> </a:t>
            </a:r>
            <a:r>
              <a:rPr lang="ru-RU" sz="3200" dirty="0" smtClean="0"/>
              <a:t>заданий .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Попробуйте </a:t>
            </a:r>
            <a:r>
              <a:rPr lang="ru-RU" sz="3200" dirty="0" smtClean="0"/>
              <a:t>решить сами!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5430" y="1700808"/>
            <a:ext cx="9144000" cy="435133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32</a:t>
            </a:r>
            <a:r>
              <a:rPr lang="ru-RU" sz="2000" b="1" dirty="0"/>
              <a:t>. Прототип задания 13 №99571 </a:t>
            </a:r>
            <a:endParaRPr lang="ru-RU" sz="2000" dirty="0"/>
          </a:p>
          <a:p>
            <a:r>
              <a:rPr lang="ru-RU" sz="2000" dirty="0"/>
              <a:t>В сосуд, содержащий 5 литров 12-процентного водного раствора некоторого вещества, добавили 7 литров воды. Сколько процентов составляет концентрация получившегося раствора? </a:t>
            </a:r>
          </a:p>
          <a:p>
            <a:endParaRPr lang="ru-RU" sz="2000" dirty="0"/>
          </a:p>
          <a:p>
            <a:r>
              <a:rPr lang="ru-RU" sz="2000" b="1" dirty="0"/>
              <a:t>33. Прототип задания 13 №99572 </a:t>
            </a:r>
            <a:endParaRPr lang="ru-RU" sz="2000" dirty="0"/>
          </a:p>
          <a:p>
            <a:r>
              <a:rPr lang="ru-RU" sz="2000" dirty="0" smtClean="0"/>
              <a:t>Смешали </a:t>
            </a:r>
            <a:r>
              <a:rPr lang="ru-RU" sz="2000" dirty="0"/>
              <a:t>некоторое количество 15-процентного раствора некоторого вещества с таким же количеством 19-процентного раствора этого вещества. Сколько процентов составляет концентрация получившегося раствора? </a:t>
            </a:r>
          </a:p>
          <a:p>
            <a:endParaRPr lang="ru-RU" sz="2000" dirty="0"/>
          </a:p>
          <a:p>
            <a:r>
              <a:rPr lang="ru-RU" sz="2000" b="1" dirty="0"/>
              <a:t>34. Прототип задания 13 №99573 </a:t>
            </a:r>
            <a:endParaRPr lang="ru-RU" sz="2000" dirty="0"/>
          </a:p>
          <a:p>
            <a:r>
              <a:rPr lang="ru-RU" sz="2000" dirty="0" smtClean="0"/>
              <a:t>Смешали </a:t>
            </a:r>
            <a:r>
              <a:rPr lang="ru-RU" sz="2000" dirty="0"/>
              <a:t>4 литра 15-процентного водного раствора некоторого вещества с 6 литрами 25-процентного водного раствора этого же вещества. Сколько процентов составляет концентрация получившегося раствора?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5009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16632"/>
            <a:ext cx="88204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35. Прототип задания 13 №99574 </a:t>
            </a:r>
            <a:endParaRPr lang="ru-RU" sz="2000" dirty="0">
              <a:latin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</a:rPr>
              <a:t>Изюм получается в процессе сушки винограда. Сколько килограммов винограда потребуется для получения 20 килограммов изюма, если виноград содержит 90% воды, а изюм содержит 5% воды? </a:t>
            </a:r>
          </a:p>
          <a:p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36. Прототип задания 13 №99575 </a:t>
            </a:r>
            <a:endParaRPr lang="ru-RU" sz="2000" dirty="0">
              <a:latin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</a:rPr>
              <a:t>Имеется два сплава. Первый содержит 10% никеля, второй − 30% никеля. Из этих двух сплавов получили третий сплав массой 200 кг, содержащий 25% никеля. На сколько килограммов масса первого сплава меньше массы второго? </a:t>
            </a:r>
          </a:p>
          <a:p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37. Прототип задания 13 №99576 </a:t>
            </a:r>
            <a:endParaRPr lang="ru-RU" sz="2000" dirty="0">
              <a:latin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</a:rPr>
              <a:t>Первый сплав содержит 10% меди, второй − 40% меди. Масса второго сплава больше массы первого на 3 кг. Из этих двух сплавов получили третий сплав, содержащий 30% меди. Найдите массу третьего сплава. Ответ дайте в килограммах. </a:t>
            </a:r>
          </a:p>
          <a:p>
            <a:endParaRPr lang="ru-RU" sz="2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313204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126</TotalTime>
  <Words>726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Cambria Math</vt:lpstr>
      <vt:lpstr>Corbel</vt:lpstr>
      <vt:lpstr>Times New Roman</vt:lpstr>
      <vt:lpstr>Глубина</vt:lpstr>
      <vt:lpstr>Смеси и сплавы в  задачах №13  по математике  ЕГЭ-2015 г.</vt:lpstr>
      <vt:lpstr>В чем сложность?</vt:lpstr>
      <vt:lpstr>Простые пути решения задач подобного типа</vt:lpstr>
      <vt:lpstr>Практика. Задача 1</vt:lpstr>
      <vt:lpstr>Задача 1. Решение</vt:lpstr>
      <vt:lpstr>Практика. Задача 2</vt:lpstr>
      <vt:lpstr>Задача 2. Решение</vt:lpstr>
      <vt:lpstr>Задача из открытого банка заданий .  Попробуйте решить сами!</vt:lpstr>
      <vt:lpstr>Презентация PowerPoint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вероятностей в задачах ЕГЭ-2015 г.</dc:title>
  <dc:creator>Дом</dc:creator>
  <cp:lastModifiedBy>ортлд</cp:lastModifiedBy>
  <cp:revision>16</cp:revision>
  <dcterms:created xsi:type="dcterms:W3CDTF">2015-04-04T10:59:53Z</dcterms:created>
  <dcterms:modified xsi:type="dcterms:W3CDTF">2015-04-13T03:22:35Z</dcterms:modified>
</cp:coreProperties>
</file>