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3" r:id="rId8"/>
    <p:sldId id="262"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70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13.10.2015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13.10.2015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13.10.2015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13.10.2015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13.10.2015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13.10.2015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13.10.2015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13.10.2015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13.10.2015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13.10.2015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13.10.2015</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508104" y="4653136"/>
            <a:ext cx="3186877" cy="1296144"/>
          </a:xfrm>
        </p:spPr>
        <p:txBody>
          <a:bodyPr>
            <a:noAutofit/>
          </a:bodyPr>
          <a:lstStyle/>
          <a:p>
            <a:pPr algn="r"/>
            <a:r>
              <a:rPr lang="ru-RU" sz="2000" dirty="0" smtClean="0"/>
              <a:t>Выполнил учащийся</a:t>
            </a:r>
          </a:p>
          <a:p>
            <a:pPr algn="r"/>
            <a:r>
              <a:rPr lang="ru-RU" sz="2000" dirty="0" smtClean="0"/>
              <a:t>ГПОУ МССУОР № 1 </a:t>
            </a:r>
          </a:p>
          <a:p>
            <a:pPr algn="r"/>
            <a:r>
              <a:rPr lang="ru-RU" sz="2000" dirty="0" smtClean="0"/>
              <a:t>6 «А» класса</a:t>
            </a:r>
          </a:p>
          <a:p>
            <a:pPr algn="r"/>
            <a:r>
              <a:rPr lang="ru-RU" sz="2000" dirty="0" smtClean="0"/>
              <a:t> Шурыгин Матвей </a:t>
            </a:r>
            <a:endParaRPr lang="ru-RU" sz="2000" dirty="0"/>
          </a:p>
        </p:txBody>
      </p:sp>
      <p:sp>
        <p:nvSpPr>
          <p:cNvPr id="2" name="Заголовок 1"/>
          <p:cNvSpPr>
            <a:spLocks noGrp="1"/>
          </p:cNvSpPr>
          <p:nvPr>
            <p:ph type="ctrTitle"/>
          </p:nvPr>
        </p:nvSpPr>
        <p:spPr>
          <a:xfrm>
            <a:off x="899592" y="980728"/>
            <a:ext cx="7632848" cy="2592288"/>
          </a:xfrm>
        </p:spPr>
        <p:txBody>
          <a:bodyPr/>
          <a:lstStyle/>
          <a:p>
            <a:pPr marL="182880" indent="0">
              <a:buNone/>
            </a:pPr>
            <a:r>
              <a:rPr lang="ru-RU" b="0" i="1" dirty="0">
                <a:solidFill>
                  <a:schemeClr val="tx1"/>
                </a:solidFill>
                <a:effectLst/>
              </a:rPr>
              <a:t>Принцип Дирихле и его  применение  </a:t>
            </a:r>
            <a:r>
              <a:rPr lang="ru-RU" b="0" i="1" dirty="0" smtClean="0">
                <a:solidFill>
                  <a:schemeClr val="tx1"/>
                </a:solidFill>
                <a:effectLst/>
              </a:rPr>
              <a:t/>
            </a:r>
            <a:br>
              <a:rPr lang="ru-RU" b="0" i="1" dirty="0" smtClean="0">
                <a:solidFill>
                  <a:schemeClr val="tx1"/>
                </a:solidFill>
                <a:effectLst/>
              </a:rPr>
            </a:br>
            <a:r>
              <a:rPr lang="ru-RU" b="0" i="1" dirty="0" smtClean="0">
                <a:solidFill>
                  <a:schemeClr val="tx1"/>
                </a:solidFill>
                <a:effectLst/>
              </a:rPr>
              <a:t>при </a:t>
            </a:r>
            <a:r>
              <a:rPr lang="ru-RU" b="0" i="1" dirty="0">
                <a:solidFill>
                  <a:schemeClr val="tx1"/>
                </a:solidFill>
                <a:effectLst/>
              </a:rPr>
              <a:t>решении задач.</a:t>
            </a:r>
            <a:endParaRPr lang="ru-RU" b="0" i="1" dirty="0">
              <a:solidFill>
                <a:schemeClr val="tx1"/>
              </a:solidFill>
            </a:endParaRPr>
          </a:p>
        </p:txBody>
      </p:sp>
    </p:spTree>
    <p:extLst>
      <p:ext uri="{BB962C8B-B14F-4D97-AF65-F5344CB8AC3E}">
        <p14:creationId xmlns:p14="http://schemas.microsoft.com/office/powerpoint/2010/main" val="852716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5589240" cy="4857720"/>
          </a:xfrm>
        </p:spPr>
        <p:txBody>
          <a:bodyPr>
            <a:normAutofit/>
          </a:bodyPr>
          <a:lstStyle/>
          <a:p>
            <a:pPr marL="45720" indent="0">
              <a:buNone/>
            </a:pPr>
            <a:r>
              <a:rPr lang="ru-RU" sz="3600" dirty="0"/>
              <a:t>Принцип назван в честь немецкого математика Дирихле (1805-1859), который успешно применял его к доказательству арифметических утверждений. </a:t>
            </a:r>
          </a:p>
          <a:p>
            <a:endParaRPr lang="ru-RU" dirty="0"/>
          </a:p>
        </p:txBody>
      </p:sp>
      <p:pic>
        <p:nvPicPr>
          <p:cNvPr id="1026" name="Picture 2" descr="http://player.myshared.ru/630729/data/images/img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2618226"/>
            <a:ext cx="3264577" cy="4070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6341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731520"/>
            <a:ext cx="7920880" cy="3474720"/>
          </a:xfrm>
        </p:spPr>
        <p:txBody>
          <a:bodyPr/>
          <a:lstStyle/>
          <a:p>
            <a:pPr marL="45720" indent="0">
              <a:buNone/>
            </a:pPr>
            <a:r>
              <a:rPr lang="ru-RU" b="1" dirty="0">
                <a:latin typeface="Calibri" panose="020F0502020204030204" pitchFamily="34" charset="0"/>
              </a:rPr>
              <a:t>Самая популярная формулировка принципа Дирихле звучит так: </a:t>
            </a:r>
          </a:p>
          <a:p>
            <a:pPr marL="45720" indent="0">
              <a:buNone/>
            </a:pPr>
            <a:r>
              <a:rPr lang="ru-RU" dirty="0" smtClean="0">
                <a:solidFill>
                  <a:schemeClr val="accent6">
                    <a:lumMod val="75000"/>
                  </a:schemeClr>
                </a:solidFill>
              </a:rPr>
              <a:t>"</a:t>
            </a:r>
            <a:r>
              <a:rPr lang="ru-RU" dirty="0">
                <a:solidFill>
                  <a:schemeClr val="accent6">
                    <a:lumMod val="75000"/>
                  </a:schemeClr>
                </a:solidFill>
              </a:rPr>
              <a:t>Если в </a:t>
            </a:r>
            <a:r>
              <a:rPr lang="ru-RU" i="1" dirty="0">
                <a:solidFill>
                  <a:schemeClr val="accent6">
                    <a:lumMod val="75000"/>
                  </a:schemeClr>
                </a:solidFill>
              </a:rPr>
              <a:t>n</a:t>
            </a:r>
            <a:r>
              <a:rPr lang="ru-RU" dirty="0">
                <a:solidFill>
                  <a:schemeClr val="accent6">
                    <a:lumMod val="75000"/>
                  </a:schemeClr>
                </a:solidFill>
              </a:rPr>
              <a:t> клетках сидит </a:t>
            </a:r>
            <a:r>
              <a:rPr lang="ru-RU" i="1" dirty="0">
                <a:solidFill>
                  <a:schemeClr val="accent6">
                    <a:lumMod val="75000"/>
                  </a:schemeClr>
                </a:solidFill>
              </a:rPr>
              <a:t>n</a:t>
            </a:r>
            <a:r>
              <a:rPr lang="ru-RU" dirty="0">
                <a:solidFill>
                  <a:schemeClr val="accent6">
                    <a:lumMod val="75000"/>
                  </a:schemeClr>
                </a:solidFill>
              </a:rPr>
              <a:t>+1 или больше зайцев, то найдётся клетка, в которой сидят по крайней мере два зайца". </a:t>
            </a:r>
          </a:p>
          <a:p>
            <a:pPr marL="45720" indent="0">
              <a:buNone/>
            </a:pPr>
            <a:r>
              <a:rPr lang="ru-RU" dirty="0"/>
              <a:t>Заметим, что в роли зайцев могут выступать различные предметы и математические объекты - числа, отрезки, места в таблице и т. д. </a:t>
            </a:r>
          </a:p>
          <a:p>
            <a:endParaRPr lang="ru-RU" dirty="0"/>
          </a:p>
        </p:txBody>
      </p:sp>
      <p:pic>
        <p:nvPicPr>
          <p:cNvPr id="2050" name="Picture 2" descr="http://fs00.infourok.ru/images/doc/93/111667/hello_html_39d557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293096"/>
            <a:ext cx="7416823" cy="237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573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down)">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2050"/>
                                        </p:tgtEl>
                                        <p:attrNameLst>
                                          <p:attrName>style.visibility</p:attrName>
                                        </p:attrNameLst>
                                      </p:cBhvr>
                                      <p:to>
                                        <p:strVal val="visible"/>
                                      </p:to>
                                    </p:set>
                                    <p:animEffect transition="in" filter="wipe(down)">
                                      <p:cBhvr>
                                        <p:cTn id="22" dur="580">
                                          <p:stCondLst>
                                            <p:cond delay="0"/>
                                          </p:stCondLst>
                                        </p:cTn>
                                        <p:tgtEl>
                                          <p:spTgt spid="2050"/>
                                        </p:tgtEl>
                                      </p:cBhvr>
                                    </p:animEffect>
                                    <p:anim calcmode="lin" valueType="num">
                                      <p:cBhvr>
                                        <p:cTn id="23"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28" dur="26">
                                          <p:stCondLst>
                                            <p:cond delay="650"/>
                                          </p:stCondLst>
                                        </p:cTn>
                                        <p:tgtEl>
                                          <p:spTgt spid="2050"/>
                                        </p:tgtEl>
                                      </p:cBhvr>
                                      <p:to x="100000" y="60000"/>
                                    </p:animScale>
                                    <p:animScale>
                                      <p:cBhvr>
                                        <p:cTn id="29" dur="166" decel="50000">
                                          <p:stCondLst>
                                            <p:cond delay="676"/>
                                          </p:stCondLst>
                                        </p:cTn>
                                        <p:tgtEl>
                                          <p:spTgt spid="2050"/>
                                        </p:tgtEl>
                                      </p:cBhvr>
                                      <p:to x="100000" y="100000"/>
                                    </p:animScale>
                                    <p:animScale>
                                      <p:cBhvr>
                                        <p:cTn id="30" dur="26">
                                          <p:stCondLst>
                                            <p:cond delay="1312"/>
                                          </p:stCondLst>
                                        </p:cTn>
                                        <p:tgtEl>
                                          <p:spTgt spid="2050"/>
                                        </p:tgtEl>
                                      </p:cBhvr>
                                      <p:to x="100000" y="80000"/>
                                    </p:animScale>
                                    <p:animScale>
                                      <p:cBhvr>
                                        <p:cTn id="31" dur="166" decel="50000">
                                          <p:stCondLst>
                                            <p:cond delay="1338"/>
                                          </p:stCondLst>
                                        </p:cTn>
                                        <p:tgtEl>
                                          <p:spTgt spid="2050"/>
                                        </p:tgtEl>
                                      </p:cBhvr>
                                      <p:to x="100000" y="100000"/>
                                    </p:animScale>
                                    <p:animScale>
                                      <p:cBhvr>
                                        <p:cTn id="32" dur="26">
                                          <p:stCondLst>
                                            <p:cond delay="1642"/>
                                          </p:stCondLst>
                                        </p:cTn>
                                        <p:tgtEl>
                                          <p:spTgt spid="2050"/>
                                        </p:tgtEl>
                                      </p:cBhvr>
                                      <p:to x="100000" y="90000"/>
                                    </p:animScale>
                                    <p:animScale>
                                      <p:cBhvr>
                                        <p:cTn id="33" dur="166" decel="50000">
                                          <p:stCondLst>
                                            <p:cond delay="1668"/>
                                          </p:stCondLst>
                                        </p:cTn>
                                        <p:tgtEl>
                                          <p:spTgt spid="2050"/>
                                        </p:tgtEl>
                                      </p:cBhvr>
                                      <p:to x="100000" y="100000"/>
                                    </p:animScale>
                                    <p:animScale>
                                      <p:cBhvr>
                                        <p:cTn id="34" dur="26">
                                          <p:stCondLst>
                                            <p:cond delay="1808"/>
                                          </p:stCondLst>
                                        </p:cTn>
                                        <p:tgtEl>
                                          <p:spTgt spid="2050"/>
                                        </p:tgtEl>
                                      </p:cBhvr>
                                      <p:to x="100000" y="95000"/>
                                    </p:animScale>
                                    <p:animScale>
                                      <p:cBhvr>
                                        <p:cTn id="35" dur="166" decel="50000">
                                          <p:stCondLst>
                                            <p:cond delay="1834"/>
                                          </p:stCondLst>
                                        </p:cTn>
                                        <p:tgtEl>
                                          <p:spTgt spid="205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548680"/>
            <a:ext cx="6512511" cy="1143000"/>
          </a:xfrm>
        </p:spPr>
        <p:txBody>
          <a:bodyPr/>
          <a:lstStyle/>
          <a:p>
            <a:pPr marL="0" indent="0" algn="ctr">
              <a:buNone/>
            </a:pPr>
            <a:r>
              <a:rPr lang="ru-RU" dirty="0" smtClean="0">
                <a:solidFill>
                  <a:schemeClr val="accent6">
                    <a:lumMod val="75000"/>
                  </a:schemeClr>
                </a:solidFill>
                <a:effectLst>
                  <a:outerShdw blurRad="38100" dist="38100" dir="2700000" algn="tl">
                    <a:srgbClr val="000000">
                      <a:alpha val="43137"/>
                    </a:srgbClr>
                  </a:outerShdw>
                  <a:reflection blurRad="6350" stA="55000" endA="300" endPos="45500" dir="5400000" sy="-100000" algn="bl" rotWithShape="0"/>
                </a:effectLst>
              </a:rPr>
              <a:t>Примеры задач:</a:t>
            </a:r>
            <a:endParaRPr lang="ru-RU" dirty="0">
              <a:solidFill>
                <a:schemeClr val="accent6">
                  <a:lumMod val="75000"/>
                </a:schemeClr>
              </a:solidFill>
              <a:effectLst>
                <a:outerShdw blurRad="38100" dist="38100" dir="2700000" algn="tl">
                  <a:srgbClr val="000000">
                    <a:alpha val="43137"/>
                  </a:srgbClr>
                </a:outerShdw>
                <a:reflection blurRad="6350" stA="55000" endA="300" endPos="45500" dir="5400000" sy="-100000" algn="bl" rotWithShape="0"/>
              </a:effectLst>
            </a:endParaRPr>
          </a:p>
        </p:txBody>
      </p:sp>
      <mc:AlternateContent xmlns:mc="http://schemas.openxmlformats.org/markup-compatibility/2006">
        <mc:Choice xmlns:a14="http://schemas.microsoft.com/office/drawing/2010/main" Requires="a14">
          <p:sp>
            <p:nvSpPr>
              <p:cNvPr id="3" name="Объект 2"/>
              <p:cNvSpPr>
                <a:spLocks noGrp="1"/>
              </p:cNvSpPr>
              <p:nvPr>
                <p:ph sz="quarter" idx="13"/>
              </p:nvPr>
            </p:nvSpPr>
            <p:spPr>
              <a:xfrm>
                <a:off x="755576" y="1628800"/>
                <a:ext cx="7416824" cy="4680520"/>
              </a:xfrm>
            </p:spPr>
            <p:txBody>
              <a:bodyPr>
                <a:normAutofit lnSpcReduction="10000"/>
              </a:bodyPr>
              <a:lstStyle/>
              <a:p>
                <a:pPr marL="45720" indent="0">
                  <a:buNone/>
                </a:pPr>
                <a:r>
                  <a:rPr lang="ru-RU" dirty="0" smtClean="0"/>
                  <a:t>1. </a:t>
                </a:r>
                <a:r>
                  <a:rPr lang="ru-RU" b="1" i="1" dirty="0"/>
                  <a:t>Дано 12  целых чисел. Докажите, что  из них можно выбрать 2, разность  которых делится  на 11.</a:t>
                </a:r>
                <a:endParaRPr lang="ru-RU" dirty="0"/>
              </a:p>
              <a:p>
                <a:pPr marL="45720" indent="0">
                  <a:buNone/>
                </a:pPr>
                <a:r>
                  <a:rPr lang="ru-RU" dirty="0"/>
                  <a:t>Решение: примем числа  за  «зайцев», их 12,значит  клеток  должно  быть  меньше. </a:t>
                </a:r>
                <a:r>
                  <a:rPr lang="ru-RU" dirty="0" smtClean="0"/>
                  <a:t>Пусть «клетки</a:t>
                </a:r>
                <a:r>
                  <a:rPr lang="ru-RU" dirty="0"/>
                  <a:t>» - остатки  от  деления  целого  числа на  11.Всего таких» клеток»  будет 11: 0,1,2, 3,4,5,6,7,8,9,10.Тогда  по  принципу  Дирихле найдется «клетка», в  которой будут  сидеть не  менее  чем 2 «зайца», то есть найдутся 2  целых  числа с  одним  остатком. А  разность 2 чисел  с  одинаковым остатком от  деления  на  11, будет  делиться  на  11:</a:t>
                </a:r>
              </a:p>
              <a:p>
                <a14:m>
                  <m:oMath xmlns:m="http://schemas.openxmlformats.org/officeDocument/2006/math">
                    <m:sSub>
                      <m:sSubPr>
                        <m:ctrlPr>
                          <a:rPr lang="ru-RU" i="1"/>
                        </m:ctrlPr>
                      </m:sSubPr>
                      <m:e>
                        <m:r>
                          <a:rPr lang="en-US" i="1"/>
                          <m:t>𝑎</m:t>
                        </m:r>
                      </m:e>
                      <m:sub>
                        <m:r>
                          <a:rPr lang="ru-RU" i="1"/>
                          <m:t>𝑚</m:t>
                        </m:r>
                      </m:sub>
                    </m:sSub>
                    <m:r>
                      <a:rPr lang="en-US" i="1"/>
                      <m:t>–</m:t>
                    </m:r>
                    <m:sSub>
                      <m:sSubPr>
                        <m:ctrlPr>
                          <a:rPr lang="ru-RU" i="1"/>
                        </m:ctrlPr>
                      </m:sSubPr>
                      <m:e>
                        <m:r>
                          <a:rPr lang="ru-RU" i="1"/>
                          <m:t>𝑎</m:t>
                        </m:r>
                      </m:e>
                      <m:sub>
                        <m:r>
                          <a:rPr lang="ru-RU" i="1"/>
                          <m:t>𝑛</m:t>
                        </m:r>
                      </m:sub>
                    </m:sSub>
                  </m:oMath>
                </a14:m>
                <a:r>
                  <a:rPr lang="en-US" dirty="0"/>
                  <a:t>=(11m + q) – (11n + q) = 11(m – n).</a:t>
                </a:r>
                <a:endParaRPr lang="ru-RU" dirty="0"/>
              </a:p>
              <a:p>
                <a:pPr marL="45720" indent="0">
                  <a:buNone/>
                </a:pPr>
                <a:endParaRPr lang="ru-RU" dirty="0"/>
              </a:p>
            </p:txBody>
          </p:sp>
        </mc:Choice>
        <mc:Fallback>
          <p:sp>
            <p:nvSpPr>
              <p:cNvPr id="3" name="Объект 2"/>
              <p:cNvSpPr>
                <a:spLocks noGrp="1" noRot="1" noChangeAspect="1" noMove="1" noResize="1" noEditPoints="1" noAdjustHandles="1" noChangeArrowheads="1" noChangeShapeType="1" noTextEdit="1"/>
              </p:cNvSpPr>
              <p:nvPr>
                <p:ph sz="quarter" idx="13"/>
              </p:nvPr>
            </p:nvSpPr>
            <p:spPr>
              <a:xfrm>
                <a:off x="755576" y="1628800"/>
                <a:ext cx="7416824" cy="4680520"/>
              </a:xfrm>
              <a:blipFill rotWithShape="1">
                <a:blip r:embed="rId2"/>
                <a:stretch>
                  <a:fillRect l="-411" t="-1563" r="-2958"/>
                </a:stretch>
              </a:blipFill>
            </p:spPr>
            <p:txBody>
              <a:bodyPr/>
              <a:lstStyle/>
              <a:p>
                <a:r>
                  <a:rPr lang="ru-RU">
                    <a:noFill/>
                  </a:rPr>
                  <a:t> </a:t>
                </a:r>
              </a:p>
            </p:txBody>
          </p:sp>
        </mc:Fallback>
      </mc:AlternateContent>
    </p:spTree>
    <p:extLst>
      <p:ext uri="{BB962C8B-B14F-4D97-AF65-F5344CB8AC3E}">
        <p14:creationId xmlns:p14="http://schemas.microsoft.com/office/powerpoint/2010/main" val="1622015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2985512"/>
          </a:xfrm>
        </p:spPr>
        <p:txBody>
          <a:bodyPr/>
          <a:lstStyle/>
          <a:p>
            <a:pPr marL="45720" indent="0">
              <a:buNone/>
            </a:pPr>
            <a:r>
              <a:rPr lang="ru-RU" dirty="0" smtClean="0">
                <a:solidFill>
                  <a:schemeClr val="accent6">
                    <a:lumMod val="75000"/>
                  </a:schemeClr>
                </a:solidFill>
              </a:rPr>
              <a:t>Вторая формулировка:</a:t>
            </a:r>
          </a:p>
          <a:p>
            <a:pPr marL="45720" indent="0">
              <a:buNone/>
            </a:pPr>
            <a:r>
              <a:rPr lang="ru-RU" sz="3600" i="1" dirty="0"/>
              <a:t>Пусть в n клетках сидят m зайцев, причем n больше m. Тогда найдется хотя бы одна пустая </a:t>
            </a:r>
            <a:r>
              <a:rPr lang="ru-RU" sz="3600" i="1" dirty="0" smtClean="0"/>
              <a:t>клетка.</a:t>
            </a:r>
            <a:endParaRPr lang="ru-RU" sz="3600" dirty="0"/>
          </a:p>
        </p:txBody>
      </p:sp>
      <p:pic>
        <p:nvPicPr>
          <p:cNvPr id="3074" name="Picture 2" descr="http://project.1september.ru/works/572163-w70@3x.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221" y="3707806"/>
            <a:ext cx="2413611" cy="28670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math.rutgers.edu/%7Egreenfie/currentcourses/sem090/tsdirichle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764704"/>
            <a:ext cx="3190875" cy="2609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593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27584" y="692696"/>
            <a:ext cx="7488832" cy="4929728"/>
          </a:xfrm>
        </p:spPr>
        <p:txBody>
          <a:bodyPr>
            <a:noAutofit/>
          </a:bodyPr>
          <a:lstStyle/>
          <a:p>
            <a:pPr marL="45720" indent="0">
              <a:buNone/>
            </a:pPr>
            <a:r>
              <a:rPr lang="ru-RU" sz="2400" dirty="0" smtClean="0"/>
              <a:t>2. </a:t>
            </a:r>
            <a:r>
              <a:rPr lang="ru-RU" sz="2400" b="1" i="1" dirty="0" smtClean="0"/>
              <a:t>В </a:t>
            </a:r>
            <a:r>
              <a:rPr lang="ru-RU" sz="2400" b="1" i="1" dirty="0"/>
              <a:t>ковре  размером  4х4 метра моль  проела 15 дырок. Докажите, что из  него  можно вырезать коврик размером 1х1 метр, не содержащий внутри  себя  дырок. (Дырки можно  считать  точечными).</a:t>
            </a:r>
            <a:endParaRPr lang="ru-RU" sz="2400" dirty="0"/>
          </a:p>
          <a:p>
            <a:pPr marL="45720" indent="0">
              <a:buNone/>
            </a:pPr>
            <a:r>
              <a:rPr lang="ru-RU" sz="2400" b="1" i="1" dirty="0"/>
              <a:t> </a:t>
            </a:r>
            <a:r>
              <a:rPr lang="ru-RU" sz="2400" dirty="0"/>
              <a:t>Решение: </a:t>
            </a:r>
            <a:endParaRPr lang="ru-RU" sz="2400" dirty="0" smtClean="0"/>
          </a:p>
          <a:p>
            <a:pPr marL="45720" indent="0">
              <a:buNone/>
            </a:pPr>
            <a:r>
              <a:rPr lang="ru-RU" sz="2400" dirty="0" smtClean="0"/>
              <a:t>Разрежем </a:t>
            </a:r>
            <a:r>
              <a:rPr lang="ru-RU" sz="2400" dirty="0"/>
              <a:t>ковер на 16 ковриков размером 1х1 метр. Так как ковриков- «клеток» - 16, а дырок –«зайцев»- 15, то  найдется  хотя бы  одна «клетка», в  которой  не  будет «зайцев», то есть найдется  коврик  без дырок  внутри. </a:t>
            </a:r>
            <a:endParaRPr lang="ru-RU" sz="2400" dirty="0" smtClean="0"/>
          </a:p>
          <a:p>
            <a:pPr marL="45720" indent="0">
              <a:buNone/>
            </a:pPr>
            <a:r>
              <a:rPr lang="ru-RU" sz="2400" i="1" dirty="0" smtClean="0"/>
              <a:t>Здесь  применяют  </a:t>
            </a:r>
            <a:r>
              <a:rPr lang="ru-RU" sz="2400" i="1" dirty="0"/>
              <a:t>вторую  формулировку принципа Дирихле. </a:t>
            </a:r>
            <a:endParaRPr lang="ru-RU" sz="2400" i="1" dirty="0"/>
          </a:p>
        </p:txBody>
      </p:sp>
    </p:spTree>
    <p:extLst>
      <p:ext uri="{BB962C8B-B14F-4D97-AF65-F5344CB8AC3E}">
        <p14:creationId xmlns:p14="http://schemas.microsoft.com/office/powerpoint/2010/main" val="39352211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Объект 2"/>
              <p:cNvSpPr>
                <a:spLocks noGrp="1"/>
              </p:cNvSpPr>
              <p:nvPr>
                <p:ph sz="quarter" idx="13"/>
              </p:nvPr>
            </p:nvSpPr>
            <p:spPr/>
            <p:txBody>
              <a:bodyPr/>
              <a:lstStyle/>
              <a:p>
                <a:pPr marL="45720" indent="0">
                  <a:buNone/>
                </a:pPr>
                <a:r>
                  <a:rPr lang="ru-RU" dirty="0" smtClean="0">
                    <a:solidFill>
                      <a:schemeClr val="accent6">
                        <a:lumMod val="75000"/>
                      </a:schemeClr>
                    </a:solidFill>
                  </a:rPr>
                  <a:t>Обобщенный принцип:</a:t>
                </a:r>
              </a:p>
              <a:p>
                <a:pPr marL="45720" indent="0">
                  <a:buNone/>
                </a:pPr>
                <a:r>
                  <a:rPr lang="ru-RU" sz="3600" i="1" dirty="0"/>
                  <a:t>Если в n клетках сидят m зайцев и m </a:t>
                </a:r>
                <a14:m>
                  <m:oMath xmlns:m="http://schemas.openxmlformats.org/officeDocument/2006/math">
                    <m:r>
                      <a:rPr lang="ru-RU" sz="3600"/>
                      <m:t>≥</m:t>
                    </m:r>
                  </m:oMath>
                </a14:m>
                <a:r>
                  <a:rPr lang="ru-RU" sz="3600" i="1" dirty="0"/>
                  <a:t> kn+1, то в какой-то из клеток сидят, по крайней мере , k+1 </a:t>
                </a:r>
                <a:r>
                  <a:rPr lang="ru-RU" sz="3600" i="1" dirty="0" smtClean="0"/>
                  <a:t>заяц.</a:t>
                </a:r>
                <a:endParaRPr lang="ru-RU" sz="3600" dirty="0"/>
              </a:p>
            </p:txBody>
          </p:sp>
        </mc:Choice>
        <mc:Fallback>
          <p:sp>
            <p:nvSpPr>
              <p:cNvPr id="3" name="Объект 2"/>
              <p:cNvSpPr>
                <a:spLocks noGrp="1" noRot="1" noChangeAspect="1" noMove="1" noResize="1" noEditPoints="1" noAdjustHandles="1" noChangeArrowheads="1" noChangeShapeType="1" noTextEdit="1"/>
              </p:cNvSpPr>
              <p:nvPr>
                <p:ph sz="quarter" idx="13"/>
              </p:nvPr>
            </p:nvSpPr>
            <p:spPr>
              <a:blipFill rotWithShape="1">
                <a:blip r:embed="rId2"/>
                <a:stretch>
                  <a:fillRect l="-2190" t="-1228" r="-3238"/>
                </a:stretch>
              </a:blipFill>
            </p:spPr>
            <p:txBody>
              <a:bodyPr/>
              <a:lstStyle/>
              <a:p>
                <a:r>
                  <a:rPr lang="ru-RU">
                    <a:noFill/>
                  </a:rPr>
                  <a:t> </a:t>
                </a:r>
              </a:p>
            </p:txBody>
          </p:sp>
        </mc:Fallback>
      </mc:AlternateContent>
      <p:pic>
        <p:nvPicPr>
          <p:cNvPr id="4098" name="Picture 2" descr="http://dirichlet.hop.ru/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3645024"/>
            <a:ext cx="2402248" cy="304238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cs625623.vk.me/v625623756/2d252/fl4fusKKdM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3861048"/>
            <a:ext cx="4286250" cy="2047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3574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9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317432" cy="5217760"/>
          </a:xfrm>
        </p:spPr>
        <p:txBody>
          <a:bodyPr>
            <a:noAutofit/>
          </a:bodyPr>
          <a:lstStyle/>
          <a:p>
            <a:pPr marL="45720" indent="0">
              <a:buNone/>
            </a:pPr>
            <a:r>
              <a:rPr lang="ru-RU" sz="2400" dirty="0" smtClean="0"/>
              <a:t>3.</a:t>
            </a:r>
            <a:r>
              <a:rPr lang="ru-RU" sz="2400" b="1" i="1" dirty="0"/>
              <a:t> В классе  27  учеников. Найдется  ли  месяц, в  котором отмечают свои  дни  рождения не  меньше, чем  три  ученика  этого класса.</a:t>
            </a:r>
            <a:endParaRPr lang="ru-RU" sz="2400" dirty="0"/>
          </a:p>
          <a:p>
            <a:pPr marL="45720" indent="0">
              <a:buNone/>
            </a:pPr>
            <a:r>
              <a:rPr lang="ru-RU" sz="2400" dirty="0"/>
              <a:t>Решение</a:t>
            </a:r>
            <a:r>
              <a:rPr lang="ru-RU" sz="2400" dirty="0" smtClean="0"/>
              <a:t>:</a:t>
            </a:r>
          </a:p>
          <a:p>
            <a:pPr marL="45720" indent="0">
              <a:buNone/>
            </a:pPr>
            <a:r>
              <a:rPr lang="ru-RU" sz="2400" dirty="0" smtClean="0"/>
              <a:t> </a:t>
            </a:r>
            <a:r>
              <a:rPr lang="ru-RU" sz="2400" dirty="0"/>
              <a:t>В году 12  месяцев. Обозначим их за «клетки», а учеников за «Зайцев</a:t>
            </a:r>
            <a:r>
              <a:rPr lang="ru-RU" sz="2400" dirty="0" smtClean="0"/>
              <a:t>».</a:t>
            </a:r>
          </a:p>
          <a:p>
            <a:pPr marL="45720" indent="0">
              <a:buNone/>
            </a:pPr>
            <a:r>
              <a:rPr lang="ru-RU" sz="2400" dirty="0" smtClean="0"/>
              <a:t>Так </a:t>
            </a:r>
            <a:r>
              <a:rPr lang="ru-RU" sz="2400" dirty="0"/>
              <a:t>как  27 ≥ 12•2 + 1, то  по  обобщенному  принципу Дирихле найдется «клетка», в  которой сидят не  менее  3 «Зайцев», то  есть  найдется  месяц, в  котором дни  рождения празднуют не  менее  3  учеников</a:t>
            </a:r>
            <a:endParaRPr lang="ru-RU" sz="2400" dirty="0"/>
          </a:p>
        </p:txBody>
      </p:sp>
    </p:spTree>
    <p:extLst>
      <p:ext uri="{BB962C8B-B14F-4D97-AF65-F5344CB8AC3E}">
        <p14:creationId xmlns:p14="http://schemas.microsoft.com/office/powerpoint/2010/main" val="30262142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Объект 2"/>
              <p:cNvSpPr>
                <a:spLocks noGrp="1"/>
              </p:cNvSpPr>
              <p:nvPr>
                <p:ph sz="quarter" idx="13"/>
              </p:nvPr>
            </p:nvSpPr>
            <p:spPr>
              <a:xfrm>
                <a:off x="251520" y="260648"/>
                <a:ext cx="8784976" cy="6597352"/>
              </a:xfrm>
            </p:spPr>
            <p:txBody>
              <a:bodyPr>
                <a:normAutofit fontScale="92500" lnSpcReduction="20000"/>
              </a:bodyPr>
              <a:lstStyle/>
              <a:p>
                <a:pPr marL="45720" indent="0">
                  <a:buNone/>
                </a:pPr>
                <a:r>
                  <a:rPr lang="ru-RU" b="1" i="1" dirty="0" smtClean="0"/>
                  <a:t>4.В  </a:t>
                </a:r>
                <a:r>
                  <a:rPr lang="ru-RU" b="1" i="1" dirty="0"/>
                  <a:t>бригаде 7 человек и их суммарный возраст – 332.Доказать, что  из  них  можно  выбрать 3 человека, сумма  возрастов которых не  меньше 142 лет. </a:t>
                </a:r>
                <a:endParaRPr lang="ru-RU" dirty="0"/>
              </a:p>
              <a:p>
                <a:r>
                  <a:rPr lang="ru-RU" u="sng" dirty="0"/>
                  <a:t>Решение 1</a:t>
                </a:r>
                <a:r>
                  <a:rPr lang="ru-RU" dirty="0"/>
                  <a:t>.   Выберем трех старших членов  бригады. Если им вместе 142 года, то  хотя бы одному из них больше 47 лет. Если самому младшему из  троих больше  47  лет, то им  троим  больше 142 лет. Пусть самому  младшему  из  троих  47 лет  или  меньше, им  троим  вместе менее 142  лет. Тогда на долю остальных четверых приходится  более  320 – 142 = 190 лет.</a:t>
                </a:r>
              </a:p>
              <a:p>
                <a:pPr marL="45720" indent="0">
                  <a:buNone/>
                </a:pPr>
                <a:r>
                  <a:rPr lang="ru-RU" dirty="0"/>
                  <a:t>Разделим 190 на 4 с  остатком: 190 =4•47 + 2. Тогда  по  принципу Дирихле одному из четверых больше 47 лет. Это  противоречит выбору троих самых  старших  в  бригаде.</a:t>
                </a:r>
              </a:p>
              <a:p>
                <a:r>
                  <a:rPr lang="ru-RU" u="sng" dirty="0"/>
                  <a:t>Решение 2</a:t>
                </a:r>
                <a:r>
                  <a:rPr lang="ru-RU" dirty="0"/>
                  <a:t>.  Рассмотрим  все  возможные  тройки рабочих бригады. Всего  таких  троек </a:t>
                </a:r>
                <a14:m>
                  <m:oMath xmlns:m="http://schemas.openxmlformats.org/officeDocument/2006/math">
                    <m:r>
                      <a:rPr lang="ru-RU" i="1"/>
                      <m:t>   </m:t>
                    </m:r>
                    <m:sSubSup>
                      <m:sSubSupPr>
                        <m:ctrlPr>
                          <a:rPr lang="ru-RU" i="1"/>
                        </m:ctrlPr>
                      </m:sSubSupPr>
                      <m:e>
                        <m:r>
                          <a:rPr lang="en-US" i="1"/>
                          <m:t>𝐶</m:t>
                        </m:r>
                      </m:e>
                      <m:sub>
                        <m:r>
                          <a:rPr lang="ru-RU" i="1"/>
                          <m:t>7</m:t>
                        </m:r>
                      </m:sub>
                      <m:sup>
                        <m:r>
                          <a:rPr lang="ru-RU" i="1"/>
                          <m:t>3</m:t>
                        </m:r>
                      </m:sup>
                    </m:sSubSup>
                  </m:oMath>
                </a14:m>
                <a:r>
                  <a:rPr lang="ru-RU" dirty="0"/>
                  <a:t> =</a:t>
                </a:r>
                <a14:m>
                  <m:oMath xmlns:m="http://schemas.openxmlformats.org/officeDocument/2006/math">
                    <m:r>
                      <a:rPr lang="ru-RU" i="1"/>
                      <m:t> </m:t>
                    </m:r>
                    <m:f>
                      <m:fPr>
                        <m:ctrlPr>
                          <a:rPr lang="ru-RU" i="1"/>
                        </m:ctrlPr>
                      </m:fPr>
                      <m:num>
                        <m:r>
                          <a:rPr lang="ru-RU" i="1"/>
                          <m:t>7∙6∙5</m:t>
                        </m:r>
                      </m:num>
                      <m:den>
                        <m:r>
                          <a:rPr lang="ru-RU" i="1"/>
                          <m:t>3∙2</m:t>
                        </m:r>
                      </m:den>
                    </m:f>
                  </m:oMath>
                </a14:m>
                <a:r>
                  <a:rPr lang="ru-RU" dirty="0"/>
                  <a:t> = 35. Сумма их суммарных  возрастов равна</a:t>
                </a:r>
              </a:p>
              <a:p>
                <a:pPr marL="45720" indent="0">
                  <a:buNone/>
                </a:pPr>
                <a:r>
                  <a:rPr lang="ru-RU" dirty="0"/>
                  <a:t> 332∙35∙  </a:t>
                </a:r>
                <a14:m>
                  <m:oMath xmlns:m="http://schemas.openxmlformats.org/officeDocument/2006/math">
                    <m:f>
                      <m:fPr>
                        <m:ctrlPr>
                          <a:rPr lang="ru-RU" i="1"/>
                        </m:ctrlPr>
                      </m:fPr>
                      <m:num>
                        <m:r>
                          <a:rPr lang="ru-RU" i="1"/>
                          <m:t> 3</m:t>
                        </m:r>
                      </m:num>
                      <m:den>
                        <m:r>
                          <a:rPr lang="ru-RU" i="1"/>
                          <m:t>7</m:t>
                        </m:r>
                      </m:den>
                    </m:f>
                  </m:oMath>
                </a14:m>
                <a:r>
                  <a:rPr lang="ru-RU" dirty="0"/>
                  <a:t> = 4980. Значит  по  принципу Дирихле  есть  тройка, суммарный возраст  в  которой не  меньше, чем 4980 : 35, что  больше 142.</a:t>
                </a:r>
              </a:p>
              <a:p>
                <a:r>
                  <a:rPr lang="ru-RU" u="sng" dirty="0"/>
                  <a:t>Решение 3</a:t>
                </a:r>
                <a:r>
                  <a:rPr lang="ru-RU" dirty="0"/>
                  <a:t>.  Средний  возраст трех самых  старших не  меньше среднего  возраста по бригаде, который равен    </a:t>
                </a:r>
                <a14:m>
                  <m:oMath xmlns:m="http://schemas.openxmlformats.org/officeDocument/2006/math">
                    <m:f>
                      <m:fPr>
                        <m:ctrlPr>
                          <a:rPr lang="ru-RU" i="1"/>
                        </m:ctrlPr>
                      </m:fPr>
                      <m:num>
                        <m:r>
                          <a:rPr lang="ru-RU" i="1"/>
                          <m:t>332</m:t>
                        </m:r>
                      </m:num>
                      <m:den>
                        <m:r>
                          <a:rPr lang="ru-RU" i="1"/>
                          <m:t>7</m:t>
                        </m:r>
                      </m:den>
                    </m:f>
                  </m:oMath>
                </a14:m>
                <a:r>
                  <a:rPr lang="ru-RU" dirty="0"/>
                  <a:t> . Поэтому  сумма  их  возрастов  по  меньшей  мере   </a:t>
                </a:r>
                <a14:m>
                  <m:oMath xmlns:m="http://schemas.openxmlformats.org/officeDocument/2006/math">
                    <m:f>
                      <m:fPr>
                        <m:ctrlPr>
                          <a:rPr lang="ru-RU" i="1"/>
                        </m:ctrlPr>
                      </m:fPr>
                      <m:num>
                        <m:r>
                          <a:rPr lang="ru-RU" i="1"/>
                          <m:t>3∙332</m:t>
                        </m:r>
                      </m:num>
                      <m:den>
                        <m:r>
                          <a:rPr lang="ru-RU" i="1"/>
                          <m:t>7</m:t>
                        </m:r>
                      </m:den>
                    </m:f>
                  </m:oMath>
                </a14:m>
                <a:r>
                  <a:rPr lang="ru-RU" dirty="0"/>
                  <a:t>  </a:t>
                </a:r>
                <a14:m>
                  <m:oMath xmlns:m="http://schemas.openxmlformats.org/officeDocument/2006/math">
                    <m:r>
                      <a:rPr lang="ru-RU" i="1"/>
                      <m:t>&gt;</m:t>
                    </m:r>
                    <m:r>
                      <a:rPr lang="ru-RU"/>
                      <m:t>142 </m:t>
                    </m:r>
                  </m:oMath>
                </a14:m>
                <a:r>
                  <a:rPr lang="ru-RU" dirty="0"/>
                  <a:t>  года.</a:t>
                </a:r>
              </a:p>
              <a:p>
                <a:pPr marL="45720" indent="0">
                  <a:buNone/>
                </a:pPr>
                <a:endParaRPr lang="ru-RU" dirty="0"/>
              </a:p>
            </p:txBody>
          </p:sp>
        </mc:Choice>
        <mc:Fallback>
          <p:sp>
            <p:nvSpPr>
              <p:cNvPr id="3" name="Объект 2"/>
              <p:cNvSpPr>
                <a:spLocks noGrp="1" noRot="1" noChangeAspect="1" noMove="1" noResize="1" noEditPoints="1" noAdjustHandles="1" noChangeArrowheads="1" noChangeShapeType="1" noTextEdit="1"/>
              </p:cNvSpPr>
              <p:nvPr>
                <p:ph sz="quarter" idx="13"/>
              </p:nvPr>
            </p:nvSpPr>
            <p:spPr>
              <a:xfrm>
                <a:off x="251520" y="260648"/>
                <a:ext cx="8784976" cy="6597352"/>
              </a:xfrm>
              <a:blipFill rotWithShape="1">
                <a:blip r:embed="rId2"/>
                <a:stretch>
                  <a:fillRect l="-555" t="-1479" r="-1457"/>
                </a:stretch>
              </a:blipFill>
            </p:spPr>
            <p:txBody>
              <a:bodyPr/>
              <a:lstStyle/>
              <a:p>
                <a:r>
                  <a:rPr lang="ru-RU">
                    <a:noFill/>
                  </a:rPr>
                  <a:t> </a:t>
                </a:r>
              </a:p>
            </p:txBody>
          </p:sp>
        </mc:Fallback>
      </mc:AlternateContent>
    </p:spTree>
    <p:extLst>
      <p:ext uri="{BB962C8B-B14F-4D97-AF65-F5344CB8AC3E}">
        <p14:creationId xmlns:p14="http://schemas.microsoft.com/office/powerpoint/2010/main" val="1171558321"/>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20</TotalTime>
  <Words>711</Words>
  <Application>Microsoft Office PowerPoint</Application>
  <PresentationFormat>Экран (4:3)</PresentationFormat>
  <Paragraphs>31</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Воздушный поток</vt:lpstr>
      <vt:lpstr>Принцип Дирихле и его  применение   при решении задач.</vt:lpstr>
      <vt:lpstr>Презентация PowerPoint</vt:lpstr>
      <vt:lpstr>Презентация PowerPoint</vt:lpstr>
      <vt:lpstr>Примеры задач:</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Принцип Дирихле и его  применение   при решении задач.</dc:title>
  <dc:creator>я</dc:creator>
  <cp:lastModifiedBy>RePack by Diakov</cp:lastModifiedBy>
  <cp:revision>8</cp:revision>
  <dcterms:created xsi:type="dcterms:W3CDTF">2015-10-13T19:14:47Z</dcterms:created>
  <dcterms:modified xsi:type="dcterms:W3CDTF">2015-10-13T19:46:31Z</dcterms:modified>
</cp:coreProperties>
</file>