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7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4896544" cy="76944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Фигурные числа</a:t>
            </a:r>
            <a:endParaRPr lang="ru-RU" sz="4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72200" y="4077072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libri" panose="020F0502020204030204" pitchFamily="34" charset="0"/>
              </a:rPr>
              <a:t>Ученица 5 «А» класса</a:t>
            </a:r>
          </a:p>
          <a:p>
            <a:r>
              <a:rPr lang="ru-RU" dirty="0">
                <a:latin typeface="Calibri" panose="020F0502020204030204" pitchFamily="34" charset="0"/>
              </a:rPr>
              <a:t>Г</a:t>
            </a:r>
            <a:r>
              <a:rPr lang="ru-RU" dirty="0" smtClean="0">
                <a:latin typeface="Calibri" panose="020F0502020204030204" pitchFamily="34" charset="0"/>
              </a:rPr>
              <a:t>ПОУ МССУОР № 1</a:t>
            </a:r>
          </a:p>
          <a:p>
            <a:r>
              <a:rPr lang="ru-RU" dirty="0" err="1" smtClean="0">
                <a:latin typeface="Calibri" panose="020F0502020204030204" pitchFamily="34" charset="0"/>
              </a:rPr>
              <a:t>Трыкина</a:t>
            </a:r>
            <a:r>
              <a:rPr lang="ru-RU" dirty="0" smtClean="0">
                <a:latin typeface="Calibri" panose="020F0502020204030204" pitchFamily="34" charset="0"/>
              </a:rPr>
              <a:t> Виктория </a:t>
            </a:r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9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47664" y="317848"/>
            <a:ext cx="6232957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80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charset="0"/>
                <a:cs typeface="Arial" charset="0"/>
              </a:rPr>
              <a:t>Квадратные числа: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ru-RU" altLang="ru-RU" sz="10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8194" name="Picture 2" descr="http://www.altspu.ru/Resources/MetodTOI/comb/img/kwadr_s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631" y="1628800"/>
            <a:ext cx="760557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85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vokrugsveta.ru/img/cmn/2009/09/16/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250" y="4447910"/>
            <a:ext cx="327760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2150" y="342583"/>
            <a:ext cx="51845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Фигурные числа - </a:t>
            </a:r>
            <a:r>
              <a:rPr lang="ru-RU" sz="4000" dirty="0" smtClean="0"/>
              <a:t>это </a:t>
            </a:r>
            <a:r>
              <a:rPr lang="ru-RU" sz="4000" dirty="0"/>
              <a:t>общее название чисел, геометрическое представление которых связано с </a:t>
            </a:r>
            <a:r>
              <a:rPr lang="ru-RU" sz="4000" dirty="0" smtClean="0"/>
              <a:t>той </a:t>
            </a:r>
            <a:r>
              <a:rPr lang="ru-RU" sz="4000" dirty="0"/>
              <a:t>или иной геометрической фигурой. </a:t>
            </a:r>
          </a:p>
        </p:txBody>
      </p:sp>
      <p:pic>
        <p:nvPicPr>
          <p:cNvPr id="1028" name="Picture 4" descr="http://upload.wikimedia.org/wikipedia/commons/thumb/7/70/Centered_nonagonal_number.svg/800px-Centered_nonagonal_number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15" y="116632"/>
            <a:ext cx="396044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91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188640"/>
            <a:ext cx="583264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Числа </a:t>
            </a:r>
            <a:r>
              <a:rPr lang="ru-RU" sz="3600" dirty="0"/>
              <a:t>древними греками, </a:t>
            </a:r>
            <a:endParaRPr lang="ru-RU" sz="3600" dirty="0" smtClean="0"/>
          </a:p>
          <a:p>
            <a:pPr algn="ctr"/>
            <a:r>
              <a:rPr lang="ru-RU" sz="3600" dirty="0" smtClean="0"/>
              <a:t>а </a:t>
            </a:r>
            <a:r>
              <a:rPr lang="ru-RU" sz="3600" dirty="0"/>
              <a:t>вместе с ними Пифагором и пифагорейцами мыслились зримо, </a:t>
            </a:r>
            <a:endParaRPr lang="ru-RU" sz="3600" dirty="0" smtClean="0"/>
          </a:p>
          <a:p>
            <a:pPr algn="ctr"/>
            <a:r>
              <a:rPr lang="ru-RU" sz="3600" dirty="0" smtClean="0"/>
              <a:t>в </a:t>
            </a:r>
            <a:r>
              <a:rPr lang="ru-RU" sz="3600" dirty="0"/>
              <a:t>виде камешков, разложенных на песке </a:t>
            </a:r>
            <a:endParaRPr lang="ru-RU" sz="3600" dirty="0" smtClean="0"/>
          </a:p>
          <a:p>
            <a:pPr algn="ctr"/>
            <a:r>
              <a:rPr lang="ru-RU" sz="3600" dirty="0" smtClean="0"/>
              <a:t>или </a:t>
            </a:r>
            <a:r>
              <a:rPr lang="ru-RU" sz="3600" dirty="0"/>
              <a:t>на счетной доске - абаке. </a:t>
            </a:r>
            <a:endParaRPr lang="ru-RU" sz="3600" dirty="0" smtClean="0"/>
          </a:p>
          <a:p>
            <a:pPr algn="ctr"/>
            <a:r>
              <a:rPr lang="ru-RU" sz="3600" dirty="0" smtClean="0"/>
              <a:t>По </a:t>
            </a:r>
            <a:r>
              <a:rPr lang="ru-RU" sz="3600" dirty="0"/>
              <a:t>этой причине греки не знали нуля, т.к. его невозможно было </a:t>
            </a:r>
            <a:r>
              <a:rPr lang="ru-RU" sz="3600" dirty="0">
                <a:solidFill>
                  <a:srgbClr val="FF0000"/>
                </a:solidFill>
              </a:rPr>
              <a:t>"увидеть".</a:t>
            </a:r>
          </a:p>
        </p:txBody>
      </p:sp>
      <p:pic>
        <p:nvPicPr>
          <p:cNvPr id="2050" name="Picture 2" descr="http://smartwebsite.ru/_pu/42/555409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3096344" cy="2700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18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06011"/>
            <a:ext cx="5164197" cy="6093976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600" dirty="0"/>
              <a:t>Но и единица еще не была полноправным числом, а представлялась как некий </a:t>
            </a:r>
            <a:r>
              <a:rPr lang="ru-RU" sz="2600" dirty="0">
                <a:solidFill>
                  <a:srgbClr val="FF0000"/>
                </a:solidFill>
              </a:rPr>
              <a:t>"числовой атом</a:t>
            </a:r>
            <a:r>
              <a:rPr lang="ru-RU" sz="2600" dirty="0"/>
              <a:t>", из которого образовывались все числа</a:t>
            </a:r>
            <a:r>
              <a:rPr lang="ru-RU" sz="2600" dirty="0" smtClean="0"/>
              <a:t>. Пифагорейцы </a:t>
            </a:r>
            <a:r>
              <a:rPr lang="ru-RU" sz="2600" dirty="0"/>
              <a:t>называли единицу "границей между числом и </a:t>
            </a:r>
            <a:r>
              <a:rPr lang="ru-RU" sz="2600" dirty="0" smtClean="0"/>
              <a:t>частями. Особое </a:t>
            </a:r>
            <a:r>
              <a:rPr lang="ru-RU" sz="2600" dirty="0"/>
              <a:t>положение единицы как "числового атома", роднило ее с точкой, считавшейся "геометрическим атомом</a:t>
            </a:r>
            <a:r>
              <a:rPr lang="ru-RU" sz="2600" dirty="0" smtClean="0"/>
              <a:t>".</a:t>
            </a:r>
          </a:p>
          <a:p>
            <a:r>
              <a:rPr lang="ru-RU" sz="2600" dirty="0" smtClean="0"/>
              <a:t> </a:t>
            </a:r>
            <a:r>
              <a:rPr lang="ru-RU" sz="2600" dirty="0"/>
              <a:t>Вот почему Аристотель </a:t>
            </a:r>
            <a:r>
              <a:rPr lang="ru-RU" sz="2600" dirty="0" smtClean="0"/>
              <a:t>писал :"</a:t>
            </a:r>
            <a:r>
              <a:rPr lang="ru-RU" sz="2600" dirty="0"/>
              <a:t>Точка есть единица, </a:t>
            </a:r>
            <a:r>
              <a:rPr lang="ru-RU" sz="2600" dirty="0" smtClean="0"/>
              <a:t>имеющая положение</a:t>
            </a:r>
            <a:r>
              <a:rPr lang="ru-RU" sz="2600" dirty="0"/>
              <a:t>,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единица есть точка без положения</a:t>
            </a: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</a:rPr>
              <a:t>". </a:t>
            </a:r>
            <a:endParaRPr lang="ru-RU" sz="2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http://img.encyc.yandex.net/illustrations/vlasov/pictures/07/3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724" y="206011"/>
            <a:ext cx="2362276" cy="187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windoweb.it/guida/cultura/cultura_foto/Aristide_politico_generale_atenies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05225"/>
            <a:ext cx="139065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00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ltspu.ru/Resources/MetodTOI/comb/img/lin_s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52945"/>
            <a:ext cx="4962095" cy="1005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476672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Числа камешки раскладывались в виде правильных геометрических фигур, эти фигуры классифицировались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Так </a:t>
            </a:r>
            <a:r>
              <a:rPr lang="ru-RU" sz="2800" dirty="0"/>
              <a:t>возникли числа, сегодня именуемые </a:t>
            </a:r>
            <a:r>
              <a:rPr lang="ru-RU" sz="2800" i="1" dirty="0"/>
              <a:t>фигурными</a:t>
            </a:r>
            <a:r>
              <a:rPr lang="ru-RU" sz="2800" dirty="0"/>
              <a:t>. </a:t>
            </a:r>
          </a:p>
          <a:p>
            <a:r>
              <a:rPr lang="ru-RU" sz="2800" dirty="0"/>
              <a:t>Линейные числа (т.е. простые числа) - числа, которые делятся только на единицу и на самих себя и, следовательно, представимы в виде последовательности точек, выстроенных в линию:</a:t>
            </a:r>
          </a:p>
        </p:txBody>
      </p:sp>
    </p:spTree>
    <p:extLst>
      <p:ext uri="{BB962C8B-B14F-4D97-AF65-F5344CB8AC3E}">
        <p14:creationId xmlns:p14="http://schemas.microsoft.com/office/powerpoint/2010/main" val="288131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979712" y="171508"/>
            <a:ext cx="6696744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1" u="sng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 panose="020F0502020204030204" pitchFamily="34" charset="0"/>
                <a:cs typeface="Arial" charset="0"/>
              </a:rPr>
              <a:t>Плоские числа - числа, представимые в виде произведения двух сомножителей: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200" dirty="0">
                <a:latin typeface="Calibri" panose="020F0502020204030204" pitchFamily="34" charset="0"/>
                <a:cs typeface="Arial" charset="0"/>
              </a:rPr>
              <a:t>П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charset="0"/>
              </a:rPr>
              <a:t>лоское число 6</a:t>
            </a:r>
          </a:p>
        </p:txBody>
      </p:sp>
      <p:pic>
        <p:nvPicPr>
          <p:cNvPr id="5122" name="Picture 2" descr="http://www.altspu.ru/Resources/MetodTOI/comb/img/pl_s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222" y="3356992"/>
            <a:ext cx="515670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52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807195" y="1099483"/>
            <a:ext cx="6077173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charset="0"/>
                <a:cs typeface="Arial" charset="0"/>
              </a:rPr>
              <a:t>Треугольные числа: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7170" name="Picture 2" descr="http://www.altspu.ru/Resources/MetodTOI/comb/img/treug_s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195" y="2193415"/>
            <a:ext cx="657373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29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43608" y="488049"/>
            <a:ext cx="7416824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charset="0"/>
                <a:cs typeface="Arial" charset="0"/>
              </a:rPr>
              <a:t>Телесные числа, выражаемые произведением трех сомножителей: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ru-RU" alt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146" name="Picture 2" descr="http://www.altspu.ru/Resources/MetodTOI/comb/img/tel_s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363198"/>
            <a:ext cx="4492199" cy="335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91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835696" y="1175591"/>
            <a:ext cx="647970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charset="0"/>
                <a:cs typeface="Arial" charset="0"/>
              </a:rPr>
              <a:t>Пятиугольные числа: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ru-RU" altLang="ru-RU" sz="10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9218" name="Picture 2" descr="http://www.altspu.ru/Resources/MetodTOI/comb/img/5_s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2492896"/>
            <a:ext cx="6005080" cy="3831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34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</TotalTime>
  <Words>239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RePack by Diakov</cp:lastModifiedBy>
  <cp:revision>5</cp:revision>
  <dcterms:created xsi:type="dcterms:W3CDTF">2015-10-13T18:19:59Z</dcterms:created>
  <dcterms:modified xsi:type="dcterms:W3CDTF">2015-10-13T18:54:52Z</dcterms:modified>
</cp:coreProperties>
</file>