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9" r:id="rId4"/>
    <p:sldId id="260" r:id="rId5"/>
    <p:sldId id="261" r:id="rId6"/>
    <p:sldId id="262" r:id="rId7"/>
    <p:sldId id="263" r:id="rId8"/>
    <p:sldId id="265" r:id="rId9"/>
    <p:sldId id="266" r:id="rId10"/>
    <p:sldId id="267" r:id="rId11"/>
    <p:sldId id="268" r:id="rId12"/>
    <p:sldId id="269" r:id="rId13"/>
    <p:sldId id="270" r:id="rId1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5" d="100"/>
          <a:sy n="65" d="100"/>
        </p:scale>
        <p:origin x="-1452"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17F00451-2002-49C0-9B8F-12A1E6937861}" type="datetimeFigureOut">
              <a:rPr lang="ru-RU" smtClean="0"/>
              <a:t>13.10.2015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DDD68DC-E911-4C12-997B-6FF89E2D2E32}" type="slidenum">
              <a:rPr lang="ru-RU" smtClean="0"/>
              <a:t>‹#›</a:t>
            </a:fld>
            <a:endParaRPr lang="ru-RU"/>
          </a:p>
        </p:txBody>
      </p:sp>
    </p:spTree>
    <p:extLst>
      <p:ext uri="{BB962C8B-B14F-4D97-AF65-F5344CB8AC3E}">
        <p14:creationId xmlns:p14="http://schemas.microsoft.com/office/powerpoint/2010/main" val="27807434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7F00451-2002-49C0-9B8F-12A1E6937861}" type="datetimeFigureOut">
              <a:rPr lang="ru-RU" smtClean="0"/>
              <a:t>13.10.2015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DDD68DC-E911-4C12-997B-6FF89E2D2E32}" type="slidenum">
              <a:rPr lang="ru-RU" smtClean="0"/>
              <a:t>‹#›</a:t>
            </a:fld>
            <a:endParaRPr lang="ru-RU"/>
          </a:p>
        </p:txBody>
      </p:sp>
    </p:spTree>
    <p:extLst>
      <p:ext uri="{BB962C8B-B14F-4D97-AF65-F5344CB8AC3E}">
        <p14:creationId xmlns:p14="http://schemas.microsoft.com/office/powerpoint/2010/main" val="11752599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7F00451-2002-49C0-9B8F-12A1E6937861}" type="datetimeFigureOut">
              <a:rPr lang="ru-RU" smtClean="0"/>
              <a:t>13.10.2015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DDD68DC-E911-4C12-997B-6FF89E2D2E32}" type="slidenum">
              <a:rPr lang="ru-RU" smtClean="0"/>
              <a:t>‹#›</a:t>
            </a:fld>
            <a:endParaRPr lang="ru-RU"/>
          </a:p>
        </p:txBody>
      </p:sp>
    </p:spTree>
    <p:extLst>
      <p:ext uri="{BB962C8B-B14F-4D97-AF65-F5344CB8AC3E}">
        <p14:creationId xmlns:p14="http://schemas.microsoft.com/office/powerpoint/2010/main" val="40952593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7F00451-2002-49C0-9B8F-12A1E6937861}" type="datetimeFigureOut">
              <a:rPr lang="ru-RU" smtClean="0"/>
              <a:t>13.10.2015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DDD68DC-E911-4C12-997B-6FF89E2D2E32}" type="slidenum">
              <a:rPr lang="ru-RU" smtClean="0"/>
              <a:t>‹#›</a:t>
            </a:fld>
            <a:endParaRPr lang="ru-RU"/>
          </a:p>
        </p:txBody>
      </p:sp>
    </p:spTree>
    <p:extLst>
      <p:ext uri="{BB962C8B-B14F-4D97-AF65-F5344CB8AC3E}">
        <p14:creationId xmlns:p14="http://schemas.microsoft.com/office/powerpoint/2010/main" val="27602885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17F00451-2002-49C0-9B8F-12A1E6937861}" type="datetimeFigureOut">
              <a:rPr lang="ru-RU" smtClean="0"/>
              <a:t>13.10.2015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DDD68DC-E911-4C12-997B-6FF89E2D2E32}" type="slidenum">
              <a:rPr lang="ru-RU" smtClean="0"/>
              <a:t>‹#›</a:t>
            </a:fld>
            <a:endParaRPr lang="ru-RU"/>
          </a:p>
        </p:txBody>
      </p:sp>
    </p:spTree>
    <p:extLst>
      <p:ext uri="{BB962C8B-B14F-4D97-AF65-F5344CB8AC3E}">
        <p14:creationId xmlns:p14="http://schemas.microsoft.com/office/powerpoint/2010/main" val="12235659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17F00451-2002-49C0-9B8F-12A1E6937861}" type="datetimeFigureOut">
              <a:rPr lang="ru-RU" smtClean="0"/>
              <a:t>13.10.2015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DDD68DC-E911-4C12-997B-6FF89E2D2E32}" type="slidenum">
              <a:rPr lang="ru-RU" smtClean="0"/>
              <a:t>‹#›</a:t>
            </a:fld>
            <a:endParaRPr lang="ru-RU"/>
          </a:p>
        </p:txBody>
      </p:sp>
    </p:spTree>
    <p:extLst>
      <p:ext uri="{BB962C8B-B14F-4D97-AF65-F5344CB8AC3E}">
        <p14:creationId xmlns:p14="http://schemas.microsoft.com/office/powerpoint/2010/main" val="31275230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17F00451-2002-49C0-9B8F-12A1E6937861}" type="datetimeFigureOut">
              <a:rPr lang="ru-RU" smtClean="0"/>
              <a:t>13.10.2015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0DDD68DC-E911-4C12-997B-6FF89E2D2E32}" type="slidenum">
              <a:rPr lang="ru-RU" smtClean="0"/>
              <a:t>‹#›</a:t>
            </a:fld>
            <a:endParaRPr lang="ru-RU"/>
          </a:p>
        </p:txBody>
      </p:sp>
    </p:spTree>
    <p:extLst>
      <p:ext uri="{BB962C8B-B14F-4D97-AF65-F5344CB8AC3E}">
        <p14:creationId xmlns:p14="http://schemas.microsoft.com/office/powerpoint/2010/main" val="26195677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17F00451-2002-49C0-9B8F-12A1E6937861}" type="datetimeFigureOut">
              <a:rPr lang="ru-RU" smtClean="0"/>
              <a:t>13.10.2015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0DDD68DC-E911-4C12-997B-6FF89E2D2E32}" type="slidenum">
              <a:rPr lang="ru-RU" smtClean="0"/>
              <a:t>‹#›</a:t>
            </a:fld>
            <a:endParaRPr lang="ru-RU"/>
          </a:p>
        </p:txBody>
      </p:sp>
    </p:spTree>
    <p:extLst>
      <p:ext uri="{BB962C8B-B14F-4D97-AF65-F5344CB8AC3E}">
        <p14:creationId xmlns:p14="http://schemas.microsoft.com/office/powerpoint/2010/main" val="6199272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17F00451-2002-49C0-9B8F-12A1E6937861}" type="datetimeFigureOut">
              <a:rPr lang="ru-RU" smtClean="0"/>
              <a:t>13.10.2015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0DDD68DC-E911-4C12-997B-6FF89E2D2E32}" type="slidenum">
              <a:rPr lang="ru-RU" smtClean="0"/>
              <a:t>‹#›</a:t>
            </a:fld>
            <a:endParaRPr lang="ru-RU"/>
          </a:p>
        </p:txBody>
      </p:sp>
    </p:spTree>
    <p:extLst>
      <p:ext uri="{BB962C8B-B14F-4D97-AF65-F5344CB8AC3E}">
        <p14:creationId xmlns:p14="http://schemas.microsoft.com/office/powerpoint/2010/main" val="8614109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17F00451-2002-49C0-9B8F-12A1E6937861}" type="datetimeFigureOut">
              <a:rPr lang="ru-RU" smtClean="0"/>
              <a:t>13.10.2015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DDD68DC-E911-4C12-997B-6FF89E2D2E32}" type="slidenum">
              <a:rPr lang="ru-RU" smtClean="0"/>
              <a:t>‹#›</a:t>
            </a:fld>
            <a:endParaRPr lang="ru-RU"/>
          </a:p>
        </p:txBody>
      </p:sp>
    </p:spTree>
    <p:extLst>
      <p:ext uri="{BB962C8B-B14F-4D97-AF65-F5344CB8AC3E}">
        <p14:creationId xmlns:p14="http://schemas.microsoft.com/office/powerpoint/2010/main" val="1768709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17F00451-2002-49C0-9B8F-12A1E6937861}" type="datetimeFigureOut">
              <a:rPr lang="ru-RU" smtClean="0"/>
              <a:t>13.10.2015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DDD68DC-E911-4C12-997B-6FF89E2D2E32}" type="slidenum">
              <a:rPr lang="ru-RU" smtClean="0"/>
              <a:t>‹#›</a:t>
            </a:fld>
            <a:endParaRPr lang="ru-RU"/>
          </a:p>
        </p:txBody>
      </p:sp>
    </p:spTree>
    <p:extLst>
      <p:ext uri="{BB962C8B-B14F-4D97-AF65-F5344CB8AC3E}">
        <p14:creationId xmlns:p14="http://schemas.microsoft.com/office/powerpoint/2010/main" val="12227464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7F00451-2002-49C0-9B8F-12A1E6937861}" type="datetimeFigureOut">
              <a:rPr lang="ru-RU" smtClean="0"/>
              <a:t>13.10.2015</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DDD68DC-E911-4C12-997B-6FF89E2D2E32}" type="slidenum">
              <a:rPr lang="ru-RU" smtClean="0"/>
              <a:t>‹#›</a:t>
            </a:fld>
            <a:endParaRPr lang="ru-RU"/>
          </a:p>
        </p:txBody>
      </p:sp>
    </p:spTree>
    <p:extLst>
      <p:ext uri="{BB962C8B-B14F-4D97-AF65-F5344CB8AC3E}">
        <p14:creationId xmlns:p14="http://schemas.microsoft.com/office/powerpoint/2010/main" val="120672730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801943" y="4365104"/>
            <a:ext cx="2874513" cy="288032"/>
          </a:xfrm>
        </p:spPr>
        <p:txBody>
          <a:bodyPr numCol="1">
            <a:normAutofit fontScale="90000"/>
          </a:bodyPr>
          <a:lstStyle/>
          <a:p>
            <a:pPr algn="just"/>
            <a:r>
              <a:rPr lang="ru-RU" sz="1600" dirty="0" smtClean="0"/>
              <a:t> </a:t>
            </a:r>
            <a:endParaRPr lang="ru-RU" sz="1600" dirty="0"/>
          </a:p>
        </p:txBody>
      </p:sp>
      <p:sp>
        <p:nvSpPr>
          <p:cNvPr id="3" name="Объект 2"/>
          <p:cNvSpPr>
            <a:spLocks noGrp="1"/>
          </p:cNvSpPr>
          <p:nvPr>
            <p:ph idx="1"/>
          </p:nvPr>
        </p:nvSpPr>
        <p:spPr>
          <a:xfrm>
            <a:off x="251520" y="260648"/>
            <a:ext cx="8435280" cy="1440160"/>
          </a:xfrm>
        </p:spPr>
        <p:txBody>
          <a:bodyPr>
            <a:normAutofit/>
          </a:bodyPr>
          <a:lstStyle/>
          <a:p>
            <a:pPr marL="0" indent="0" algn="ctr">
              <a:buNone/>
            </a:pPr>
            <a:r>
              <a:rPr lang="ru-RU" sz="1200" b="1" dirty="0" smtClean="0"/>
              <a:t>ГОСУДАРСТВЕННОЕ БЮДЖЕТНОЕ ОБРАЗОВАТЕЛЬНОЕ УЧРЕЖДЕНИЕ СРЕДНЕГО ПРОФЕССИОНАЛЬНОГО ОБРАЗОВАНИЯ  </a:t>
            </a:r>
            <a:r>
              <a:rPr lang="ru-RU" sz="2000" b="1" dirty="0" smtClean="0"/>
              <a:t>«АРМАВИРСКИЙ МЕДИЦИНСКИЙ КОЛЛЕДЖ» </a:t>
            </a:r>
            <a:r>
              <a:rPr lang="ru-RU" sz="4400" b="1" dirty="0" smtClean="0"/>
              <a:t>ПРЕЗЕНТАЦИЯ</a:t>
            </a:r>
            <a:endParaRPr lang="ru-RU" sz="1200" b="1" dirty="0"/>
          </a:p>
        </p:txBody>
      </p:sp>
      <p:sp>
        <p:nvSpPr>
          <p:cNvPr id="4" name="Текст 3"/>
          <p:cNvSpPr>
            <a:spLocks noGrp="1"/>
          </p:cNvSpPr>
          <p:nvPr>
            <p:ph type="body" sz="half" idx="2"/>
          </p:nvPr>
        </p:nvSpPr>
        <p:spPr>
          <a:xfrm>
            <a:off x="2843808" y="1556792"/>
            <a:ext cx="3240360" cy="1368152"/>
          </a:xfrm>
        </p:spPr>
        <p:style>
          <a:lnRef idx="0">
            <a:schemeClr val="accent1"/>
          </a:lnRef>
          <a:fillRef idx="3">
            <a:schemeClr val="accent1"/>
          </a:fillRef>
          <a:effectRef idx="3">
            <a:schemeClr val="accent1"/>
          </a:effectRef>
          <a:fontRef idx="minor">
            <a:schemeClr val="lt1"/>
          </a:fontRef>
        </p:style>
        <p:txBody>
          <a:bodyPr>
            <a:normAutofit/>
          </a:bodyPr>
          <a:lstStyle/>
          <a:p>
            <a:pPr algn="ctr"/>
            <a:r>
              <a:rPr lang="ru-RU" sz="2000" b="1" dirty="0" smtClean="0">
                <a:solidFill>
                  <a:schemeClr val="tx1"/>
                </a:solidFill>
              </a:rPr>
              <a:t>По дисциплине: «Иностранный язык»  на тему: «Времена года»</a:t>
            </a:r>
            <a:endParaRPr lang="ru-RU" sz="2000" b="1" dirty="0">
              <a:solidFill>
                <a:schemeClr val="tx1"/>
              </a:solidFill>
            </a:endParaRPr>
          </a:p>
        </p:txBody>
      </p:sp>
      <p:sp>
        <p:nvSpPr>
          <p:cNvPr id="6" name="Прямоугольник 5"/>
          <p:cNvSpPr/>
          <p:nvPr/>
        </p:nvSpPr>
        <p:spPr>
          <a:xfrm flipH="1">
            <a:off x="6659724" y="4500561"/>
            <a:ext cx="2088232" cy="2096791"/>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ru-RU" b="1" dirty="0" smtClean="0">
                <a:solidFill>
                  <a:schemeClr val="tx1"/>
                </a:solidFill>
              </a:rPr>
              <a:t>Выполнила студентка группы 1фб</a:t>
            </a:r>
          </a:p>
          <a:p>
            <a:pPr algn="ctr"/>
            <a:r>
              <a:rPr lang="ru-RU" b="1" dirty="0" smtClean="0">
                <a:solidFill>
                  <a:schemeClr val="tx1"/>
                </a:solidFill>
              </a:rPr>
              <a:t>Специальности 33.02.01. Фармация</a:t>
            </a:r>
          </a:p>
          <a:p>
            <a:pPr algn="ctr"/>
            <a:r>
              <a:rPr lang="ru-RU" b="1" dirty="0" err="1" smtClean="0">
                <a:solidFill>
                  <a:schemeClr val="tx1"/>
                </a:solidFill>
              </a:rPr>
              <a:t>Буквич</a:t>
            </a:r>
            <a:r>
              <a:rPr lang="ru-RU" b="1" dirty="0" smtClean="0">
                <a:solidFill>
                  <a:schemeClr val="tx1"/>
                </a:solidFill>
              </a:rPr>
              <a:t> Яна.</a:t>
            </a:r>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3806156" y="5639810"/>
            <a:ext cx="1099640" cy="86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Прямоугольник 6"/>
          <p:cNvSpPr/>
          <p:nvPr/>
        </p:nvSpPr>
        <p:spPr>
          <a:xfrm>
            <a:off x="3637638" y="6503810"/>
            <a:ext cx="1440160" cy="36004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ru-RU" b="1" dirty="0" smtClean="0">
                <a:solidFill>
                  <a:schemeClr val="tx1"/>
                </a:solidFill>
              </a:rPr>
              <a:t>22.11.2014Г.</a:t>
            </a:r>
            <a:endParaRPr lang="ru-RU" b="1" dirty="0">
              <a:solidFill>
                <a:schemeClr val="tx1"/>
              </a:solidFill>
            </a:endParaRPr>
          </a:p>
        </p:txBody>
      </p:sp>
    </p:spTree>
    <p:extLst>
      <p:ext uri="{BB962C8B-B14F-4D97-AF65-F5344CB8AC3E}">
        <p14:creationId xmlns:p14="http://schemas.microsoft.com/office/powerpoint/2010/main" val="3123477611"/>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75000"/>
            <a:lum/>
          </a:blip>
          <a:srcRect/>
          <a:stretch>
            <a:fillRect l="-1000" r="-1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0" y="1"/>
            <a:ext cx="9144000" cy="908719"/>
          </a:xfrm>
        </p:spPr>
        <p:style>
          <a:lnRef idx="0">
            <a:schemeClr val="accent1"/>
          </a:lnRef>
          <a:fillRef idx="3">
            <a:schemeClr val="accent1"/>
          </a:fillRef>
          <a:effectRef idx="3">
            <a:schemeClr val="accent1"/>
          </a:effectRef>
          <a:fontRef idx="minor">
            <a:schemeClr val="lt1"/>
          </a:fontRef>
        </p:style>
        <p:txBody>
          <a:bodyPr/>
          <a:lstStyle/>
          <a:p>
            <a:r>
              <a:rPr lang="en-US" b="1" dirty="0">
                <a:solidFill>
                  <a:schemeClr val="tx1"/>
                </a:solidFill>
                <a:effectLst>
                  <a:outerShdw blurRad="38100" dist="38100" dir="2700000" algn="tl">
                    <a:srgbClr val="000000">
                      <a:alpha val="43137"/>
                    </a:srgbClr>
                  </a:outerShdw>
                </a:effectLst>
              </a:rPr>
              <a:t>winter</a:t>
            </a:r>
            <a:endParaRPr lang="ru-RU" b="1" dirty="0">
              <a:solidFill>
                <a:schemeClr val="tx1"/>
              </a:solidFill>
              <a:effectLst>
                <a:outerShdw blurRad="38100" dist="38100" dir="2700000" algn="tl">
                  <a:srgbClr val="000000">
                    <a:alpha val="43137"/>
                  </a:srgbClr>
                </a:outerShdw>
              </a:effectLst>
            </a:endParaRPr>
          </a:p>
        </p:txBody>
      </p:sp>
      <p:sp>
        <p:nvSpPr>
          <p:cNvPr id="3" name="Подзаголовок 2"/>
          <p:cNvSpPr>
            <a:spLocks noGrp="1"/>
          </p:cNvSpPr>
          <p:nvPr>
            <p:ph type="subTitle" idx="1"/>
          </p:nvPr>
        </p:nvSpPr>
        <p:spPr>
          <a:xfrm>
            <a:off x="1371600" y="1052736"/>
            <a:ext cx="6400800" cy="5616624"/>
          </a:xfrm>
        </p:spPr>
        <p:txBody>
          <a:bodyPr/>
          <a:lstStyle/>
          <a:p>
            <a:pPr algn="l"/>
            <a:r>
              <a:rPr lang="en-US" sz="3600" b="1" u="sng" dirty="0">
                <a:solidFill>
                  <a:schemeClr val="tx1"/>
                </a:solidFill>
                <a:effectLst>
                  <a:outerShdw blurRad="38100" dist="38100" dir="2700000" algn="tl">
                    <a:srgbClr val="000000">
                      <a:alpha val="43137"/>
                    </a:srgbClr>
                  </a:outerShdw>
                </a:effectLst>
              </a:rPr>
              <a:t>Winter</a:t>
            </a:r>
            <a:r>
              <a:rPr lang="en-US" b="1" dirty="0">
                <a:solidFill>
                  <a:schemeClr val="tx1"/>
                </a:solidFill>
                <a:effectLst>
                  <a:outerShdw blurRad="38100" dist="38100" dir="2700000" algn="tl">
                    <a:srgbClr val="000000">
                      <a:alpha val="43137"/>
                    </a:srgbClr>
                  </a:outerShdw>
                </a:effectLst>
              </a:rPr>
              <a:t>-one of the four seasons, between autumn and spring. The main feature of this time of year - a steady low temperature (below 0 degrees Celsius), in many parts of the earth falls and falls to the surface snow. Consists of three months: December, January and </a:t>
            </a:r>
            <a:r>
              <a:rPr lang="en-US" b="1" dirty="0" smtClean="0">
                <a:solidFill>
                  <a:schemeClr val="tx1"/>
                </a:solidFill>
                <a:effectLst>
                  <a:outerShdw blurRad="38100" dist="38100" dir="2700000" algn="tl">
                    <a:srgbClr val="000000">
                      <a:alpha val="43137"/>
                    </a:srgbClr>
                  </a:outerShdw>
                </a:effectLst>
              </a:rPr>
              <a:t>February.</a:t>
            </a:r>
            <a:endParaRPr lang="en-US" b="1" dirty="0">
              <a:solidFill>
                <a:schemeClr val="tx1"/>
              </a:solidFill>
              <a:effectLst>
                <a:outerShdw blurRad="38100" dist="38100" dir="2700000" algn="tl">
                  <a:srgbClr val="000000">
                    <a:alpha val="43137"/>
                  </a:srgbClr>
                </a:outerShdw>
              </a:effectLst>
            </a:endParaRPr>
          </a:p>
          <a:p>
            <a:pPr algn="l"/>
            <a:endParaRPr lang="en-US" sz="3600" b="1" dirty="0">
              <a:solidFill>
                <a:schemeClr val="tx1"/>
              </a:solidFill>
              <a:effectLst>
                <a:outerShdw blurRad="38100" dist="38100" dir="2700000" algn="tl">
                  <a:srgbClr val="000000">
                    <a:alpha val="43137"/>
                  </a:srgbClr>
                </a:outerShdw>
              </a:effectLst>
            </a:endParaRPr>
          </a:p>
          <a:p>
            <a:pPr algn="l"/>
            <a:endParaRPr lang="ru-RU" b="1" dirty="0">
              <a:solidFill>
                <a:schemeClr val="tx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067319755"/>
      </p:ext>
    </p:extLst>
  </p:cSld>
  <p:clrMapOvr>
    <a:masterClrMapping/>
  </p:clrMapOvr>
  <p:transition spd="slow">
    <p:cove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77000"/>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0" y="1"/>
            <a:ext cx="9108504" cy="836711"/>
          </a:xfrm>
        </p:spPr>
        <p:style>
          <a:lnRef idx="0">
            <a:schemeClr val="accent1"/>
          </a:lnRef>
          <a:fillRef idx="3">
            <a:schemeClr val="accent1"/>
          </a:fillRef>
          <a:effectRef idx="3">
            <a:schemeClr val="accent1"/>
          </a:effectRef>
          <a:fontRef idx="minor">
            <a:schemeClr val="lt1"/>
          </a:fontRef>
        </p:style>
        <p:txBody>
          <a:bodyPr/>
          <a:lstStyle/>
          <a:p>
            <a:r>
              <a:rPr lang="en-US" b="1" dirty="0">
                <a:solidFill>
                  <a:schemeClr val="tx1"/>
                </a:solidFill>
                <a:effectLst>
                  <a:outerShdw blurRad="38100" dist="38100" dir="2700000" algn="tl">
                    <a:srgbClr val="000000">
                      <a:alpha val="43137"/>
                    </a:srgbClr>
                  </a:outerShdw>
                </a:effectLst>
              </a:rPr>
              <a:t>what happens in the winter?</a:t>
            </a:r>
          </a:p>
        </p:txBody>
      </p:sp>
      <p:sp>
        <p:nvSpPr>
          <p:cNvPr id="3" name="Подзаголовок 2"/>
          <p:cNvSpPr>
            <a:spLocks noGrp="1"/>
          </p:cNvSpPr>
          <p:nvPr>
            <p:ph type="subTitle" idx="1"/>
          </p:nvPr>
        </p:nvSpPr>
        <p:spPr>
          <a:xfrm>
            <a:off x="1371600" y="1052736"/>
            <a:ext cx="6400800" cy="5688632"/>
          </a:xfrm>
        </p:spPr>
        <p:txBody>
          <a:bodyPr>
            <a:normAutofit lnSpcReduction="10000"/>
          </a:bodyPr>
          <a:lstStyle/>
          <a:p>
            <a:pPr marL="457200" indent="-457200" algn="l">
              <a:buFont typeface="Arial" pitchFamily="34" charset="0"/>
              <a:buChar char="•"/>
            </a:pPr>
            <a:r>
              <a:rPr lang="en-US" sz="3000" b="1" dirty="0" smtClean="0">
                <a:solidFill>
                  <a:schemeClr val="tx1"/>
                </a:solidFill>
                <a:effectLst>
                  <a:outerShdw blurRad="38100" dist="38100" dir="2700000" algn="tl">
                    <a:srgbClr val="000000">
                      <a:alpha val="43137"/>
                    </a:srgbClr>
                  </a:outerShdw>
                </a:effectLst>
              </a:rPr>
              <a:t>Snowfall</a:t>
            </a:r>
          </a:p>
          <a:p>
            <a:pPr marL="457200" indent="-457200" algn="l">
              <a:buFont typeface="Arial" pitchFamily="34" charset="0"/>
              <a:buChar char="•"/>
            </a:pPr>
            <a:r>
              <a:rPr lang="en-US" sz="3000" b="1" dirty="0" smtClean="0">
                <a:solidFill>
                  <a:schemeClr val="tx1"/>
                </a:solidFill>
                <a:effectLst>
                  <a:outerShdw blurRad="38100" dist="38100" dir="2700000" algn="tl">
                    <a:srgbClr val="000000">
                      <a:alpha val="43137"/>
                    </a:srgbClr>
                  </a:outerShdw>
                </a:effectLst>
              </a:rPr>
              <a:t>Frost</a:t>
            </a:r>
          </a:p>
          <a:p>
            <a:pPr marL="457200" indent="-457200" algn="l">
              <a:buFont typeface="Arial" pitchFamily="34" charset="0"/>
              <a:buChar char="•"/>
            </a:pPr>
            <a:r>
              <a:rPr lang="en-US" sz="3000" b="1" dirty="0">
                <a:solidFill>
                  <a:schemeClr val="tx1"/>
                </a:solidFill>
                <a:effectLst>
                  <a:outerShdw blurRad="38100" dist="38100" dir="2700000" algn="tl">
                    <a:srgbClr val="000000">
                      <a:alpha val="43137"/>
                    </a:srgbClr>
                  </a:outerShdw>
                </a:effectLst>
              </a:rPr>
              <a:t>new </a:t>
            </a:r>
            <a:r>
              <a:rPr lang="en-US" sz="3000" b="1" dirty="0" smtClean="0">
                <a:solidFill>
                  <a:schemeClr val="tx1"/>
                </a:solidFill>
                <a:effectLst>
                  <a:outerShdw blurRad="38100" dist="38100" dir="2700000" algn="tl">
                    <a:srgbClr val="000000">
                      <a:alpha val="43137"/>
                    </a:srgbClr>
                  </a:outerShdw>
                </a:effectLst>
              </a:rPr>
              <a:t>year</a:t>
            </a:r>
          </a:p>
          <a:p>
            <a:pPr marL="457200" indent="-457200" algn="l">
              <a:buFont typeface="Arial" pitchFamily="34" charset="0"/>
              <a:buChar char="•"/>
            </a:pPr>
            <a:r>
              <a:rPr lang="en-US" sz="3000" b="1" dirty="0">
                <a:solidFill>
                  <a:schemeClr val="tx1"/>
                </a:solidFill>
                <a:effectLst>
                  <a:outerShdw blurRad="38100" dist="38100" dir="2700000" algn="tl">
                    <a:srgbClr val="000000">
                      <a:alpha val="43137"/>
                    </a:srgbClr>
                  </a:outerShdw>
                </a:effectLst>
              </a:rPr>
              <a:t>Children playing in the snow</a:t>
            </a:r>
          </a:p>
          <a:p>
            <a:pPr marL="457200" indent="-457200" algn="l">
              <a:buFont typeface="Arial" pitchFamily="34" charset="0"/>
              <a:buChar char="•"/>
            </a:pPr>
            <a:r>
              <a:rPr lang="en-US" sz="3000" b="1" dirty="0" smtClean="0">
                <a:solidFill>
                  <a:schemeClr val="tx1"/>
                </a:solidFill>
                <a:effectLst>
                  <a:outerShdw blurRad="38100" dist="38100" dir="2700000" algn="tl">
                    <a:srgbClr val="000000">
                      <a:alpha val="43137"/>
                    </a:srgbClr>
                  </a:outerShdw>
                </a:effectLst>
              </a:rPr>
              <a:t>Sleet</a:t>
            </a:r>
          </a:p>
          <a:p>
            <a:pPr marL="457200" indent="-457200" algn="l">
              <a:buFont typeface="Arial" pitchFamily="34" charset="0"/>
              <a:buChar char="•"/>
            </a:pPr>
            <a:r>
              <a:rPr lang="en-US" sz="3000" b="1" dirty="0">
                <a:solidFill>
                  <a:schemeClr val="tx1"/>
                </a:solidFill>
                <a:effectLst>
                  <a:outerShdw blurRad="38100" dist="38100" dir="2700000" algn="tl">
                    <a:srgbClr val="000000">
                      <a:alpha val="43137"/>
                    </a:srgbClr>
                  </a:outerShdw>
                </a:effectLst>
              </a:rPr>
              <a:t>Hoarfrost on trees</a:t>
            </a:r>
          </a:p>
          <a:p>
            <a:pPr marL="457200" indent="-457200" algn="l">
              <a:buFont typeface="Arial" pitchFamily="34" charset="0"/>
              <a:buChar char="•"/>
            </a:pPr>
            <a:r>
              <a:rPr lang="en-US" sz="3000" b="1" dirty="0" smtClean="0">
                <a:solidFill>
                  <a:schemeClr val="tx1"/>
                </a:solidFill>
                <a:effectLst>
                  <a:outerShdw blurRad="38100" dist="38100" dir="2700000" algn="tl">
                    <a:srgbClr val="000000">
                      <a:alpha val="43137"/>
                    </a:srgbClr>
                  </a:outerShdw>
                </a:effectLst>
              </a:rPr>
              <a:t>Snowman</a:t>
            </a:r>
          </a:p>
          <a:p>
            <a:pPr marL="457200" indent="-457200" algn="l">
              <a:buFont typeface="Arial" pitchFamily="34" charset="0"/>
              <a:buChar char="•"/>
            </a:pPr>
            <a:r>
              <a:rPr lang="en-US" sz="3000" b="1" dirty="0" smtClean="0">
                <a:solidFill>
                  <a:schemeClr val="tx1"/>
                </a:solidFill>
                <a:effectLst>
                  <a:outerShdw blurRad="38100" dist="38100" dir="2700000" algn="tl">
                    <a:srgbClr val="000000">
                      <a:alpha val="43137"/>
                    </a:srgbClr>
                  </a:outerShdw>
                </a:effectLst>
              </a:rPr>
              <a:t>Drifts</a:t>
            </a:r>
          </a:p>
          <a:p>
            <a:pPr marL="457200" indent="-457200" algn="l">
              <a:buFont typeface="Arial" pitchFamily="34" charset="0"/>
              <a:buChar char="•"/>
            </a:pPr>
            <a:r>
              <a:rPr lang="en-US" sz="3000" b="1" dirty="0">
                <a:solidFill>
                  <a:schemeClr val="tx1"/>
                </a:solidFill>
                <a:effectLst>
                  <a:outerShdw blurRad="38100" dist="38100" dir="2700000" algn="tl">
                    <a:srgbClr val="000000">
                      <a:alpha val="43137"/>
                    </a:srgbClr>
                  </a:outerShdw>
                </a:effectLst>
              </a:rPr>
              <a:t>Santa Claus</a:t>
            </a:r>
          </a:p>
          <a:p>
            <a:pPr marL="457200" indent="-457200" algn="l">
              <a:buFont typeface="Arial" pitchFamily="34" charset="0"/>
              <a:buChar char="•"/>
            </a:pPr>
            <a:r>
              <a:rPr lang="en-US" sz="3000" b="1" dirty="0">
                <a:solidFill>
                  <a:schemeClr val="tx1"/>
                </a:solidFill>
                <a:effectLst>
                  <a:outerShdw blurRad="38100" dist="38100" dir="2700000" algn="tl">
                    <a:srgbClr val="000000">
                      <a:alpha val="43137"/>
                    </a:srgbClr>
                  </a:outerShdw>
                </a:effectLst>
              </a:rPr>
              <a:t>Old New Year</a:t>
            </a:r>
          </a:p>
          <a:p>
            <a:pPr marL="457200" indent="-457200" algn="l">
              <a:buFont typeface="Arial" pitchFamily="34" charset="0"/>
              <a:buChar char="•"/>
            </a:pPr>
            <a:r>
              <a:rPr lang="en-US" sz="3000" b="1" dirty="0">
                <a:solidFill>
                  <a:schemeClr val="tx1"/>
                </a:solidFill>
                <a:effectLst>
                  <a:outerShdw blurRad="38100" dist="38100" dir="2700000" algn="tl">
                    <a:srgbClr val="000000">
                      <a:alpha val="43137"/>
                    </a:srgbClr>
                  </a:outerShdw>
                </a:effectLst>
              </a:rPr>
              <a:t>Carols.</a:t>
            </a:r>
          </a:p>
          <a:p>
            <a:pPr marL="457200" indent="-457200" algn="l">
              <a:buFont typeface="Arial" pitchFamily="34" charset="0"/>
              <a:buChar char="•"/>
            </a:pPr>
            <a:endParaRPr lang="en-US" b="1" dirty="0">
              <a:solidFill>
                <a:schemeClr val="tx1"/>
              </a:solidFill>
              <a:effectLst>
                <a:outerShdw blurRad="38100" dist="38100" dir="2700000" algn="tl">
                  <a:srgbClr val="000000">
                    <a:alpha val="43137"/>
                  </a:srgbClr>
                </a:outerShdw>
              </a:effectLst>
            </a:endParaRPr>
          </a:p>
          <a:p>
            <a:pPr marL="457200" indent="-457200" algn="l">
              <a:buFont typeface="Arial" pitchFamily="34" charset="0"/>
              <a:buChar char="•"/>
            </a:pPr>
            <a:endParaRPr lang="ru-RU" b="1" dirty="0">
              <a:solidFill>
                <a:schemeClr val="tx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235378801"/>
      </p:ext>
    </p:extLst>
  </p:cSld>
  <p:clrMapOvr>
    <a:masterClrMapping/>
  </p:clrMapOvr>
  <p:transition spd="slow">
    <p:cove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74000"/>
            <a:lum/>
          </a:blip>
          <a:srcRect/>
          <a:stretch>
            <a:fillRect t="-17000" b="-17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0" y="0"/>
            <a:ext cx="9144000" cy="980727"/>
          </a:xfrm>
        </p:spPr>
        <p:style>
          <a:lnRef idx="0">
            <a:schemeClr val="accent1"/>
          </a:lnRef>
          <a:fillRef idx="3">
            <a:schemeClr val="accent1"/>
          </a:fillRef>
          <a:effectRef idx="3">
            <a:schemeClr val="accent1"/>
          </a:effectRef>
          <a:fontRef idx="minor">
            <a:schemeClr val="lt1"/>
          </a:fontRef>
        </p:style>
        <p:txBody>
          <a:bodyPr>
            <a:normAutofit/>
          </a:bodyPr>
          <a:lstStyle/>
          <a:p>
            <a:r>
              <a:rPr lang="en-US" sz="3600" b="1" dirty="0">
                <a:solidFill>
                  <a:schemeClr val="tx1"/>
                </a:solidFill>
                <a:effectLst>
                  <a:outerShdw blurRad="38100" dist="38100" dir="2700000" algn="tl">
                    <a:srgbClr val="000000">
                      <a:alpha val="43137"/>
                    </a:srgbClr>
                  </a:outerShdw>
                </a:effectLst>
              </a:rPr>
              <a:t>Astronomical mechanism of change of seasons</a:t>
            </a:r>
          </a:p>
        </p:txBody>
      </p:sp>
      <p:sp>
        <p:nvSpPr>
          <p:cNvPr id="3" name="Подзаголовок 2"/>
          <p:cNvSpPr>
            <a:spLocks noGrp="1"/>
          </p:cNvSpPr>
          <p:nvPr>
            <p:ph type="subTitle" idx="1"/>
          </p:nvPr>
        </p:nvSpPr>
        <p:spPr>
          <a:xfrm>
            <a:off x="1371600" y="1196752"/>
            <a:ext cx="6400800" cy="4442048"/>
          </a:xfrm>
        </p:spPr>
        <p:txBody>
          <a:bodyPr>
            <a:normAutofit lnSpcReduction="10000"/>
          </a:bodyPr>
          <a:lstStyle/>
          <a:p>
            <a:r>
              <a:rPr lang="en-US" b="1" dirty="0">
                <a:solidFill>
                  <a:schemeClr val="tx1"/>
                </a:solidFill>
                <a:effectLst>
                  <a:outerShdw blurRad="38100" dist="38100" dir="2700000" algn="tl">
                    <a:srgbClr val="000000">
                      <a:alpha val="43137"/>
                    </a:srgbClr>
                  </a:outerShdw>
                </a:effectLst>
              </a:rPr>
              <a:t>The main reason for the change of the seasons is the tilt of Earth's axis relative to the plane of the ecliptic. Without the tilt axis length of day and night in any place of the Earth would be the same, and in the afternoon the sun was rising over the horizon at least the same height throughout the year.</a:t>
            </a:r>
          </a:p>
          <a:p>
            <a:endParaRPr lang="ru-RU" dirty="0"/>
          </a:p>
        </p:txBody>
      </p:sp>
    </p:spTree>
    <p:extLst>
      <p:ext uri="{BB962C8B-B14F-4D97-AF65-F5344CB8AC3E}">
        <p14:creationId xmlns:p14="http://schemas.microsoft.com/office/powerpoint/2010/main" val="3498250453"/>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78000"/>
            <a:lum/>
          </a:blip>
          <a:srcRect/>
          <a:stretch>
            <a:fillRect t="-15000" b="-15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0" y="1"/>
            <a:ext cx="9144000" cy="980727"/>
          </a:xfrm>
        </p:spPr>
        <p:style>
          <a:lnRef idx="0">
            <a:schemeClr val="accent1"/>
          </a:lnRef>
          <a:fillRef idx="3">
            <a:schemeClr val="accent1"/>
          </a:fillRef>
          <a:effectRef idx="3">
            <a:schemeClr val="accent1"/>
          </a:effectRef>
          <a:fontRef idx="minor">
            <a:schemeClr val="lt1"/>
          </a:fontRef>
        </p:style>
        <p:txBody>
          <a:bodyPr/>
          <a:lstStyle/>
          <a:p>
            <a:r>
              <a:rPr lang="en-US" b="1" dirty="0">
                <a:solidFill>
                  <a:schemeClr val="tx1"/>
                </a:solidFill>
                <a:effectLst>
                  <a:outerShdw blurRad="38100" dist="38100" dir="2700000" algn="tl">
                    <a:srgbClr val="000000">
                      <a:alpha val="43137"/>
                    </a:srgbClr>
                  </a:outerShdw>
                </a:effectLst>
              </a:rPr>
              <a:t>conclusion</a:t>
            </a:r>
            <a:endParaRPr lang="ru-RU" b="1" dirty="0">
              <a:solidFill>
                <a:schemeClr val="tx1"/>
              </a:solidFill>
              <a:effectLst>
                <a:outerShdw blurRad="38100" dist="38100" dir="2700000" algn="tl">
                  <a:srgbClr val="000000">
                    <a:alpha val="43137"/>
                  </a:srgbClr>
                </a:outerShdw>
              </a:effectLst>
            </a:endParaRPr>
          </a:p>
        </p:txBody>
      </p:sp>
      <p:sp>
        <p:nvSpPr>
          <p:cNvPr id="3" name="Подзаголовок 2"/>
          <p:cNvSpPr>
            <a:spLocks noGrp="1"/>
          </p:cNvSpPr>
          <p:nvPr>
            <p:ph type="subTitle" idx="1"/>
          </p:nvPr>
        </p:nvSpPr>
        <p:spPr>
          <a:xfrm>
            <a:off x="1371600" y="1412776"/>
            <a:ext cx="6400800" cy="5040560"/>
          </a:xfrm>
        </p:spPr>
        <p:txBody>
          <a:bodyPr/>
          <a:lstStyle/>
          <a:p>
            <a:r>
              <a:rPr lang="en-US" b="1" dirty="0">
                <a:solidFill>
                  <a:schemeClr val="tx1"/>
                </a:solidFill>
                <a:effectLst>
                  <a:outerShdw blurRad="38100" dist="38100" dir="2700000" algn="tl">
                    <a:srgbClr val="000000">
                      <a:alpha val="43137"/>
                    </a:srgbClr>
                  </a:outerShdw>
                </a:effectLst>
              </a:rPr>
              <a:t>all seasons are important. they delight us with their beauty and otherness.</a:t>
            </a:r>
          </a:p>
          <a:p>
            <a:endParaRPr lang="ru-RU" b="1" dirty="0">
              <a:solidFill>
                <a:schemeClr val="tx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385145693"/>
      </p:ext>
    </p:extLst>
  </p:cSld>
  <p:clrMapOvr>
    <a:masterClrMapping/>
  </p:clrMapOvr>
  <p:transition spd="slow">
    <p:wheel spokes="1"/>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78000"/>
            <a:lum/>
          </a:blip>
          <a:srcRect/>
          <a:stretch>
            <a:fillRect l="-7000" t="-12000" r="-7000" b="-20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0" y="1"/>
            <a:ext cx="9144000" cy="908719"/>
          </a:xfrm>
        </p:spPr>
        <p:style>
          <a:lnRef idx="0">
            <a:schemeClr val="accent1"/>
          </a:lnRef>
          <a:fillRef idx="3">
            <a:schemeClr val="accent1"/>
          </a:fillRef>
          <a:effectRef idx="3">
            <a:schemeClr val="accent1"/>
          </a:effectRef>
          <a:fontRef idx="minor">
            <a:schemeClr val="lt1"/>
          </a:fontRef>
        </p:style>
        <p:txBody>
          <a:bodyPr/>
          <a:lstStyle/>
          <a:p>
            <a:r>
              <a:rPr lang="en-US" b="1" dirty="0" smtClean="0">
                <a:solidFill>
                  <a:schemeClr val="tx1"/>
                </a:solidFill>
              </a:rPr>
              <a:t>Seasons</a:t>
            </a:r>
            <a:endParaRPr lang="ru-RU" b="1" dirty="0">
              <a:solidFill>
                <a:schemeClr val="tx1"/>
              </a:solidFill>
            </a:endParaRPr>
          </a:p>
        </p:txBody>
      </p:sp>
      <p:sp>
        <p:nvSpPr>
          <p:cNvPr id="3" name="Подзаголовок 2"/>
          <p:cNvSpPr>
            <a:spLocks noGrp="1"/>
          </p:cNvSpPr>
          <p:nvPr>
            <p:ph type="subTitle" idx="1"/>
          </p:nvPr>
        </p:nvSpPr>
        <p:spPr>
          <a:xfrm>
            <a:off x="1371600" y="1268760"/>
            <a:ext cx="6400800" cy="5400600"/>
          </a:xfrm>
        </p:spPr>
        <p:txBody>
          <a:bodyPr>
            <a:normAutofit/>
          </a:bodyPr>
          <a:lstStyle/>
          <a:p>
            <a:pPr algn="l"/>
            <a:r>
              <a:rPr lang="en-US" b="1" dirty="0" smtClean="0">
                <a:solidFill>
                  <a:schemeClr val="tx1"/>
                </a:solidFill>
                <a:effectLst>
                  <a:outerShdw blurRad="38100" dist="38100" dir="2700000" algn="tl">
                    <a:srgbClr val="000000">
                      <a:alpha val="43137"/>
                    </a:srgbClr>
                  </a:outerShdw>
                </a:effectLst>
              </a:rPr>
              <a:t>Seasons - four periods that are conditionally divided the annual cycle. distinguish:</a:t>
            </a:r>
            <a:r>
              <a:rPr lang="ru-RU" b="1" dirty="0" smtClean="0">
                <a:solidFill>
                  <a:schemeClr val="tx1"/>
                </a:solidFill>
                <a:effectLst>
                  <a:outerShdw blurRad="38100" dist="38100" dir="2700000" algn="tl">
                    <a:srgbClr val="000000">
                      <a:alpha val="43137"/>
                    </a:srgbClr>
                  </a:outerShdw>
                </a:effectLst>
              </a:rPr>
              <a:t> </a:t>
            </a:r>
            <a:r>
              <a:rPr lang="en-US" b="1" dirty="0" smtClean="0">
                <a:solidFill>
                  <a:schemeClr val="tx1"/>
                </a:solidFill>
                <a:effectLst>
                  <a:outerShdw blurRad="38100" dist="38100" dir="2700000" algn="tl">
                    <a:srgbClr val="000000">
                      <a:alpha val="43137"/>
                    </a:srgbClr>
                  </a:outerShdw>
                </a:effectLst>
              </a:rPr>
              <a:t>Calendar time of the year - in most countries of the world adopted the division of the year into four seasons, three calendar months in each. Astronomical seasons, which are counted from the solstices</a:t>
            </a:r>
            <a:r>
              <a:rPr lang="ru-RU" b="1" dirty="0" smtClean="0">
                <a:solidFill>
                  <a:schemeClr val="tx1"/>
                </a:solidFill>
                <a:effectLst>
                  <a:outerShdw blurRad="38100" dist="38100" dir="2700000" algn="tl">
                    <a:srgbClr val="000000">
                      <a:alpha val="43137"/>
                    </a:srgbClr>
                  </a:outerShdw>
                </a:effectLst>
              </a:rPr>
              <a:t>.</a:t>
            </a:r>
            <a:endParaRPr lang="ru-RU" b="1" dirty="0">
              <a:solidFill>
                <a:schemeClr val="tx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549812999"/>
      </p:ext>
    </p:extLst>
  </p:cSld>
  <p:clrMapOvr>
    <a:masterClrMapping/>
  </p:clrMapOvr>
  <p:transition spd="slow">
    <p:wip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61000"/>
            <a:lum/>
          </a:blip>
          <a:srcRect/>
          <a:stretch>
            <a:fillRect l="-7000" r="-7000"/>
          </a:stretch>
        </a:blipFill>
        <a:effectLst/>
      </p:bgPr>
    </p:bg>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1403648" y="764704"/>
            <a:ext cx="6336704" cy="5400600"/>
          </a:xfrm>
        </p:spPr>
        <p:txBody>
          <a:bodyPr>
            <a:normAutofit/>
          </a:bodyPr>
          <a:lstStyle/>
          <a:p>
            <a:pPr algn="l"/>
            <a:r>
              <a:rPr lang="en-US" b="1" u="sng" dirty="0" smtClean="0">
                <a:solidFill>
                  <a:schemeClr val="tx1"/>
                </a:solidFill>
                <a:effectLst>
                  <a:outerShdw blurRad="38100" dist="38100" dir="2700000" algn="tl">
                    <a:srgbClr val="000000">
                      <a:alpha val="43137"/>
                    </a:srgbClr>
                  </a:outerShdw>
                </a:effectLst>
              </a:rPr>
              <a:t>Russia adopted the following dates:</a:t>
            </a:r>
            <a:endParaRPr lang="ru-RU" b="1" u="sng" dirty="0" smtClean="0">
              <a:solidFill>
                <a:schemeClr val="tx1"/>
              </a:solidFill>
              <a:effectLst>
                <a:outerShdw blurRad="38100" dist="38100" dir="2700000" algn="tl">
                  <a:srgbClr val="000000">
                    <a:alpha val="43137"/>
                  </a:srgbClr>
                </a:outerShdw>
              </a:effectLst>
            </a:endParaRPr>
          </a:p>
          <a:p>
            <a:r>
              <a:rPr lang="en-US" b="1" dirty="0" smtClean="0">
                <a:solidFill>
                  <a:schemeClr val="tx1"/>
                </a:solidFill>
                <a:effectLst>
                  <a:outerShdw blurRad="38100" dist="38100" dir="2700000" algn="tl">
                    <a:srgbClr val="000000">
                      <a:alpha val="43137"/>
                    </a:srgbClr>
                  </a:outerShdw>
                </a:effectLst>
              </a:rPr>
              <a:t>Spring - March 2 (March 1 in leap years) until May 31;</a:t>
            </a:r>
          </a:p>
          <a:p>
            <a:r>
              <a:rPr lang="en-US" b="1" dirty="0" smtClean="0">
                <a:solidFill>
                  <a:schemeClr val="tx1"/>
                </a:solidFill>
                <a:effectLst>
                  <a:outerShdw blurRad="38100" dist="38100" dir="2700000" algn="tl">
                    <a:srgbClr val="000000">
                      <a:alpha val="43137"/>
                    </a:srgbClr>
                  </a:outerShdw>
                </a:effectLst>
              </a:rPr>
              <a:t>summer - from June 1 to August 31;</a:t>
            </a:r>
          </a:p>
          <a:p>
            <a:r>
              <a:rPr lang="en-US" b="1" dirty="0" smtClean="0">
                <a:solidFill>
                  <a:schemeClr val="tx1"/>
                </a:solidFill>
                <a:effectLst>
                  <a:outerShdw blurRad="38100" dist="38100" dir="2700000" algn="tl">
                    <a:srgbClr val="000000">
                      <a:alpha val="43137"/>
                    </a:srgbClr>
                  </a:outerShdw>
                </a:effectLst>
              </a:rPr>
              <a:t>Autumn - September 1 until November 30;</a:t>
            </a:r>
          </a:p>
          <a:p>
            <a:r>
              <a:rPr lang="en-US" b="1" dirty="0" smtClean="0">
                <a:solidFill>
                  <a:schemeClr val="tx1"/>
                </a:solidFill>
                <a:effectLst>
                  <a:outerShdw blurRad="38100" dist="38100" dir="2700000" algn="tl">
                    <a:srgbClr val="000000">
                      <a:alpha val="43137"/>
                    </a:srgbClr>
                  </a:outerShdw>
                </a:effectLst>
              </a:rPr>
              <a:t>Winter - December 1 until March 1 (in non-leap years) - February 29 (in leap years).</a:t>
            </a:r>
            <a:endParaRPr lang="ru-RU" b="1" dirty="0">
              <a:solidFill>
                <a:schemeClr val="tx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659565136"/>
      </p:ext>
    </p:extLst>
  </p:cSld>
  <p:clrMapOvr>
    <a:masterClrMapping/>
  </p:clrMapOvr>
  <p:transition spd="slow">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86000"/>
            <a:lum/>
          </a:blip>
          <a:srcRect/>
          <a:stretch>
            <a:fillRect t="-9000" b="-19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0" y="1"/>
            <a:ext cx="9144000" cy="908719"/>
          </a:xfrm>
        </p:spPr>
        <p:style>
          <a:lnRef idx="0">
            <a:schemeClr val="accent1"/>
          </a:lnRef>
          <a:fillRef idx="3">
            <a:schemeClr val="accent1"/>
          </a:fillRef>
          <a:effectRef idx="3">
            <a:schemeClr val="accent1"/>
          </a:effectRef>
          <a:fontRef idx="minor">
            <a:schemeClr val="lt1"/>
          </a:fontRef>
        </p:style>
        <p:txBody>
          <a:bodyPr/>
          <a:lstStyle/>
          <a:p>
            <a:r>
              <a:rPr lang="en-US" b="1" dirty="0" smtClean="0">
                <a:solidFill>
                  <a:schemeClr val="tx1"/>
                </a:solidFill>
              </a:rPr>
              <a:t>4 seasons</a:t>
            </a:r>
            <a:endParaRPr lang="ru-RU" b="1" dirty="0">
              <a:solidFill>
                <a:schemeClr val="tx1"/>
              </a:solidFill>
            </a:endParaRPr>
          </a:p>
        </p:txBody>
      </p:sp>
      <p:sp>
        <p:nvSpPr>
          <p:cNvPr id="3" name="Подзаголовок 2"/>
          <p:cNvSpPr>
            <a:spLocks noGrp="1"/>
          </p:cNvSpPr>
          <p:nvPr>
            <p:ph type="subTitle" idx="1"/>
          </p:nvPr>
        </p:nvSpPr>
        <p:spPr>
          <a:xfrm>
            <a:off x="1371600" y="1916832"/>
            <a:ext cx="6400800" cy="3721968"/>
          </a:xfrm>
        </p:spPr>
        <p:txBody>
          <a:bodyPr/>
          <a:lstStyle/>
          <a:p>
            <a:r>
              <a:rPr lang="en-US" b="1" dirty="0" smtClean="0">
                <a:solidFill>
                  <a:schemeClr val="tx1"/>
                </a:solidFill>
                <a:effectLst>
                  <a:outerShdw blurRad="38100" dist="38100" dir="2700000" algn="tl">
                    <a:srgbClr val="000000">
                      <a:alpha val="43137"/>
                    </a:srgbClr>
                  </a:outerShdw>
                </a:effectLst>
              </a:rPr>
              <a:t>distinguish the four seasons: </a:t>
            </a:r>
            <a:r>
              <a:rPr lang="en-US" b="1" u="sng" dirty="0" smtClean="0">
                <a:solidFill>
                  <a:schemeClr val="tx1"/>
                </a:solidFill>
                <a:effectLst>
                  <a:outerShdw blurRad="38100" dist="38100" dir="2700000" algn="tl">
                    <a:srgbClr val="000000">
                      <a:alpha val="43137"/>
                    </a:srgbClr>
                  </a:outerShdw>
                </a:effectLst>
              </a:rPr>
              <a:t>spring, summer, autumn, winter</a:t>
            </a:r>
            <a:r>
              <a:rPr lang="ru-RU" b="1" u="sng" dirty="0" smtClean="0">
                <a:solidFill>
                  <a:schemeClr val="tx1"/>
                </a:solidFill>
                <a:effectLst>
                  <a:outerShdw blurRad="38100" dist="38100" dir="2700000" algn="tl">
                    <a:srgbClr val="000000">
                      <a:alpha val="43137"/>
                    </a:srgbClr>
                  </a:outerShdw>
                </a:effectLst>
              </a:rPr>
              <a:t>.</a:t>
            </a:r>
            <a:endParaRPr lang="ru-RU" b="1" u="sng" dirty="0">
              <a:solidFill>
                <a:schemeClr val="tx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950782788"/>
      </p:ext>
    </p:extLst>
  </p:cSld>
  <p:clrMapOvr>
    <a:masterClrMapping/>
  </p:clrMapOvr>
  <p:transition spd="slow">
    <p:randomBar dir="ver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80000"/>
            <a:lum/>
          </a:blip>
          <a:srcRect/>
          <a:stretch>
            <a:fillRect t="-2000" b="-2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0" y="1"/>
            <a:ext cx="9144000" cy="836712"/>
          </a:xfrm>
        </p:spPr>
        <p:style>
          <a:lnRef idx="0">
            <a:schemeClr val="accent1"/>
          </a:lnRef>
          <a:fillRef idx="3">
            <a:schemeClr val="accent1"/>
          </a:fillRef>
          <a:effectRef idx="3">
            <a:schemeClr val="accent1"/>
          </a:effectRef>
          <a:fontRef idx="minor">
            <a:schemeClr val="lt1"/>
          </a:fontRef>
        </p:style>
        <p:txBody>
          <a:bodyPr>
            <a:normAutofit/>
          </a:bodyPr>
          <a:lstStyle/>
          <a:p>
            <a:r>
              <a:rPr lang="en-US" sz="4800" b="1" dirty="0" smtClean="0">
                <a:solidFill>
                  <a:schemeClr val="tx1"/>
                </a:solidFill>
              </a:rPr>
              <a:t>spring</a:t>
            </a:r>
            <a:endParaRPr lang="ru-RU" sz="4800" b="1" dirty="0">
              <a:solidFill>
                <a:schemeClr val="tx1"/>
              </a:solidFill>
            </a:endParaRPr>
          </a:p>
        </p:txBody>
      </p:sp>
      <p:sp>
        <p:nvSpPr>
          <p:cNvPr id="3" name="Подзаголовок 2"/>
          <p:cNvSpPr>
            <a:spLocks noGrp="1"/>
          </p:cNvSpPr>
          <p:nvPr>
            <p:ph type="subTitle" idx="1"/>
          </p:nvPr>
        </p:nvSpPr>
        <p:spPr>
          <a:xfrm>
            <a:off x="1371600" y="980728"/>
            <a:ext cx="6400800" cy="5616624"/>
          </a:xfrm>
        </p:spPr>
        <p:txBody>
          <a:bodyPr/>
          <a:lstStyle/>
          <a:p>
            <a:pPr algn="l"/>
            <a:r>
              <a:rPr lang="en-US" sz="3600" b="1" u="sng" dirty="0" smtClean="0">
                <a:solidFill>
                  <a:schemeClr val="tx1"/>
                </a:solidFill>
                <a:effectLst>
                  <a:outerShdw blurRad="38100" dist="38100" dir="2700000" algn="tl">
                    <a:srgbClr val="000000">
                      <a:alpha val="43137"/>
                    </a:srgbClr>
                  </a:outerShdw>
                </a:effectLst>
              </a:rPr>
              <a:t>Spring</a:t>
            </a:r>
            <a:r>
              <a:rPr lang="en-US" b="1" dirty="0" smtClean="0">
                <a:solidFill>
                  <a:schemeClr val="tx1"/>
                </a:solidFill>
                <a:effectLst>
                  <a:outerShdw blurRad="38100" dist="38100" dir="2700000" algn="tl">
                    <a:srgbClr val="000000">
                      <a:alpha val="43137"/>
                    </a:srgbClr>
                  </a:outerShdw>
                </a:effectLst>
              </a:rPr>
              <a:t> - one of the four seasons, after winter and before </a:t>
            </a:r>
            <a:r>
              <a:rPr lang="ru-RU" b="1" dirty="0" smtClean="0">
                <a:solidFill>
                  <a:schemeClr val="tx1"/>
                </a:solidFill>
                <a:effectLst>
                  <a:outerShdw blurRad="38100" dist="38100" dir="2700000" algn="tl">
                    <a:srgbClr val="000000">
                      <a:alpha val="43137"/>
                    </a:srgbClr>
                  </a:outerShdw>
                </a:effectLst>
              </a:rPr>
              <a:t> </a:t>
            </a:r>
            <a:r>
              <a:rPr lang="en-US" b="1" dirty="0" smtClean="0">
                <a:solidFill>
                  <a:schemeClr val="tx1"/>
                </a:solidFill>
                <a:effectLst>
                  <a:outerShdw blurRad="38100" dist="38100" dir="2700000" algn="tl">
                    <a:srgbClr val="000000">
                      <a:alpha val="43137"/>
                    </a:srgbClr>
                  </a:outerShdw>
                </a:effectLst>
              </a:rPr>
              <a:t>summer.</a:t>
            </a:r>
            <a:r>
              <a:rPr lang="ru-RU" b="1" dirty="0" smtClean="0">
                <a:solidFill>
                  <a:schemeClr val="tx1"/>
                </a:solidFill>
                <a:effectLst>
                  <a:outerShdw blurRad="38100" dist="38100" dir="2700000" algn="tl">
                    <a:srgbClr val="000000">
                      <a:alpha val="43137"/>
                    </a:srgbClr>
                  </a:outerShdw>
                </a:effectLst>
              </a:rPr>
              <a:t> </a:t>
            </a:r>
            <a:r>
              <a:rPr lang="en-US" b="1" dirty="0" smtClean="0">
                <a:solidFill>
                  <a:schemeClr val="tx1"/>
                </a:solidFill>
                <a:effectLst>
                  <a:outerShdw blurRad="38100" dist="38100" dir="2700000" algn="tl">
                    <a:srgbClr val="000000">
                      <a:alpha val="43137"/>
                    </a:srgbClr>
                  </a:outerShdw>
                </a:effectLst>
              </a:rPr>
              <a:t>Consists of three months:</a:t>
            </a:r>
            <a:r>
              <a:rPr lang="ru-RU" b="1" dirty="0" smtClean="0">
                <a:solidFill>
                  <a:schemeClr val="tx1"/>
                </a:solidFill>
                <a:effectLst>
                  <a:outerShdw blurRad="38100" dist="38100" dir="2700000" algn="tl">
                    <a:srgbClr val="000000">
                      <a:alpha val="43137"/>
                    </a:srgbClr>
                  </a:outerShdw>
                </a:effectLst>
              </a:rPr>
              <a:t> </a:t>
            </a:r>
            <a:r>
              <a:rPr lang="en-US" b="1" dirty="0" smtClean="0">
                <a:solidFill>
                  <a:schemeClr val="tx1"/>
                </a:solidFill>
                <a:effectLst>
                  <a:outerShdw blurRad="38100" dist="38100" dir="2700000" algn="tl">
                    <a:srgbClr val="000000">
                      <a:alpha val="43137"/>
                    </a:srgbClr>
                  </a:outerShdw>
                </a:effectLst>
              </a:rPr>
              <a:t>March, April and May.</a:t>
            </a:r>
            <a:r>
              <a:rPr lang="ru-RU" b="1" dirty="0" smtClean="0">
                <a:solidFill>
                  <a:schemeClr val="tx1"/>
                </a:solidFill>
                <a:effectLst>
                  <a:outerShdw blurRad="38100" dist="38100" dir="2700000" algn="tl">
                    <a:srgbClr val="000000">
                      <a:alpha val="43137"/>
                    </a:srgbClr>
                  </a:outerShdw>
                </a:effectLst>
              </a:rPr>
              <a:t> </a:t>
            </a:r>
            <a:r>
              <a:rPr lang="en-US" b="1" dirty="0" smtClean="0">
                <a:solidFill>
                  <a:schemeClr val="tx1"/>
                </a:solidFill>
                <a:effectLst>
                  <a:outerShdw blurRad="38100" dist="38100" dir="2700000" algn="tl">
                    <a:srgbClr val="000000">
                      <a:alpha val="43137"/>
                    </a:srgbClr>
                  </a:outerShdw>
                </a:effectLst>
              </a:rPr>
              <a:t>Spring - a season of transition, when noticeable increase in the light of the day, the temperature of the environment and activated natural activity of living creatures and plants</a:t>
            </a:r>
            <a:r>
              <a:rPr lang="ru-RU" dirty="0">
                <a:solidFill>
                  <a:schemeClr val="tx1"/>
                </a:solidFill>
              </a:rPr>
              <a:t>.</a:t>
            </a:r>
          </a:p>
        </p:txBody>
      </p:sp>
    </p:spTree>
    <p:extLst>
      <p:ext uri="{BB962C8B-B14F-4D97-AF65-F5344CB8AC3E}">
        <p14:creationId xmlns:p14="http://schemas.microsoft.com/office/powerpoint/2010/main" val="3702620599"/>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75000"/>
            <a:lum/>
          </a:blip>
          <a:srcRect/>
          <a:stretch>
            <a:fillRect l="-4000" r="-4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0" y="0"/>
            <a:ext cx="9144000" cy="1052736"/>
          </a:xfrm>
        </p:spPr>
        <p:style>
          <a:lnRef idx="0">
            <a:schemeClr val="accent1"/>
          </a:lnRef>
          <a:fillRef idx="3">
            <a:schemeClr val="accent1"/>
          </a:fillRef>
          <a:effectRef idx="3">
            <a:schemeClr val="accent1"/>
          </a:effectRef>
          <a:fontRef idx="minor">
            <a:schemeClr val="lt1"/>
          </a:fontRef>
        </p:style>
        <p:txBody>
          <a:bodyPr/>
          <a:lstStyle/>
          <a:p>
            <a:r>
              <a:rPr lang="en-US" b="1" dirty="0" smtClean="0"/>
              <a:t>Signs of spring in nature</a:t>
            </a:r>
            <a:endParaRPr lang="ru-RU" b="1" dirty="0"/>
          </a:p>
        </p:txBody>
      </p:sp>
      <p:sp>
        <p:nvSpPr>
          <p:cNvPr id="3" name="Подзаголовок 2"/>
          <p:cNvSpPr>
            <a:spLocks noGrp="1"/>
          </p:cNvSpPr>
          <p:nvPr>
            <p:ph type="subTitle" idx="1"/>
          </p:nvPr>
        </p:nvSpPr>
        <p:spPr>
          <a:xfrm>
            <a:off x="1371600" y="1268760"/>
            <a:ext cx="6400800" cy="4370040"/>
          </a:xfrm>
        </p:spPr>
        <p:txBody>
          <a:bodyPr/>
          <a:lstStyle/>
          <a:p>
            <a:pPr marL="457200" indent="-457200" algn="l">
              <a:buFont typeface="Arial" pitchFamily="34" charset="0"/>
              <a:buChar char="•"/>
            </a:pPr>
            <a:r>
              <a:rPr lang="en-US" b="1" u="sng" dirty="0" smtClean="0">
                <a:solidFill>
                  <a:schemeClr val="tx1"/>
                </a:solidFill>
                <a:effectLst>
                  <a:outerShdw blurRad="38100" dist="38100" dir="2700000" algn="tl">
                    <a:srgbClr val="000000">
                      <a:alpha val="43137"/>
                    </a:srgbClr>
                  </a:outerShdw>
                </a:effectLst>
              </a:rPr>
              <a:t>returning migratory birds</a:t>
            </a:r>
            <a:r>
              <a:rPr lang="ru-RU" b="1" u="sng" dirty="0" smtClean="0">
                <a:solidFill>
                  <a:schemeClr val="tx1"/>
                </a:solidFill>
                <a:effectLst>
                  <a:outerShdw blurRad="38100" dist="38100" dir="2700000" algn="tl">
                    <a:srgbClr val="000000">
                      <a:alpha val="43137"/>
                    </a:srgbClr>
                  </a:outerShdw>
                </a:effectLst>
              </a:rPr>
              <a:t>.</a:t>
            </a:r>
          </a:p>
          <a:p>
            <a:pPr marL="457200" indent="-457200" algn="l">
              <a:buFont typeface="Arial" pitchFamily="34" charset="0"/>
              <a:buChar char="•"/>
            </a:pPr>
            <a:r>
              <a:rPr lang="en-US" b="1" u="sng" dirty="0" smtClean="0">
                <a:solidFill>
                  <a:schemeClr val="tx1"/>
                </a:solidFill>
                <a:effectLst>
                  <a:outerShdw blurRad="38100" dist="38100" dir="2700000" algn="tl">
                    <a:srgbClr val="000000">
                      <a:alpha val="43137"/>
                    </a:srgbClr>
                  </a:outerShdw>
                </a:effectLst>
              </a:rPr>
              <a:t>insects emerge from their hiding places</a:t>
            </a:r>
            <a:r>
              <a:rPr lang="ru-RU" b="1" u="sng" dirty="0" smtClean="0">
                <a:solidFill>
                  <a:schemeClr val="tx1"/>
                </a:solidFill>
                <a:effectLst>
                  <a:outerShdw blurRad="38100" dist="38100" dir="2700000" algn="tl">
                    <a:srgbClr val="000000">
                      <a:alpha val="43137"/>
                    </a:srgbClr>
                  </a:outerShdw>
                </a:effectLst>
              </a:rPr>
              <a:t>.</a:t>
            </a:r>
          </a:p>
          <a:p>
            <a:pPr marL="457200" indent="-457200" algn="l">
              <a:buFont typeface="Arial" pitchFamily="34" charset="0"/>
              <a:buChar char="•"/>
            </a:pPr>
            <a:r>
              <a:rPr lang="en-US" b="1" u="sng" dirty="0">
                <a:solidFill>
                  <a:schemeClr val="tx1"/>
                </a:solidFill>
                <a:effectLst>
                  <a:outerShdw blurRad="38100" dist="38100" dir="2700000" algn="tl">
                    <a:srgbClr val="000000">
                      <a:alpha val="43137"/>
                    </a:srgbClr>
                  </a:outerShdw>
                </a:effectLst>
              </a:rPr>
              <a:t>Wake up from winter sleep </a:t>
            </a:r>
            <a:r>
              <a:rPr lang="en-US" b="1" u="sng" dirty="0" smtClean="0">
                <a:solidFill>
                  <a:schemeClr val="tx1"/>
                </a:solidFill>
                <a:effectLst>
                  <a:outerShdw blurRad="38100" dist="38100" dir="2700000" algn="tl">
                    <a:srgbClr val="000000">
                      <a:alpha val="43137"/>
                    </a:srgbClr>
                  </a:outerShdw>
                </a:effectLst>
              </a:rPr>
              <a:t>Bears</a:t>
            </a:r>
            <a:r>
              <a:rPr lang="ru-RU" b="1" u="sng" dirty="0" smtClean="0">
                <a:solidFill>
                  <a:schemeClr val="tx1"/>
                </a:solidFill>
                <a:effectLst>
                  <a:outerShdw blurRad="38100" dist="38100" dir="2700000" algn="tl">
                    <a:srgbClr val="000000">
                      <a:alpha val="43137"/>
                    </a:srgbClr>
                  </a:outerShdw>
                </a:effectLst>
              </a:rPr>
              <a:t>.</a:t>
            </a:r>
          </a:p>
          <a:p>
            <a:pPr marL="457200" indent="-457200" algn="l">
              <a:buFont typeface="Arial" pitchFamily="34" charset="0"/>
              <a:buChar char="•"/>
            </a:pPr>
            <a:r>
              <a:rPr lang="en-US" b="1" u="sng" dirty="0">
                <a:solidFill>
                  <a:schemeClr val="tx1"/>
                </a:solidFill>
                <a:effectLst>
                  <a:outerShdw blurRad="38100" dist="38100" dir="2700000" algn="tl">
                    <a:srgbClr val="000000">
                      <a:alpha val="43137"/>
                    </a:srgbClr>
                  </a:outerShdw>
                </a:effectLst>
              </a:rPr>
              <a:t>melting ice on rivers and </a:t>
            </a:r>
            <a:r>
              <a:rPr lang="en-US" b="1" u="sng" dirty="0" smtClean="0">
                <a:solidFill>
                  <a:schemeClr val="tx1"/>
                </a:solidFill>
                <a:effectLst>
                  <a:outerShdw blurRad="38100" dist="38100" dir="2700000" algn="tl">
                    <a:srgbClr val="000000">
                      <a:alpha val="43137"/>
                    </a:srgbClr>
                  </a:outerShdw>
                </a:effectLst>
              </a:rPr>
              <a:t>lakes</a:t>
            </a:r>
            <a:r>
              <a:rPr lang="ru-RU" b="1" u="sng" dirty="0" smtClean="0">
                <a:solidFill>
                  <a:schemeClr val="tx1"/>
                </a:solidFill>
                <a:effectLst>
                  <a:outerShdw blurRad="38100" dist="38100" dir="2700000" algn="tl">
                    <a:srgbClr val="000000">
                      <a:alpha val="43137"/>
                    </a:srgbClr>
                  </a:outerShdw>
                </a:effectLst>
              </a:rPr>
              <a:t>.</a:t>
            </a:r>
          </a:p>
          <a:p>
            <a:pPr marL="457200" indent="-457200" algn="l">
              <a:buFont typeface="Arial" pitchFamily="34" charset="0"/>
              <a:buChar char="•"/>
            </a:pPr>
            <a:r>
              <a:rPr lang="en-US" b="1" u="sng" dirty="0">
                <a:solidFill>
                  <a:schemeClr val="tx1"/>
                </a:solidFill>
                <a:effectLst>
                  <a:outerShdw blurRad="38100" dist="38100" dir="2700000" algn="tl">
                    <a:srgbClr val="000000">
                      <a:alpha val="43137"/>
                    </a:srgbClr>
                  </a:outerShdw>
                </a:effectLst>
              </a:rPr>
              <a:t>Ground covers young </a:t>
            </a:r>
            <a:r>
              <a:rPr lang="en-US" b="1" u="sng" dirty="0" smtClean="0">
                <a:solidFill>
                  <a:schemeClr val="tx1"/>
                </a:solidFill>
                <a:effectLst>
                  <a:outerShdw blurRad="38100" dist="38100" dir="2700000" algn="tl">
                    <a:srgbClr val="000000">
                      <a:alpha val="43137"/>
                    </a:srgbClr>
                  </a:outerShdw>
                </a:effectLst>
              </a:rPr>
              <a:t>grass</a:t>
            </a:r>
            <a:r>
              <a:rPr lang="ru-RU" b="1" u="sng" dirty="0" smtClean="0">
                <a:solidFill>
                  <a:schemeClr val="tx1"/>
                </a:solidFill>
                <a:effectLst>
                  <a:outerShdw blurRad="38100" dist="38100" dir="2700000" algn="tl">
                    <a:srgbClr val="000000">
                      <a:alpha val="43137"/>
                    </a:srgbClr>
                  </a:outerShdw>
                </a:effectLst>
              </a:rPr>
              <a:t>.</a:t>
            </a:r>
            <a:endParaRPr lang="en-US" b="1" u="sng" dirty="0">
              <a:solidFill>
                <a:schemeClr val="tx1"/>
              </a:solidFill>
              <a:effectLst>
                <a:outerShdw blurRad="38100" dist="38100" dir="2700000" algn="tl">
                  <a:srgbClr val="000000">
                    <a:alpha val="43137"/>
                  </a:srgbClr>
                </a:outerShdw>
              </a:effectLst>
            </a:endParaRPr>
          </a:p>
          <a:p>
            <a:pPr marL="457200" indent="-457200" algn="l">
              <a:buFont typeface="Arial" pitchFamily="34" charset="0"/>
              <a:buChar char="•"/>
            </a:pPr>
            <a:endParaRPr lang="ru-RU" b="1" dirty="0" smtClean="0">
              <a:solidFill>
                <a:schemeClr val="tx1"/>
              </a:solidFill>
              <a:effectLst>
                <a:outerShdw blurRad="38100" dist="38100" dir="2700000" algn="tl">
                  <a:srgbClr val="000000">
                    <a:alpha val="43137"/>
                  </a:srgbClr>
                </a:outerShdw>
              </a:effectLst>
            </a:endParaRPr>
          </a:p>
          <a:p>
            <a:pPr marL="457200" indent="-457200" algn="l">
              <a:buFont typeface="Arial" pitchFamily="34" charset="0"/>
              <a:buChar char="•"/>
            </a:pPr>
            <a:endParaRPr lang="ru-RU" b="1" dirty="0" smtClean="0">
              <a:solidFill>
                <a:schemeClr val="tx1"/>
              </a:solidFill>
              <a:effectLst>
                <a:outerShdw blurRad="38100" dist="38100" dir="2700000" algn="tl">
                  <a:srgbClr val="000000">
                    <a:alpha val="43137"/>
                  </a:srgbClr>
                </a:outerShdw>
              </a:effectLst>
            </a:endParaRPr>
          </a:p>
          <a:p>
            <a:pPr marL="457200" indent="-457200" algn="l">
              <a:buFont typeface="Arial" pitchFamily="34" charset="0"/>
              <a:buChar char="•"/>
            </a:pPr>
            <a:endParaRPr lang="ru-RU" b="1" dirty="0">
              <a:solidFill>
                <a:schemeClr val="tx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69645706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76000"/>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0" y="1"/>
            <a:ext cx="9144000" cy="836711"/>
          </a:xfrm>
        </p:spPr>
        <p:style>
          <a:lnRef idx="0">
            <a:schemeClr val="accent1"/>
          </a:lnRef>
          <a:fillRef idx="3">
            <a:schemeClr val="accent1"/>
          </a:fillRef>
          <a:effectRef idx="3">
            <a:schemeClr val="accent1"/>
          </a:effectRef>
          <a:fontRef idx="minor">
            <a:schemeClr val="lt1"/>
          </a:fontRef>
        </p:style>
        <p:txBody>
          <a:bodyPr/>
          <a:lstStyle/>
          <a:p>
            <a:r>
              <a:rPr lang="en-US" b="1" dirty="0">
                <a:solidFill>
                  <a:schemeClr val="tx1"/>
                </a:solidFill>
                <a:effectLst>
                  <a:outerShdw blurRad="38100" dist="38100" dir="2700000" algn="tl">
                    <a:srgbClr val="000000">
                      <a:alpha val="43137"/>
                    </a:srgbClr>
                  </a:outerShdw>
                </a:effectLst>
              </a:rPr>
              <a:t>summer</a:t>
            </a:r>
            <a:endParaRPr lang="ru-RU" b="1" dirty="0">
              <a:solidFill>
                <a:schemeClr val="tx1"/>
              </a:solidFill>
              <a:effectLst>
                <a:outerShdw blurRad="38100" dist="38100" dir="2700000" algn="tl">
                  <a:srgbClr val="000000">
                    <a:alpha val="43137"/>
                  </a:srgbClr>
                </a:outerShdw>
              </a:effectLst>
            </a:endParaRPr>
          </a:p>
        </p:txBody>
      </p:sp>
      <p:sp>
        <p:nvSpPr>
          <p:cNvPr id="3" name="Подзаголовок 2"/>
          <p:cNvSpPr>
            <a:spLocks noGrp="1"/>
          </p:cNvSpPr>
          <p:nvPr>
            <p:ph type="subTitle" idx="1"/>
          </p:nvPr>
        </p:nvSpPr>
        <p:spPr>
          <a:xfrm>
            <a:off x="1371600" y="980728"/>
            <a:ext cx="6400800" cy="5688632"/>
          </a:xfrm>
        </p:spPr>
        <p:txBody>
          <a:bodyPr/>
          <a:lstStyle/>
          <a:p>
            <a:pPr algn="l"/>
            <a:r>
              <a:rPr lang="en-US" sz="3600" b="1" u="sng" dirty="0">
                <a:solidFill>
                  <a:schemeClr val="tx1"/>
                </a:solidFill>
                <a:effectLst>
                  <a:outerShdw blurRad="38100" dist="38100" dir="2700000" algn="tl">
                    <a:srgbClr val="000000">
                      <a:alpha val="43137"/>
                    </a:srgbClr>
                  </a:outerShdw>
                </a:effectLst>
              </a:rPr>
              <a:t>Summer</a:t>
            </a:r>
            <a:r>
              <a:rPr lang="en-US" b="1" dirty="0">
                <a:solidFill>
                  <a:schemeClr val="tx1"/>
                </a:solidFill>
                <a:effectLst>
                  <a:outerShdw blurRad="38100" dist="38100" dir="2700000" algn="tl">
                    <a:srgbClr val="000000">
                      <a:alpha val="43137"/>
                    </a:srgbClr>
                  </a:outerShdw>
                </a:effectLst>
              </a:rPr>
              <a:t> - one of the four seasons, between spring and autumn, is characterized by the high temperature environment</a:t>
            </a:r>
            <a:r>
              <a:rPr lang="en-US" b="1" dirty="0" smtClean="0">
                <a:solidFill>
                  <a:schemeClr val="tx1"/>
                </a:solidFill>
                <a:effectLst>
                  <a:outerShdw blurRad="38100" dist="38100" dir="2700000" algn="tl">
                    <a:srgbClr val="000000">
                      <a:alpha val="43137"/>
                    </a:srgbClr>
                  </a:outerShdw>
                </a:effectLst>
              </a:rPr>
              <a:t>.</a:t>
            </a:r>
            <a:r>
              <a:rPr lang="ru-RU" b="1" dirty="0" smtClean="0">
                <a:solidFill>
                  <a:schemeClr val="tx1"/>
                </a:solidFill>
                <a:effectLst>
                  <a:outerShdw blurRad="38100" dist="38100" dir="2700000" algn="tl">
                    <a:srgbClr val="000000">
                      <a:alpha val="43137"/>
                    </a:srgbClr>
                  </a:outerShdw>
                </a:effectLst>
              </a:rPr>
              <a:t> </a:t>
            </a:r>
            <a:r>
              <a:rPr lang="en-US" b="1" dirty="0" smtClean="0">
                <a:solidFill>
                  <a:schemeClr val="tx1"/>
                </a:solidFill>
                <a:effectLst>
                  <a:outerShdw blurRad="38100" dist="38100" dir="2700000" algn="tl">
                    <a:srgbClr val="000000">
                      <a:alpha val="43137"/>
                    </a:srgbClr>
                  </a:outerShdw>
                </a:effectLst>
              </a:rPr>
              <a:t>Consists </a:t>
            </a:r>
            <a:r>
              <a:rPr lang="en-US" b="1" dirty="0">
                <a:solidFill>
                  <a:schemeClr val="tx1"/>
                </a:solidFill>
                <a:effectLst>
                  <a:outerShdw blurRad="38100" dist="38100" dir="2700000" algn="tl">
                    <a:srgbClr val="000000">
                      <a:alpha val="43137"/>
                    </a:srgbClr>
                  </a:outerShdw>
                </a:effectLst>
              </a:rPr>
              <a:t>of three months: June, July and August.</a:t>
            </a:r>
            <a:endParaRPr lang="ru-RU" b="1" dirty="0">
              <a:solidFill>
                <a:schemeClr val="tx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425973104"/>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79000"/>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0" y="0"/>
            <a:ext cx="9144000" cy="1052736"/>
          </a:xfrm>
        </p:spPr>
        <p:style>
          <a:lnRef idx="0">
            <a:schemeClr val="accent1"/>
          </a:lnRef>
          <a:fillRef idx="3">
            <a:schemeClr val="accent1"/>
          </a:fillRef>
          <a:effectRef idx="3">
            <a:schemeClr val="accent1"/>
          </a:effectRef>
          <a:fontRef idx="minor">
            <a:schemeClr val="lt1"/>
          </a:fontRef>
        </p:style>
        <p:txBody>
          <a:bodyPr/>
          <a:lstStyle/>
          <a:p>
            <a:r>
              <a:rPr lang="en-US" b="1" dirty="0">
                <a:solidFill>
                  <a:schemeClr val="tx1"/>
                </a:solidFill>
                <a:effectLst>
                  <a:outerShdw blurRad="38100" dist="38100" dir="2700000" algn="tl">
                    <a:srgbClr val="000000">
                      <a:alpha val="43137"/>
                    </a:srgbClr>
                  </a:outerShdw>
                </a:effectLst>
              </a:rPr>
              <a:t>autumn</a:t>
            </a:r>
            <a:endParaRPr lang="ru-RU" b="1" dirty="0">
              <a:solidFill>
                <a:schemeClr val="tx1"/>
              </a:solidFill>
              <a:effectLst>
                <a:outerShdw blurRad="38100" dist="38100" dir="2700000" algn="tl">
                  <a:srgbClr val="000000">
                    <a:alpha val="43137"/>
                  </a:srgbClr>
                </a:outerShdw>
              </a:effectLst>
            </a:endParaRPr>
          </a:p>
        </p:txBody>
      </p:sp>
      <p:sp>
        <p:nvSpPr>
          <p:cNvPr id="3" name="Подзаголовок 2"/>
          <p:cNvSpPr>
            <a:spLocks noGrp="1"/>
          </p:cNvSpPr>
          <p:nvPr>
            <p:ph type="subTitle" idx="1"/>
          </p:nvPr>
        </p:nvSpPr>
        <p:spPr>
          <a:xfrm>
            <a:off x="1371600" y="1196752"/>
            <a:ext cx="6400800" cy="5472608"/>
          </a:xfrm>
        </p:spPr>
        <p:txBody>
          <a:bodyPr/>
          <a:lstStyle/>
          <a:p>
            <a:pPr algn="l"/>
            <a:r>
              <a:rPr lang="en-US" sz="3600" b="1" u="sng" dirty="0">
                <a:solidFill>
                  <a:schemeClr val="tx1"/>
                </a:solidFill>
                <a:effectLst>
                  <a:outerShdw blurRad="38100" dist="38100" dir="2700000" algn="tl">
                    <a:srgbClr val="000000">
                      <a:alpha val="43137"/>
                    </a:srgbClr>
                  </a:outerShdw>
                </a:effectLst>
              </a:rPr>
              <a:t>Autumn</a:t>
            </a:r>
            <a:r>
              <a:rPr lang="en-US" b="1" dirty="0">
                <a:solidFill>
                  <a:schemeClr val="tx1"/>
                </a:solidFill>
                <a:effectLst>
                  <a:outerShdw blurRad="38100" dist="38100" dir="2700000" algn="tl">
                    <a:srgbClr val="000000">
                      <a:alpha val="43137"/>
                    </a:srgbClr>
                  </a:outerShdw>
                </a:effectLst>
              </a:rPr>
              <a:t>-one of the four seasons, between summer and winter. Autumn - the transition season when daylight hours decrease markedly, and gradually decreases the temperature of the environment. Consists of three months</a:t>
            </a:r>
            <a:r>
              <a:rPr lang="en-US" b="1" dirty="0" smtClean="0">
                <a:solidFill>
                  <a:schemeClr val="tx1"/>
                </a:solidFill>
                <a:effectLst>
                  <a:outerShdw blurRad="38100" dist="38100" dir="2700000" algn="tl">
                    <a:srgbClr val="000000">
                      <a:alpha val="43137"/>
                    </a:srgbClr>
                  </a:outerShdw>
                </a:effectLst>
              </a:rPr>
              <a:t>: September</a:t>
            </a:r>
            <a:r>
              <a:rPr lang="en-US" b="1" dirty="0">
                <a:solidFill>
                  <a:schemeClr val="tx1"/>
                </a:solidFill>
                <a:effectLst>
                  <a:outerShdw blurRad="38100" dist="38100" dir="2700000" algn="tl">
                    <a:srgbClr val="000000">
                      <a:alpha val="43137"/>
                    </a:srgbClr>
                  </a:outerShdw>
                </a:effectLst>
              </a:rPr>
              <a:t>, October and </a:t>
            </a:r>
            <a:r>
              <a:rPr lang="en-US" b="1" dirty="0" smtClean="0">
                <a:solidFill>
                  <a:schemeClr val="tx1"/>
                </a:solidFill>
                <a:effectLst>
                  <a:outerShdw blurRad="38100" dist="38100" dir="2700000" algn="tl">
                    <a:srgbClr val="000000">
                      <a:alpha val="43137"/>
                    </a:srgbClr>
                  </a:outerShdw>
                </a:effectLst>
              </a:rPr>
              <a:t>November.</a:t>
            </a:r>
            <a:endParaRPr lang="ru-RU" b="1" dirty="0">
              <a:solidFill>
                <a:schemeClr val="tx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869023312"/>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81000"/>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2718" y="1"/>
            <a:ext cx="9144000" cy="908720"/>
          </a:xfrm>
        </p:spPr>
        <p:style>
          <a:lnRef idx="0">
            <a:schemeClr val="accent1"/>
          </a:lnRef>
          <a:fillRef idx="3">
            <a:schemeClr val="accent1"/>
          </a:fillRef>
          <a:effectRef idx="3">
            <a:schemeClr val="accent1"/>
          </a:effectRef>
          <a:fontRef idx="minor">
            <a:schemeClr val="lt1"/>
          </a:fontRef>
        </p:style>
        <p:txBody>
          <a:bodyPr>
            <a:normAutofit fontScale="90000"/>
          </a:bodyPr>
          <a:lstStyle/>
          <a:p>
            <a:r>
              <a:rPr lang="en-US" b="1" dirty="0">
                <a:solidFill>
                  <a:schemeClr val="tx1"/>
                </a:solidFill>
                <a:effectLst>
                  <a:outerShdw blurRad="38100" dist="38100" dir="2700000" algn="tl">
                    <a:srgbClr val="000000">
                      <a:alpha val="43137"/>
                    </a:srgbClr>
                  </a:outerShdw>
                </a:effectLst>
              </a:rPr>
              <a:t>weather in autumn</a:t>
            </a:r>
            <a:r>
              <a:rPr lang="en-US" dirty="0"/>
              <a:t/>
            </a:r>
            <a:br>
              <a:rPr lang="en-US" dirty="0"/>
            </a:br>
            <a:endParaRPr lang="ru-RU" dirty="0"/>
          </a:p>
        </p:txBody>
      </p:sp>
      <p:sp>
        <p:nvSpPr>
          <p:cNvPr id="3" name="Подзаголовок 2"/>
          <p:cNvSpPr>
            <a:spLocks noGrp="1"/>
          </p:cNvSpPr>
          <p:nvPr>
            <p:ph type="subTitle" idx="1"/>
          </p:nvPr>
        </p:nvSpPr>
        <p:spPr>
          <a:xfrm>
            <a:off x="1371600" y="1268760"/>
            <a:ext cx="6400800" cy="5328592"/>
          </a:xfrm>
        </p:spPr>
        <p:txBody>
          <a:bodyPr>
            <a:normAutofit fontScale="92500" lnSpcReduction="10000"/>
          </a:bodyPr>
          <a:lstStyle/>
          <a:p>
            <a:pPr marL="457200" indent="-457200" algn="l">
              <a:buFont typeface="Arial" pitchFamily="34" charset="0"/>
              <a:buChar char="•"/>
            </a:pPr>
            <a:r>
              <a:rPr lang="en-US" sz="3600" b="1" dirty="0">
                <a:solidFill>
                  <a:schemeClr val="tx1"/>
                </a:solidFill>
                <a:effectLst>
                  <a:outerShdw blurRad="38100" dist="38100" dir="2700000" algn="tl">
                    <a:srgbClr val="000000">
                      <a:alpha val="43137"/>
                    </a:srgbClr>
                  </a:outerShdw>
                </a:effectLst>
              </a:rPr>
              <a:t>In the autumn, on the eve of winter and frost, deciduous plants (trees, shrubs) leaves changing color, fall, shortly trees are bare, without leaves, and yellow grass</a:t>
            </a:r>
            <a:r>
              <a:rPr lang="en-US" sz="3600" b="1" dirty="0" smtClean="0">
                <a:solidFill>
                  <a:schemeClr val="tx1"/>
                </a:solidFill>
                <a:effectLst>
                  <a:outerShdw blurRad="38100" dist="38100" dir="2700000" algn="tl">
                    <a:srgbClr val="000000">
                      <a:alpha val="43137"/>
                    </a:srgbClr>
                  </a:outerShdw>
                </a:effectLst>
              </a:rPr>
              <a:t>.</a:t>
            </a:r>
          </a:p>
          <a:p>
            <a:pPr marL="457200" indent="-457200" algn="l">
              <a:buFont typeface="Arial" pitchFamily="34" charset="0"/>
              <a:buChar char="•"/>
            </a:pPr>
            <a:r>
              <a:rPr lang="en-US" sz="3600" b="1" dirty="0">
                <a:solidFill>
                  <a:schemeClr val="tx1"/>
                </a:solidFill>
                <a:effectLst>
                  <a:outerShdw blurRad="38100" dist="38100" dir="2700000" algn="tl">
                    <a:srgbClr val="000000">
                      <a:alpha val="43137"/>
                    </a:srgbClr>
                  </a:outerShdw>
                </a:effectLst>
              </a:rPr>
              <a:t>cooling </a:t>
            </a:r>
            <a:r>
              <a:rPr lang="en-US" sz="3600" b="1" dirty="0" smtClean="0">
                <a:solidFill>
                  <a:schemeClr val="tx1"/>
                </a:solidFill>
                <a:effectLst>
                  <a:outerShdw blurRad="38100" dist="38100" dir="2700000" algn="tl">
                    <a:srgbClr val="000000">
                      <a:alpha val="43137"/>
                    </a:srgbClr>
                  </a:outerShdw>
                </a:effectLst>
              </a:rPr>
              <a:t>occurs</a:t>
            </a:r>
          </a:p>
          <a:p>
            <a:pPr marL="457200" indent="-457200" algn="l">
              <a:buFont typeface="Arial" pitchFamily="34" charset="0"/>
              <a:buChar char="•"/>
            </a:pPr>
            <a:r>
              <a:rPr lang="en-US" sz="3600" b="1" dirty="0">
                <a:solidFill>
                  <a:schemeClr val="tx1"/>
                </a:solidFill>
                <a:effectLst>
                  <a:outerShdw blurRad="38100" dist="38100" dir="2700000" algn="tl">
                    <a:srgbClr val="000000">
                      <a:alpha val="43137"/>
                    </a:srgbClr>
                  </a:outerShdw>
                </a:effectLst>
              </a:rPr>
              <a:t>people wear warmer clothes.</a:t>
            </a:r>
          </a:p>
          <a:p>
            <a:pPr marL="457200" indent="-457200" algn="l">
              <a:buFont typeface="Arial" pitchFamily="34" charset="0"/>
              <a:buChar char="•"/>
            </a:pPr>
            <a:r>
              <a:rPr lang="en-US" sz="3600" b="1" dirty="0">
                <a:solidFill>
                  <a:schemeClr val="tx1"/>
                </a:solidFill>
                <a:effectLst>
                  <a:outerShdw blurRad="38100" dist="38100" dir="2700000" algn="tl">
                    <a:srgbClr val="000000">
                      <a:alpha val="43137"/>
                    </a:srgbClr>
                  </a:outerShdw>
                </a:effectLst>
              </a:rPr>
              <a:t>Trees leaves change color and drop them</a:t>
            </a:r>
          </a:p>
          <a:p>
            <a:pPr marL="457200" indent="-457200" algn="l">
              <a:buFont typeface="Arial" pitchFamily="34" charset="0"/>
              <a:buChar char="•"/>
            </a:pPr>
            <a:endParaRPr lang="en-US" b="1" dirty="0">
              <a:solidFill>
                <a:schemeClr val="tx1"/>
              </a:solidFill>
              <a:effectLst>
                <a:outerShdw blurRad="38100" dist="38100" dir="2700000" algn="tl">
                  <a:srgbClr val="000000">
                    <a:alpha val="43137"/>
                  </a:srgbClr>
                </a:outerShdw>
              </a:effectLst>
            </a:endParaRPr>
          </a:p>
          <a:p>
            <a:pPr marL="457200" indent="-457200" algn="l">
              <a:buFont typeface="Arial" pitchFamily="34" charset="0"/>
              <a:buChar char="•"/>
            </a:pPr>
            <a:endParaRPr lang="en-US" b="1" dirty="0" smtClean="0">
              <a:solidFill>
                <a:schemeClr val="tx1"/>
              </a:solidFill>
              <a:effectLst>
                <a:outerShdw blurRad="38100" dist="38100" dir="2700000" algn="tl">
                  <a:srgbClr val="000000">
                    <a:alpha val="43137"/>
                  </a:srgbClr>
                </a:outerShdw>
              </a:effectLst>
            </a:endParaRPr>
          </a:p>
          <a:p>
            <a:pPr marL="457200" indent="-457200" algn="l">
              <a:buFont typeface="Arial" pitchFamily="34" charset="0"/>
              <a:buChar char="•"/>
            </a:pPr>
            <a:endParaRPr lang="ru-RU" b="1" dirty="0">
              <a:solidFill>
                <a:schemeClr val="tx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143254260"/>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theme/theme1.xml><?xml version="1.0" encoding="utf-8"?>
<a:theme xmlns:a="http://schemas.openxmlformats.org/drawingml/2006/main" name="Тема Office">
  <a:themeElements>
    <a:clrScheme name="Модульная">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223</TotalTime>
  <Words>558</Words>
  <Application>Microsoft Office PowerPoint</Application>
  <PresentationFormat>Экран (4:3)</PresentationFormat>
  <Paragraphs>53</Paragraphs>
  <Slides>13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Тема Office</vt:lpstr>
      <vt:lpstr> </vt:lpstr>
      <vt:lpstr>Seasons</vt:lpstr>
      <vt:lpstr>Презентация PowerPoint</vt:lpstr>
      <vt:lpstr>4 seasons</vt:lpstr>
      <vt:lpstr>spring</vt:lpstr>
      <vt:lpstr>Signs of spring in nature</vt:lpstr>
      <vt:lpstr>summer</vt:lpstr>
      <vt:lpstr>autumn</vt:lpstr>
      <vt:lpstr>weather in autumn </vt:lpstr>
      <vt:lpstr>winter</vt:lpstr>
      <vt:lpstr>what happens in the winter?</vt:lpstr>
      <vt:lpstr>Astronomical mechanism of change of seasons</vt:lpstr>
      <vt:lpstr>conclusion</vt:lpstr>
    </vt:vector>
  </TitlesOfParts>
  <Company>SPecialiST RePack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Государственное бюджетное образовательное учреждение среднего профессионального образования «АРМАВИРСКИЙ МЕДИЦИНСКИЙ КОЛЛЕДЖ» ПРЕЗЕНТАЦИЯ</dc:title>
  <dc:creator>Admin</dc:creator>
  <cp:lastModifiedBy>317-2</cp:lastModifiedBy>
  <cp:revision>28</cp:revision>
  <dcterms:created xsi:type="dcterms:W3CDTF">2014-11-23T10:45:49Z</dcterms:created>
  <dcterms:modified xsi:type="dcterms:W3CDTF">2015-10-13T09:24:12Z</dcterms:modified>
</cp:coreProperties>
</file>