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3" r:id="rId4"/>
    <p:sldId id="274" r:id="rId5"/>
    <p:sldId id="275" r:id="rId6"/>
    <p:sldId id="293" r:id="rId7"/>
    <p:sldId id="264" r:id="rId8"/>
    <p:sldId id="278" r:id="rId9"/>
    <p:sldId id="283" r:id="rId10"/>
    <p:sldId id="290" r:id="rId11"/>
    <p:sldId id="281" r:id="rId12"/>
    <p:sldId id="284" r:id="rId13"/>
    <p:sldId id="286" r:id="rId14"/>
    <p:sldId id="291" r:id="rId15"/>
    <p:sldId id="292" r:id="rId16"/>
    <p:sldId id="294" r:id="rId17"/>
    <p:sldId id="295" r:id="rId18"/>
    <p:sldId id="296" r:id="rId19"/>
    <p:sldId id="297" r:id="rId20"/>
    <p:sldId id="298" r:id="rId21"/>
    <p:sldId id="289" r:id="rId22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58" autoAdjust="0"/>
  </p:normalViewPr>
  <p:slideViewPr>
    <p:cSldViewPr>
      <p:cViewPr varScale="1">
        <p:scale>
          <a:sx n="63" d="100"/>
          <a:sy n="63" d="100"/>
        </p:scale>
        <p:origin x="-15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8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1%D0%B0%D1%80%D0%BC%D0%B0%D0%BB%D0%B5%D0%B9" TargetMode="External"/><Relationship Id="rId13" Type="http://schemas.openxmlformats.org/officeDocument/2006/relationships/hyperlink" Target="https://ru.wikipedia.org/wiki/%D0%9A%D1%80%D0%B0%D0%B4%D0%B5%D0%BD%D0%BE%D0%B5_%D1%81%D0%BE%D0%BB%D0%BD%D1%86%D0%B5_(%D0%BA%D0%BD%D0%B8%D0%B3%D0%B0)" TargetMode="External"/><Relationship Id="rId18" Type="http://schemas.openxmlformats.org/officeDocument/2006/relationships/hyperlink" Target="https://ru.wikipedia.org/wiki/%D0%9F%D1%80%D0%B8%D0%BA%D0%BB%D1%8E%D1%87%D0%B5%D0%BD%D0%B8%D1%8F_%D0%91%D0%B8%D0%B1%D0%B8%D0%B3%D0%BE%D0%BD%D0%B0" TargetMode="External"/><Relationship Id="rId3" Type="http://schemas.openxmlformats.org/officeDocument/2006/relationships/hyperlink" Target="https://ru.wikipedia.org/wiki/%D0%9C%D0%BE%D0%B9%D0%B4%D0%BE%D0%B4%D1%8B%D1%80" TargetMode="External"/><Relationship Id="rId7" Type="http://schemas.openxmlformats.org/officeDocument/2006/relationships/hyperlink" Target="https://ru.wikipedia.org/wiki/1924_%D0%B3%D0%BE%D0%B4_%D0%B2_%D0%BB%D0%B8%D1%82%D0%B5%D1%80%D0%B0%D1%82%D1%83%D1%80%D0%B5" TargetMode="External"/><Relationship Id="rId12" Type="http://schemas.openxmlformats.org/officeDocument/2006/relationships/hyperlink" Target="https://ru.wikipedia.org/wiki/1926_%D0%B3%D0%BE%D0%B4_%D0%B2_%D0%BB%D0%B8%D1%82%D0%B5%D1%80%D0%B0%D1%82%D1%83%D1%80%D0%B5" TargetMode="External"/><Relationship Id="rId17" Type="http://schemas.openxmlformats.org/officeDocument/2006/relationships/hyperlink" Target="https://ru.wikipedia.org/wiki/%D0%9E%D0%B4%D0%BE%D0%BB%D0%B5%D0%B5%D0%BC_%D0%91%D0%B0%D1%80%D0%BC%D0%B0%D0%BB%D0%B5%D1%8F!" TargetMode="External"/><Relationship Id="rId2" Type="http://schemas.openxmlformats.org/officeDocument/2006/relationships/hyperlink" Target="https://ru.wikipedia.org/wiki/%D0%A2%D0%B0%D1%80%D0%B0%D0%BA%D0%B0%D0%BD%D0%B8%D1%89%D0%B5" TargetMode="External"/><Relationship Id="rId16" Type="http://schemas.openxmlformats.org/officeDocument/2006/relationships/hyperlink" Target="https://ru.wikipedia.org/w/index.php?title=%D0%A2%D0%BE%D0%BF%D1%82%D1%8B%D0%B3%D0%B8%D0%BD_%D0%B8_%D0%9B%D0%B8%D1%81%D0%B0&amp;action=edit&amp;redlink=1" TargetMode="External"/><Relationship Id="rId20" Type="http://schemas.openxmlformats.org/officeDocument/2006/relationships/hyperlink" Target="https://ru.wikipedia.org/wiki/%D0%9B%D0%BE%D1%84%D1%82%D0%B8%D0%BD%D0%B3,_%D0%A5%D1%8C%D1%8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C%D1%83%D1%85%D0%B0-%D1%86%D0%BE%D0%BA%D0%BE%D1%82%D1%83%D1%85%D0%B0" TargetMode="External"/><Relationship Id="rId11" Type="http://schemas.openxmlformats.org/officeDocument/2006/relationships/hyperlink" Target="https://ru.wikipedia.org/w/index.php?title=%D0%A2%D0%B5%D0%BB%D0%B5%D1%84%D0%BE%D0%BD_(%D1%81%D0%BA%D0%B0%D0%B7%D0%BA%D0%B0_%D0%9A%D0%BE%D1%80%D0%BD%D0%B5%D1%8F_%D0%A7%D1%83%D0%BA%D0%BE%D0%B2%D1%81%D0%BA%D0%BE%D0%B3%D0%BE)&amp;action=edit&amp;redlink=1" TargetMode="External"/><Relationship Id="rId5" Type="http://schemas.openxmlformats.org/officeDocument/2006/relationships/hyperlink" Target="https://ru.wikipedia.org/wiki/%D0%A7%D1%83%D0%B4%D0%BE-%D0%B4%D0%B5%D1%80%D0%B5%D0%B2%D0%BE" TargetMode="External"/><Relationship Id="rId15" Type="http://schemas.openxmlformats.org/officeDocument/2006/relationships/hyperlink" Target="https://ru.wikipedia.org/wiki/1929_%D0%B3%D0%BE%D0%B4_%D0%B2_%D0%BB%D0%B8%D1%82%D0%B5%D1%80%D0%B0%D1%82%D1%83%D1%80%D0%B5" TargetMode="External"/><Relationship Id="rId10" Type="http://schemas.openxmlformats.org/officeDocument/2006/relationships/hyperlink" Target="https://ru.wikipedia.org/wiki/%D0%A4%D0%B5%D0%B4%D0%BE%D1%80%D0%B8%D0%BD%D0%BE_%D0%B3%D0%BE%D1%80%D0%B5" TargetMode="External"/><Relationship Id="rId19" Type="http://schemas.openxmlformats.org/officeDocument/2006/relationships/hyperlink" Target="https://ru.wikipedia.org/wiki/%D0%94%D0%BE%D0%BA%D1%82%D0%BE%D1%80_%D0%90%D0%B9%D0%B1%D0%BE%D0%BB%D0%B8%D1%82_(%D0%BF%D0%BE%D0%B2%D0%B5%D1%81%D1%82%D1%8C)" TargetMode="External"/><Relationship Id="rId4" Type="http://schemas.openxmlformats.org/officeDocument/2006/relationships/hyperlink" Target="https://ru.wikipedia.org/wiki/1923_%D0%B3%D0%BE%D0%B4_%D0%B2_%D0%BB%D0%B8%D1%82%D0%B5%D1%80%D0%B0%D1%82%D1%83%D1%80%D0%B5" TargetMode="External"/><Relationship Id="rId9" Type="http://schemas.openxmlformats.org/officeDocument/2006/relationships/hyperlink" Target="https://ru.wikipedia.org/wiki/%D0%9F%D1%83%D1%82%D0%B0%D0%BD%D0%B8%D1%86%D0%B0" TargetMode="External"/><Relationship Id="rId14" Type="http://schemas.openxmlformats.org/officeDocument/2006/relationships/hyperlink" Target="https://ru.wikipedia.org/wiki/%D0%90%D0%B9%D0%B1%D0%BE%D0%BB%D0%B8%D1%82_(%D1%81%D0%BA%D0%B0%D0%B7%D0%BA%D0%B0)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 </a:t>
            </a:r>
            <a:r>
              <a:rPr lang="ru-RU" sz="2000" dirty="0" smtClean="0"/>
              <a:t>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51920" y="5445224"/>
            <a:ext cx="2376264" cy="504056"/>
          </a:xfrm>
        </p:spPr>
        <p:txBody>
          <a:bodyPr>
            <a:normAutofit fontScale="32500" lnSpcReduction="20000"/>
          </a:bodyPr>
          <a:lstStyle/>
          <a:p>
            <a:r>
              <a:rPr lang="ru-RU" dirty="0" smtClean="0"/>
              <a:t>ГБДОУ№47</a:t>
            </a:r>
          </a:p>
          <a:p>
            <a:endParaRPr lang="ru-RU" dirty="0"/>
          </a:p>
          <a:p>
            <a:r>
              <a:rPr lang="ru-RU" sz="1800" dirty="0" smtClean="0"/>
              <a:t>Старшая лого№1</a:t>
            </a:r>
            <a:endParaRPr lang="ru-RU" sz="1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404664"/>
            <a:ext cx="7128792" cy="17281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Творческий</a:t>
            </a:r>
            <a:r>
              <a:rPr lang="ru-RU" b="1" dirty="0"/>
              <a:t>, коррекционно-образовательный  проект </a:t>
            </a:r>
            <a:endParaRPr lang="ru-RU" b="1" dirty="0" smtClean="0"/>
          </a:p>
          <a:p>
            <a:pPr algn="ctr"/>
            <a:r>
              <a:rPr lang="ru-RU" b="1" dirty="0" smtClean="0"/>
              <a:t>«</a:t>
            </a:r>
            <a:r>
              <a:rPr lang="ru-RU" b="1" dirty="0"/>
              <a:t>Стихи и сказки К</a:t>
            </a:r>
            <a:r>
              <a:rPr lang="ru-RU" b="1" dirty="0" smtClean="0"/>
              <a:t>. И. Чуковского»</a:t>
            </a:r>
            <a:endParaRPr lang="en-US" b="1" dirty="0" smtClean="0"/>
          </a:p>
          <a:p>
            <a:pPr algn="ctr"/>
            <a:r>
              <a:rPr lang="ru-RU" b="1" dirty="0" smtClean="0"/>
              <a:t>Длительность-долгосрочный </a:t>
            </a:r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636912"/>
            <a:ext cx="7128792" cy="28083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ирина1\Чуковский\136___03\IMG_645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852936"/>
            <a:ext cx="259228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ирина1\Чуковский\136___03\IMG_6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852936"/>
            <a:ext cx="2809934" cy="210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ирина1\Чуковский\136___03\IMG_646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4464" y="2665035"/>
            <a:ext cx="1977130" cy="263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32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ирина1\Чуковский\DCIM\136___03\IMG_649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200997"/>
            <a:ext cx="2808312" cy="424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ирина1\Чуковский\DCIM\136___03\IMG_649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620688"/>
            <a:ext cx="4571165" cy="342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ирина1\Чуковский\DCIM\136___03\IMG_649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334875"/>
            <a:ext cx="2315580" cy="308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агетная рамка 1"/>
          <p:cNvSpPr/>
          <p:nvPr/>
        </p:nvSpPr>
        <p:spPr>
          <a:xfrm>
            <a:off x="3419872" y="4653136"/>
            <a:ext cx="2138536" cy="1850504"/>
          </a:xfrm>
          <a:prstGeom prst="beve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Рисунками детей старших групп украшены холлы Д/С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670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08875" y="4239141"/>
            <a:ext cx="3247660" cy="243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15789" y="116632"/>
            <a:ext cx="5839794" cy="4379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549134">
            <a:off x="210994" y="3943436"/>
            <a:ext cx="3175844" cy="238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E:\ирина1\Чуковский\ФОТелеФ\01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2134488"/>
            <a:ext cx="2456439" cy="1842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E:\ирина1\Чуковский\ФОТелеФ\02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869159"/>
            <a:ext cx="2019970" cy="189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55081">
            <a:off x="6751144" y="286203"/>
            <a:ext cx="2016223" cy="2189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107504" y="764704"/>
            <a:ext cx="3312368" cy="2520280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Совершенствование </a:t>
            </a:r>
            <a:r>
              <a:rPr lang="ru-RU" sz="1400" dirty="0"/>
              <a:t>художественно - исполнительских  навыков детей при чтении стихотворений, в драматизациях (эмоциональность исполнения, умение интонацией и жестом, мимикой передать характер и поступки литературных героев, литературного произведения). </a:t>
            </a:r>
          </a:p>
        </p:txBody>
      </p:sp>
    </p:spTree>
    <p:extLst>
      <p:ext uri="{BB962C8B-B14F-4D97-AF65-F5344CB8AC3E}">
        <p14:creationId xmlns:p14="http://schemas.microsoft.com/office/powerpoint/2010/main" val="389293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4008" y="260648"/>
            <a:ext cx="4166592" cy="31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560" y="1124744"/>
            <a:ext cx="4032448" cy="4898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16632"/>
            <a:ext cx="5616624" cy="6732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Все дети знали текст, исполнители менялись, участвовали ВСЕ дети группы/групп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11960" y="3140968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87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ирина1\Чуковский\DCIM\100NIKON\DSCN92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605880"/>
            <a:ext cx="784887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5946238"/>
            <a:ext cx="7632848" cy="6511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Сами организовали игру, распределили роли.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334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E:\ирина1\Чуковский\DCIM\136___03\IMG_650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379916"/>
            <a:ext cx="2851312" cy="465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:\ирина1\Чуковский\DCIM\136___03\IMG_651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789"/>
          <a:stretch/>
        </p:blipFill>
        <p:spPr bwMode="auto">
          <a:xfrm>
            <a:off x="6156176" y="-675456"/>
            <a:ext cx="2705134" cy="7112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:\ирина1\Чуковский\DCIM\136___03\IMG_65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74642"/>
            <a:ext cx="2917846" cy="389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нутый угол 1"/>
          <p:cNvSpPr/>
          <p:nvPr/>
        </p:nvSpPr>
        <p:spPr>
          <a:xfrm>
            <a:off x="3563888" y="4509120"/>
            <a:ext cx="2304256" cy="1922512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Накануне проведения викторины, все </a:t>
            </a:r>
            <a:r>
              <a:rPr lang="ru-RU" dirty="0"/>
              <a:t>вместе оформляли </a:t>
            </a:r>
            <a:r>
              <a:rPr lang="ru-RU" dirty="0" smtClean="0"/>
              <a:t> зал, адаптируясь к другим условиям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09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ирина1\Чуковский\DCIM\136___03\IMG_65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844824"/>
            <a:ext cx="5792192" cy="434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ирина1\Чуковский\DCIM\136___03\IMG_65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7906" y="1047788"/>
            <a:ext cx="3271912" cy="245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ирина1\Чуковский\DCIM\136___03\IMG_65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1087" y="3533057"/>
            <a:ext cx="2369586" cy="3159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E:\ирина1\Чуковский\DCIM\136___03\IMG_652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645024"/>
            <a:ext cx="2315580" cy="308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E:\ирина1\Чуковский\DCIM\136___03\IMG_652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59620" y="1457224"/>
            <a:ext cx="2083780" cy="1562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23084" y="116632"/>
            <a:ext cx="3334822" cy="20162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Дети выбрали капитанов, определились с местами., украсили иллюстрациями, которые одновременно являлись и ответами к загадкам</a:t>
            </a:r>
          </a:p>
        </p:txBody>
      </p:sp>
    </p:spTree>
    <p:extLst>
      <p:ext uri="{BB962C8B-B14F-4D97-AF65-F5344CB8AC3E}">
        <p14:creationId xmlns:p14="http://schemas.microsoft.com/office/powerpoint/2010/main" val="182162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911" y="3695288"/>
            <a:ext cx="3679957" cy="27599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81778">
            <a:off x="349763" y="1111022"/>
            <a:ext cx="3725730" cy="27942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5993" y="1124744"/>
            <a:ext cx="3679957" cy="27599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7776">
            <a:off x="4668997" y="3639326"/>
            <a:ext cx="3873950" cy="2905463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467544" y="280120"/>
            <a:ext cx="8297532" cy="106064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Первый тур викторины «Назови сказку»</a:t>
            </a:r>
          </a:p>
          <a:p>
            <a:pPr algn="ctr"/>
            <a:r>
              <a:rPr lang="ru-RU" dirty="0" smtClean="0"/>
              <a:t>Закрепление знаний о произведениях К. И. Чуковского</a:t>
            </a:r>
          </a:p>
          <a:p>
            <a:pPr algn="ctr"/>
            <a:r>
              <a:rPr lang="ru-RU" dirty="0" smtClean="0"/>
              <a:t>«Бармалей», «Айболит», «Телефон», «Тараканище», «Краденое солнце»,</a:t>
            </a:r>
          </a:p>
          <a:p>
            <a:pPr algn="ctr"/>
            <a:r>
              <a:rPr lang="ru-RU" dirty="0" smtClean="0"/>
              <a:t> «Муха – Цокотуха»</a:t>
            </a:r>
            <a:r>
              <a:rPr lang="ru-RU" b="1" i="1" dirty="0" smtClean="0"/>
              <a:t>  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74664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6" y="1003931"/>
            <a:ext cx="2604512" cy="371703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92981">
            <a:off x="4601018" y="3415244"/>
            <a:ext cx="3019267" cy="3143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977301">
            <a:off x="1489795" y="1046070"/>
            <a:ext cx="2769068" cy="35356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320" y="3284984"/>
            <a:ext cx="2592288" cy="3278903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116632"/>
            <a:ext cx="8280920" cy="12241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u="sng" dirty="0" smtClean="0"/>
              <a:t>Второй тур викторины «Назови героя»</a:t>
            </a:r>
          </a:p>
          <a:p>
            <a:pPr algn="ctr"/>
            <a:r>
              <a:rPr lang="ru-RU" sz="1600" dirty="0" smtClean="0"/>
              <a:t>Задачи:</a:t>
            </a:r>
          </a:p>
          <a:p>
            <a:pPr algn="ctr"/>
            <a:r>
              <a:rPr lang="ru-RU" sz="1600" dirty="0" smtClean="0"/>
              <a:t> Формирование умения определять героя из произведений К. И. Чуковского. </a:t>
            </a:r>
          </a:p>
          <a:p>
            <a:pPr algn="ctr"/>
            <a:r>
              <a:rPr lang="ru-RU" sz="1600" dirty="0" smtClean="0"/>
              <a:t>Совершенствование пластики, четкости дикции, интонационной выразительности речи, силы голоса, тембровой окраски голоса, паузации.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89142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088" y="1945664"/>
            <a:ext cx="3464416" cy="44146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9074" y="1052736"/>
            <a:ext cx="3959815" cy="5400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509" y="3000712"/>
            <a:ext cx="2496277" cy="3452624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445488" y="332656"/>
            <a:ext cx="8208912" cy="8640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Третий тур «Отгадай загадку»</a:t>
            </a:r>
          </a:p>
          <a:p>
            <a:pPr algn="ctr"/>
            <a:r>
              <a:rPr lang="ru-RU" sz="1600" dirty="0" smtClean="0"/>
              <a:t>Автоматизация корригируемых звуков в театрализованной деятельности.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8338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75925">
            <a:off x="5766972" y="551884"/>
            <a:ext cx="2920641" cy="28053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0564" y="3133512"/>
            <a:ext cx="3990651" cy="33918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09506">
            <a:off x="474658" y="436855"/>
            <a:ext cx="3692828" cy="303542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2783" y="3400455"/>
            <a:ext cx="4036580" cy="3017513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2699792" y="189725"/>
            <a:ext cx="3835103" cy="57606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Уважаемое жюри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47864" y="2903979"/>
            <a:ext cx="3024336" cy="58589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Наши капитаны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04382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6632"/>
            <a:ext cx="8712968" cy="65527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8"/>
            <a:r>
              <a:rPr lang="ru-RU" sz="800" dirty="0"/>
              <a:t>		</a:t>
            </a:r>
          </a:p>
          <a:p>
            <a:r>
              <a:rPr lang="ru-RU" sz="1400" b="1" dirty="0"/>
              <a:t>Творческий, коррекционно-образовательный  проект «Стихи и сказки К.И.Чуковского» \с учетом проекта ДОУ «Книжкина мастерская в рамках года </a:t>
            </a:r>
            <a:r>
              <a:rPr lang="ru-RU" sz="1400" b="1" dirty="0" smtClean="0"/>
              <a:t>литературы</a:t>
            </a:r>
            <a:endParaRPr lang="en-US" sz="1400" b="1" dirty="0" smtClean="0"/>
          </a:p>
          <a:p>
            <a:endParaRPr lang="ru-RU" sz="1400" dirty="0"/>
          </a:p>
          <a:p>
            <a:r>
              <a:rPr lang="ru-RU" sz="1400" b="1" dirty="0"/>
              <a:t> </a:t>
            </a:r>
            <a:r>
              <a:rPr lang="ru-RU" sz="1600" b="1" dirty="0"/>
              <a:t>Цель: </a:t>
            </a:r>
            <a:r>
              <a:rPr lang="ru-RU" sz="1600" b="1" dirty="0" smtClean="0"/>
              <a:t>ознакомить </a:t>
            </a:r>
            <a:r>
              <a:rPr lang="ru-RU" sz="1600" b="1" dirty="0"/>
              <a:t>детей старшей логопедической  группы с творчеством К.И.Чуковского</a:t>
            </a:r>
            <a:endParaRPr lang="ru-RU" sz="1600" dirty="0"/>
          </a:p>
          <a:p>
            <a:r>
              <a:rPr lang="ru-RU" sz="1400" dirty="0"/>
              <a:t> </a:t>
            </a:r>
            <a:r>
              <a:rPr lang="ru-RU" sz="1400" b="1" dirty="0"/>
              <a:t>Задачи: 	    	</a:t>
            </a:r>
            <a:endParaRPr lang="ru-RU" sz="1400" dirty="0"/>
          </a:p>
          <a:p>
            <a:r>
              <a:rPr lang="ru-RU" sz="1400" b="1" dirty="0"/>
              <a:t>Образовательные</a:t>
            </a:r>
            <a:r>
              <a:rPr lang="ru-RU" sz="1400" dirty="0"/>
              <a:t>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/>
              <a:t>Расширение и уточнение  представлений детей о живом и предметном мире по лексическим темам данного проекта. Уточнение представлений детей о мире живой природы.  Формирование представлений о предметах и явлениях, облегчающих труд людей. Формирование и развитие интереса детей к различным профессиям и трудовым действиям.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/>
              <a:t>Совершенствование речи, как средства общения. Формирование умения использовать различные части речи в точном соответствии  с их значением и целью высказывания. Совершенствование Формирование умения содержательно и выразительно пересказывать литературные тексты, небольшие рассказы и сказки, составлять рассказы, используя картинки и мнемотаблицу.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b="1" dirty="0"/>
              <a:t>Развитие интереса детей к художественной и познавательной  литературе. Совершенствование художественно - исполнительских  навыков детей при чтении стихотворений, в драматизациях (эмоциональность исполнения, умение интонацией и жестом, мимикой передать характер и поступки литературных героев, литературного произведения). Формирование знаний о библиотеке. Знакомить детей с игрой-викториной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/>
              <a:t>Обогащение театрального опыта (знание о театре, театральных профессиях, терминах, атрибутах). Изготовление и подбор атрибутов, кукол и игрушек, элементов костюмов. Совершенствование умений и навыков владения куклой, игрушкой и всеми доступными видами театра (</a:t>
            </a:r>
            <a:r>
              <a:rPr lang="ru-RU" sz="1200" dirty="0" err="1"/>
              <a:t>би</a:t>
            </a:r>
            <a:r>
              <a:rPr lang="ru-RU" sz="1200" dirty="0"/>
              <a:t>-ба-</a:t>
            </a:r>
            <a:r>
              <a:rPr lang="ru-RU" sz="1200" dirty="0" err="1"/>
              <a:t>бо</a:t>
            </a:r>
            <a:r>
              <a:rPr lang="ru-RU" sz="1200" dirty="0"/>
              <a:t>, плоскостными и пальчиковыми игрушками, игрушками  на палочках, ростовыми куклами).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/>
              <a:t>Совершенствование мелкой моторики при изготовлении атрибутов, билетов и афиш.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/>
              <a:t>Совершенствования навыка количественного и порядкового счета в пределах  десятка, умения называть цифры в прямом и обратном порядке. Совершенствование навыков сложения и вычитания. Формирование представлений о времени, умения определять время по часам с точностью до одного часа. Формирование измерительных </a:t>
            </a:r>
            <a:r>
              <a:rPr lang="ru-RU" sz="1200" dirty="0" smtClean="0"/>
              <a:t>умений</a:t>
            </a:r>
            <a:r>
              <a:rPr lang="ru-RU" sz="1200" dirty="0"/>
              <a:t>.</a:t>
            </a:r>
            <a:r>
              <a:rPr lang="ru-RU" sz="1200" dirty="0" smtClean="0"/>
              <a:t> Совершенствования </a:t>
            </a:r>
            <a:r>
              <a:rPr lang="ru-RU" sz="1200" dirty="0"/>
              <a:t>навыка количественного и порядкового счета в пределах  десятка, умения называть цифры в прямом и обратном порядке. Совершенствование навыков сложения и вычитания. Формирование представлений о времени, умения определять время по часам с точностью до одного часа. Формирование измерительных умений. 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18811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537531">
            <a:off x="762696" y="992952"/>
            <a:ext cx="2808312" cy="29923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3717032"/>
            <a:ext cx="3398616" cy="25847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64823">
            <a:off x="4785732" y="3423888"/>
            <a:ext cx="3707904" cy="278092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1376616"/>
            <a:ext cx="3703320" cy="255644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691644" y="171952"/>
            <a:ext cx="8023800" cy="12241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Досуговая форма общения детей и взрослых</a:t>
            </a:r>
          </a:p>
          <a:p>
            <a:pPr algn="ctr"/>
            <a:r>
              <a:rPr lang="ru-RU" i="1" dirty="0" smtClean="0"/>
              <a:t>Познавательно – игровая викторина</a:t>
            </a:r>
          </a:p>
          <a:p>
            <a:pPr algn="ctr"/>
            <a:r>
              <a:rPr lang="ru-RU" sz="1400" i="1" dirty="0" smtClean="0"/>
              <a:t>Воспитание  дружеского взаимоотношения между детьми и родителями, взаимопомощи, взаимовыручке. Воспитание любви и уважения к людям.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27172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ирина1\Чуковский\DCIM\100NIKON\DSCN9326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124744"/>
            <a:ext cx="460851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780928"/>
            <a:ext cx="1944216" cy="28083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Январь15 </a:t>
            </a:r>
          </a:p>
          <a:p>
            <a:pPr algn="ctr"/>
            <a:r>
              <a:rPr lang="ru-RU" dirty="0" smtClean="0"/>
              <a:t>Викторина- «это девочка такая» </a:t>
            </a:r>
          </a:p>
          <a:p>
            <a:pPr algn="ctr"/>
            <a:r>
              <a:rPr lang="ru-RU" dirty="0" smtClean="0"/>
              <a:t>Миша С.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404664"/>
            <a:ext cx="7056784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Что такое викторина?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1556792"/>
            <a:ext cx="2160240" cy="49685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Апрель2015</a:t>
            </a:r>
          </a:p>
          <a:p>
            <a:pPr algn="ctr"/>
            <a:r>
              <a:rPr lang="ru-RU" dirty="0" smtClean="0"/>
              <a:t>Викторина </a:t>
            </a:r>
            <a:r>
              <a:rPr lang="ru-RU" smtClean="0"/>
              <a:t>– это: </a:t>
            </a:r>
            <a:endParaRPr lang="ru-RU" dirty="0" smtClean="0"/>
          </a:p>
          <a:p>
            <a:pPr algn="ctr"/>
            <a:r>
              <a:rPr lang="ru-RU" dirty="0" smtClean="0"/>
              <a:t>«где отвечают на вопросы» Влад </a:t>
            </a:r>
          </a:p>
          <a:p>
            <a:pPr algn="ctr"/>
            <a:r>
              <a:rPr lang="ru-RU" dirty="0" smtClean="0"/>
              <a:t>«когда отгадывают  много загадок» Макс</a:t>
            </a:r>
          </a:p>
          <a:p>
            <a:pPr algn="ctr"/>
            <a:r>
              <a:rPr lang="ru-RU" dirty="0" smtClean="0"/>
              <a:t>«где вопросы и ответы» Марина </a:t>
            </a:r>
          </a:p>
          <a:p>
            <a:pPr algn="ctr"/>
            <a:r>
              <a:rPr lang="ru-RU" dirty="0" smtClean="0"/>
              <a:t>«Викторина –это праздник, на котором надо соревноваться» Лиза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020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712968" cy="62646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Коррекционны</a:t>
            </a:r>
            <a:r>
              <a:rPr lang="ru-RU" dirty="0"/>
              <a:t>е: </a:t>
            </a:r>
          </a:p>
          <a:p>
            <a:r>
              <a:rPr lang="ru-RU" dirty="0"/>
              <a:t> Автоматизация  корригируемых  звуков в игровой и свободной деятельности; работа над интонационной выразительностью речи и дикции, темпом и ритмом, силой голоса, тембровой окраски голоса, паузацией. Расширение, уточнение и активизация словаря на основе систематизации и обобщения знаний. Работа над грамматическим строем и связной речью. Формирование желания рассказывать о собственных переживаниях, впечатлениях, развитие познавательного интереса и  познавательного общения.  Совершенствование навыков ведения диалога, умения задавать вопросы, отвечать на них полно и кратко.</a:t>
            </a:r>
          </a:p>
          <a:p>
            <a:r>
              <a:rPr lang="ru-RU" dirty="0"/>
              <a:t> </a:t>
            </a:r>
          </a:p>
          <a:p>
            <a:r>
              <a:rPr lang="ru-RU" b="1" dirty="0"/>
              <a:t>Воспитательные</a:t>
            </a:r>
            <a:r>
              <a:rPr lang="ru-RU" dirty="0"/>
              <a:t>: </a:t>
            </a:r>
          </a:p>
          <a:p>
            <a:r>
              <a:rPr lang="ru-RU" dirty="0"/>
              <a:t>Воспитание бережного отношения к книге.</a:t>
            </a:r>
          </a:p>
          <a:p>
            <a:r>
              <a:rPr lang="ru-RU" dirty="0"/>
              <a:t>Формирование познавательного интереса, интереса к литературным произведениям, эстетического вкуса, любви к театру. Воспитание навыков театральной  культуры</a:t>
            </a:r>
          </a:p>
          <a:p>
            <a:r>
              <a:rPr lang="ru-RU" dirty="0"/>
              <a:t> Воспитание чувства справедливости, дружеских взаимоотношений между детьми, взаимовыручки. Воспитание любви и уважения к людям различных профессий, а также к своим родным и близким. </a:t>
            </a:r>
          </a:p>
          <a:p>
            <a:r>
              <a:rPr lang="ru-RU" dirty="0"/>
              <a:t>Воспитание бережного  отношения  к природе и ее обитателям.</a:t>
            </a:r>
          </a:p>
        </p:txBody>
      </p:sp>
    </p:spTree>
    <p:extLst>
      <p:ext uri="{BB962C8B-B14F-4D97-AF65-F5344CB8AC3E}">
        <p14:creationId xmlns:p14="http://schemas.microsoft.com/office/powerpoint/2010/main" val="165979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138860"/>
              </p:ext>
            </p:extLst>
          </p:nvPr>
        </p:nvGraphicFramePr>
        <p:xfrm>
          <a:off x="323528" y="332656"/>
          <a:ext cx="8352928" cy="6176768"/>
        </p:xfrm>
        <a:graphic>
          <a:graphicData uri="http://schemas.openxmlformats.org/drawingml/2006/table">
            <a:tbl>
              <a:tblPr firstRow="1" firstCol="1" bandRow="1"/>
              <a:tblGrid>
                <a:gridCol w="504055"/>
                <a:gridCol w="792089"/>
                <a:gridCol w="1872208"/>
                <a:gridCol w="1613292"/>
                <a:gridCol w="906988"/>
                <a:gridCol w="1008112"/>
                <a:gridCol w="1008112"/>
                <a:gridCol w="648072"/>
              </a:tblGrid>
              <a:tr h="28803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Дата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Этапы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работы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Направления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80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Познавательное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Мир живой природы(растений, животных, рыб, птиц, насекомых), мир минералов, явления природы, космос; ФЭМП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Речевое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Окружающий мир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Чтение художественной </a:t>
                      </a:r>
                      <a:r>
                        <a:rPr lang="ru-RU" sz="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литературы**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Социально-коммуникативно</a:t>
                      </a: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Игры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Художественно – эстетическое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Рисование,      аппликация, лепка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Коррекционное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Примечание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11.01.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2015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Подготов</a:t>
                      </a:r>
                      <a:r>
                        <a:rPr lang="ru-RU" sz="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-й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Планирование работы по всем направлениям*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78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14.01.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2015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Основной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Формирование целостной картины мира, расширение кругозора  по лексическим  темам</a:t>
                      </a: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Зима. Зимние забавы. Зимние виды спорта; Детский сад. Профессии; Транспорт. Профессии на транспорте; Правила движения; Стройка. Профессии; Почта. Профессии; Наша Армия. Профессии пап; Весна. Мамин праздник. Профессии мам; Комнатные растения. Уход за ними; Перелётные птицы; Театральный фестиваль. Писатели и поэты детям.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Чтение художественной литературы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Дж. Родари «Какого цвета ремесла?», «Чем пахнут ремесла?», Б. Заходер «Слесарь», </a:t>
                      </a:r>
                      <a:r>
                        <a:rPr lang="ru-RU" sz="8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ск</a:t>
                      </a: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«Семь Симеонов», К. Чуковский «Айболит», С. Михалков «А что у вас?», А. Барто «Разлука», Л. Толстой «Весна наступает», Г.Х. Андерсен «Дюймовочка», С. Аксаков «Аленький цветочек», С Маршак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Книжка про книжки, Мастер - </a:t>
                      </a:r>
                      <a:r>
                        <a:rPr lang="ru-RU" sz="8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ломастер</a:t>
                      </a: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 Детки в клетке, Цирк, Багаж, Вот какой рассеянный </a:t>
                      </a: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2" tooltip="Тараканище"/>
                        </a:rPr>
                        <a:t>Тараканище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(1921),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3" tooltip="Мойдодыр"/>
                        </a:rPr>
                        <a:t>Мойдодыр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4" tooltip="1923 год в литературе"/>
                        </a:rPr>
                        <a:t>1923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),</a:t>
                      </a: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5" tooltip="Чудо-дерево"/>
                        </a:rPr>
                        <a:t>Чудо-дерево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6" tooltip="Муха-цокотуха"/>
                        </a:rPr>
                        <a:t>Муха-цокотуха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7" tooltip="1924 год в литературе"/>
                        </a:rPr>
                        <a:t>1924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),</a:t>
                      </a: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8" tooltip="Бармалей"/>
                        </a:rPr>
                        <a:t>Бармалей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9" tooltip="Путаница"/>
                        </a:rPr>
                        <a:t>Путаница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(1926),</a:t>
                      </a: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10" tooltip="Федорино горе"/>
                        </a:rPr>
                        <a:t>Федорино горе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11" tooltip="Телефон (сказка Корнея Чуковского) (страница отсутствует)"/>
                        </a:rPr>
                        <a:t>Телефон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12" tooltip="1926 год в литературе"/>
                        </a:rPr>
                        <a:t>1926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), </a:t>
                      </a: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13" tooltip="Краденое солнце (книга)"/>
                        </a:rPr>
                        <a:t>Краденое солнце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14" tooltip="Айболит (сказка)"/>
                        </a:rPr>
                        <a:t>Айболит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15" tooltip="1929 год в литературе"/>
                        </a:rPr>
                        <a:t>1929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),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Айболит и воробей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Английские народные песенки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16" tooltip="Топтыгин и Лиса (страница отсутствует)"/>
                        </a:rPr>
                        <a:t>Топтыгин и Лиса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17" tooltip="Одолеем Бармалея!"/>
                        </a:rPr>
                        <a:t>Одолеем Бармалея!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(1942)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18" tooltip="Приключения Бибигона"/>
                        </a:rPr>
                        <a:t>Приключения </a:t>
                      </a:r>
                      <a:r>
                        <a:rPr lang="ru-RU" sz="80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18" tooltip="Приключения Бибигона"/>
                        </a:rPr>
                        <a:t>Бибигона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Цыплёнок,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19" tooltip="Доктор Айболит (повесть)"/>
                        </a:rPr>
                        <a:t>Доктор Айболит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(По </a:t>
                      </a:r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20" tooltip="Лофтинг, Хью"/>
                        </a:rPr>
                        <a:t>Хью </a:t>
                      </a:r>
                      <a:r>
                        <a:rPr lang="ru-RU" sz="80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20" tooltip="Лофтинг, Хью"/>
                        </a:rPr>
                        <a:t>Лофтингу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Стихи для детей: Обжора,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Слониха читает, </a:t>
                      </a:r>
                      <a:r>
                        <a:rPr lang="ru-RU" sz="8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Закаляка</a:t>
                      </a: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Поросёнок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Ёжики смеются, Бутерброд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Игры - театрализации</a:t>
                      </a: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«Бармалей»,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«Телефон»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«Краденое солнце»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Сюжетно-ролевые игры</a:t>
                      </a: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Почта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«Пойдем в театр», «Библиотека </a:t>
                      </a:r>
                      <a:endParaRPr lang="ru-RU" sz="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Викторина-мини</a:t>
                      </a: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Создание книжек -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« малышек» по стихам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К.И. </a:t>
                      </a:r>
                      <a:r>
                        <a:rPr lang="ru-RU" sz="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Чуковского/ </a:t>
                      </a:r>
                      <a:r>
                        <a:rPr lang="ru-RU" sz="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работа с родителями***</a:t>
                      </a:r>
                      <a:endParaRPr lang="ru-RU" sz="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Выпуск журнала  группы "Все профессии важны»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Пишем стихи </a:t>
                      </a:r>
                      <a:r>
                        <a:rPr lang="ru-RU" sz="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и письмо для папы</a:t>
                      </a: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Фотовыставка «Моя мама»,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Рисование по каждой лексической </a:t>
                      </a:r>
                      <a:r>
                        <a:rPr lang="ru-RU" sz="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теме +иллюстрации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Аппликация: Город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Открытка к 23 февраля, Портрет мамы,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Лепка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Создание афиши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Игры и упражнения для коррекции звукопроизношения, автоматизации скорректированных звуков: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свистящие (</a:t>
                      </a:r>
                      <a:r>
                        <a:rPr lang="ru-RU" sz="8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с,з,ц</a:t>
                      </a: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 –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шипящие (</a:t>
                      </a:r>
                      <a:r>
                        <a:rPr lang="ru-RU" sz="8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ш,ж</a:t>
                      </a: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 –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соноры  (</a:t>
                      </a:r>
                      <a:r>
                        <a:rPr lang="ru-RU" sz="8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р.рь,л,ль</a:t>
                      </a: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 -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аффрикаты (</a:t>
                      </a:r>
                      <a:r>
                        <a:rPr lang="ru-RU" sz="8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ч,щ</a:t>
                      </a: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 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Упражнения по совершенствованию звуко-слоговой структуры слов: *занятия проводятся с учетом лексических тем;**форма проведения – индивидуальная, подгрупповая, групповая</a:t>
                      </a:r>
                      <a:r>
                        <a:rPr lang="ru-RU" sz="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Работа над интонационной выразительностью, силой голоса, темпом, ритмом, мимикой, жестом и движением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Сценарии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игр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Приложе-ния</a:t>
                      </a: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№ 2, 3, 4, 5.</a:t>
                      </a:r>
                    </a:p>
                  </a:txBody>
                  <a:tcPr marL="41968" marR="419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92250" y="1582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58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265028"/>
              </p:ext>
            </p:extLst>
          </p:nvPr>
        </p:nvGraphicFramePr>
        <p:xfrm>
          <a:off x="457200" y="836712"/>
          <a:ext cx="8229601" cy="5575642"/>
        </p:xfrm>
        <a:graphic>
          <a:graphicData uri="http://schemas.openxmlformats.org/drawingml/2006/table">
            <a:tbl>
              <a:tblPr firstRow="1" firstCol="1" bandRow="1"/>
              <a:tblGrid>
                <a:gridCol w="471361"/>
                <a:gridCol w="467727"/>
                <a:gridCol w="3239305"/>
                <a:gridCol w="1177363"/>
                <a:gridCol w="1226679"/>
                <a:gridCol w="1054851"/>
                <a:gridCol w="592315"/>
              </a:tblGrid>
              <a:tr h="3451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8" marR="5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8" marR="5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Формирование элементарных</a:t>
                      </a: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математических представлений</a:t>
                      </a: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\игры  и упражнения в соответствии лексическим темам: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Зима, зимние забавы «В зимнем лесу. Сосчитай-ка птичьи стаи. Составим задачу»;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Животный мир жарких стран и севера - «Логический квадрат. Зеленое бревно. Самый длинный удав. Что длиннее?».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Животный мир морей и океанов-«В синем море-океане. Морские часы. Разноцветные рыбки. Сравни аквариумы. Водоросли  для  аквариума. Помоги крабу».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Транспорт. Профессии на транспорте. Правила дорожного движения - «Математический поезд. На шоссе. Считай парами. Колеса. Самая короткая дорога. Дорисуй треугольник».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Профессии пап и мам - «Кровельщик. Расставь знаки. Что нам строить дом построить, Снежные фигуры. Ранняя весна. По порядку сосчитай. Подбери знак.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Комнатные растения – «Волшебный сад. Разноцветные лейки. Самый длинный листок».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068" marR="5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8" marR="5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8" marR="5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8" marR="5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Приложение к проекту: журнал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« Наш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детский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сад. Профес-сии». Картотека игр и упражнений  по ФЭМП  с учетом лексических тем и»</a:t>
                      </a:r>
                    </a:p>
                  </a:txBody>
                  <a:tcPr marL="56068" marR="5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4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Закл-й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27.315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020415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080415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8" marR="5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Презентация проекта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Викторина/старшие группы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Викторина/старшие группы </a:t>
                      </a: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РОДИТЕЛИ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8" marR="5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8" marR="5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24458" y="1682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38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9912" y="383705"/>
            <a:ext cx="5040560" cy="5898231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395536" y="383705"/>
            <a:ext cx="3096344" cy="5703101"/>
          </a:xfrm>
          <a:prstGeom prst="fra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Итоговое  мероприятие проекта- литературная викторина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860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92803" y="1700808"/>
            <a:ext cx="4629149" cy="347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4499992" y="198512"/>
            <a:ext cx="4464496" cy="1502296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latin typeface="+mj-lt"/>
            </a:endParaRPr>
          </a:p>
          <a:p>
            <a:pPr algn="ctr"/>
            <a:endParaRPr lang="ru-RU" dirty="0">
              <a:latin typeface="+mj-lt"/>
            </a:endParaRPr>
          </a:p>
          <a:p>
            <a:pPr algn="ctr"/>
            <a:r>
              <a:rPr lang="ru-RU" dirty="0" smtClean="0">
                <a:latin typeface="+mj-lt"/>
              </a:rPr>
              <a:t>Группа участвует в проекте Д/С «Книжкина мастерская»</a:t>
            </a:r>
          </a:p>
          <a:p>
            <a:pPr algn="ctr"/>
            <a:r>
              <a:rPr lang="ru-RU" dirty="0" smtClean="0">
                <a:latin typeface="+mj-lt"/>
              </a:rPr>
              <a:t>*книги создавались по мотивам сказок и стихов К.И. Чуковского </a:t>
            </a:r>
          </a:p>
          <a:p>
            <a:pPr algn="ctr"/>
            <a:endParaRPr lang="ru-RU" dirty="0">
              <a:latin typeface="+mj-lt"/>
            </a:endParaRPr>
          </a:p>
        </p:txBody>
      </p:sp>
      <p:pic>
        <p:nvPicPr>
          <p:cNvPr id="4098" name="Picture 2" descr="E:\ирина1\Чуковский\136___03\IMG_646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024" y="3573016"/>
            <a:ext cx="3775968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ирина1\Чуковский\136___03\IMG_646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396044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56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ирина1\Чуковский\136___03\IMG_64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4356" y="2132856"/>
            <a:ext cx="6176235" cy="463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ирина1\Чуковский\136___03\IMG_64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5693" y="3638922"/>
            <a:ext cx="3923295" cy="294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ирина1\Чуковский\136___03\IMG_646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65044"/>
            <a:ext cx="4712072" cy="353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E:\ирина1\Чуковский\136___03\IMG_646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380" y="1262658"/>
            <a:ext cx="3295915" cy="282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:\ирина1\Чуковский\136___03\IMG_646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789040"/>
            <a:ext cx="2221497" cy="2195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E:\ирина1\Чуковский\136___03\IMG_646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6916" y="3699098"/>
            <a:ext cx="2237084" cy="24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4176464" cy="9361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творческих способностей.</a:t>
            </a:r>
          </a:p>
          <a:p>
            <a:pPr algn="ctr"/>
            <a:r>
              <a:rPr lang="ru-RU" dirty="0" smtClean="0"/>
              <a:t> Рисуем иллюстрации к сказкам.</a:t>
            </a:r>
            <a:endParaRPr lang="ru-RU" dirty="0"/>
          </a:p>
        </p:txBody>
      </p:sp>
      <p:pic>
        <p:nvPicPr>
          <p:cNvPr id="10" name="Picture 5" descr="E:\ирина1\Чуковский\DCIM\100NIKON\DSCN9159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8917">
            <a:off x="235806" y="4816647"/>
            <a:ext cx="2053563" cy="1624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621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568952" cy="8892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Продуктивная деятельность с учётом лексических тем и проекта становится очень гармоничной, так как дети сразу видят ,как и для чего применяется их творчество</a:t>
            </a:r>
            <a:endParaRPr lang="ru-RU" dirty="0"/>
          </a:p>
        </p:txBody>
      </p:sp>
      <p:pic>
        <p:nvPicPr>
          <p:cNvPr id="6146" name="Picture 2" descr="E:\ирина1\Чуковский\DCIM\100NIKON\DSCN92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1243964"/>
            <a:ext cx="4269540" cy="295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E:\ирина1\Чуковский\DCIM\100NIKON\DSCN93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124744"/>
            <a:ext cx="3940696" cy="295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E:\ирина1\Чуковский\DCIM\100NIKON\DSCN929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181934"/>
            <a:ext cx="3436640" cy="257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E:\ирина1\Чуковский\DCIM\100NIKON\DSCN93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023130"/>
            <a:ext cx="4156857" cy="373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85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877</Words>
  <Application>Microsoft Office PowerPoint</Application>
  <PresentationFormat>Экран (4:3)</PresentationFormat>
  <Paragraphs>209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01</dc:creator>
  <cp:lastModifiedBy>01</cp:lastModifiedBy>
  <cp:revision>86</cp:revision>
  <cp:lastPrinted>2015-03-15T17:20:14Z</cp:lastPrinted>
  <dcterms:modified xsi:type="dcterms:W3CDTF">2015-10-13T17:11:20Z</dcterms:modified>
</cp:coreProperties>
</file>