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59" r:id="rId4"/>
    <p:sldId id="258" r:id="rId5"/>
    <p:sldId id="260" r:id="rId6"/>
    <p:sldId id="261" r:id="rId7"/>
    <p:sldId id="262" r:id="rId8"/>
    <p:sldId id="265" r:id="rId9"/>
    <p:sldId id="263" r:id="rId10"/>
    <p:sldId id="264"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A42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692" autoAdjust="0"/>
    <p:restoredTop sz="94713" autoAdjust="0"/>
  </p:normalViewPr>
  <p:slideViewPr>
    <p:cSldViewPr>
      <p:cViewPr varScale="1">
        <p:scale>
          <a:sx n="110" d="100"/>
          <a:sy n="110" d="100"/>
        </p:scale>
        <p:origin x="-164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156370338" cy="15637033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31139A-B559-49FA-8FA3-1FD8E0AD20ED}" type="datetimeFigureOut">
              <a:rPr lang="ru-RU" smtClean="0"/>
              <a:pPr/>
              <a:t>01.10.2015</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18BC47-6030-476F-B21F-2CC05A12C069}"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518BC47-6030-476F-B21F-2CC05A12C069}" type="slidenum">
              <a:rPr lang="ru-RU" smtClean="0"/>
              <a:pPr/>
              <a:t>2</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43555" y="680310"/>
            <a:ext cx="7024430" cy="859205"/>
          </a:xfrm>
        </p:spPr>
        <p:txBody>
          <a:bodyPr>
            <a:normAutofit/>
          </a:bodyPr>
          <a:lstStyle>
            <a:lvl1pPr algn="l">
              <a:defRPr sz="3600">
                <a:solidFill>
                  <a:srgbClr val="6BA42C"/>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43555" y="1749245"/>
            <a:ext cx="5784825" cy="835455"/>
          </a:xfrm>
        </p:spPr>
        <p:txBody>
          <a:bodyPr>
            <a:normAutofit/>
          </a:bodyPr>
          <a:lstStyle>
            <a:lvl1pPr marL="0" indent="0" algn="l">
              <a:buNone/>
              <a:defRPr sz="2800">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xmlns=""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10/1/2015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xmlns=""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xmlns=""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xmlns=""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2195"/>
            <a:ext cx="8229600" cy="1143000"/>
          </a:xfrm>
        </p:spPr>
        <p:txBody>
          <a:bodyPr>
            <a:normAutofit/>
          </a:bodyPr>
          <a:lstStyle>
            <a:lvl1pPr algn="l">
              <a:defRPr sz="3600">
                <a:solidFill>
                  <a:srgbClr val="6BA42C"/>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443835"/>
            <a:ext cx="8229600" cy="4525963"/>
          </a:xfrm>
        </p:spPr>
        <p:txBody>
          <a:bodyPr/>
          <a:lstStyle>
            <a:lvl1pPr>
              <a:defRPr sz="2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xmlns=""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1425" y="274638"/>
            <a:ext cx="6710784" cy="1143000"/>
          </a:xfrm>
        </p:spPr>
        <p:txBody>
          <a:bodyPr>
            <a:normAutofit/>
          </a:bodyPr>
          <a:lstStyle>
            <a:lvl1pPr algn="l">
              <a:defRPr sz="3600">
                <a:solidFill>
                  <a:srgbClr val="6BA42C"/>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281425" y="1443836"/>
            <a:ext cx="6710784" cy="4275740"/>
          </a:xfrm>
        </p:spPr>
        <p:txBody>
          <a:bodyPr/>
          <a:lstStyle>
            <a:lvl1pPr>
              <a:defRPr sz="2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xmlns=""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10/1/2015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xmlns=""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10/1/2015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xmlns=""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222195"/>
            <a:ext cx="8229600" cy="1143000"/>
          </a:xfrm>
        </p:spPr>
        <p:txBody>
          <a:bodyPr>
            <a:normAutofit/>
          </a:bodyPr>
          <a:lstStyle>
            <a:lvl1pPr algn="l">
              <a:defRPr sz="3600">
                <a:solidFill>
                  <a:srgbClr val="6BA42C"/>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443835"/>
            <a:ext cx="4040188" cy="63976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073697"/>
            <a:ext cx="4040188" cy="3798583"/>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443835"/>
            <a:ext cx="4041775" cy="63976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073697"/>
            <a:ext cx="4041775" cy="3798583"/>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10/1/2015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xmlns=""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10/1/2015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xmlns=""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10/1/2015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xmlns=""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10/1/2015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xmlns=""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10/1/2015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dirty="0"/>
          </a:p>
        </p:txBody>
      </p:sp>
    </p:spTree>
    <p:extLst>
      <p:ext uri="{BB962C8B-B14F-4D97-AF65-F5344CB8AC3E}">
        <p14:creationId xmlns:p14="http://schemas.microsoft.com/office/powerpoint/2010/main" xmlns=""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749245"/>
            <a:ext cx="7619695" cy="859205"/>
          </a:xfrm>
        </p:spPr>
        <p:txBody>
          <a:bodyPr>
            <a:noAutofit/>
          </a:bodyPr>
          <a:lstStyle/>
          <a:p>
            <a:r>
              <a:rPr lang="ru-RU" sz="5400" b="1" dirty="0" smtClean="0">
                <a:ln w="17780" cmpd="sng">
                  <a:solidFill>
                    <a:schemeClr val="bg1">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dist="38100" dir="2700000" algn="tl" rotWithShape="0">
                    <a:prstClr val="black">
                      <a:alpha val="40000"/>
                    </a:prstClr>
                  </a:outerShdw>
                  <a:reflection blurRad="6350" stA="55000" endA="300" endPos="45500" dir="5400000" sy="-100000" algn="bl" rotWithShape="0"/>
                </a:effectLst>
              </a:rPr>
              <a:t>Кошки и физика</a:t>
            </a:r>
            <a:endParaRPr lang="ru-RU" sz="5400" b="1" dirty="0">
              <a:ln w="17780" cmpd="sng">
                <a:solidFill>
                  <a:schemeClr val="bg1">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dist="38100" dir="2700000" algn="tl" rotWithShape="0">
                  <a:prstClr val="black">
                    <a:alpha val="40000"/>
                  </a:prstClr>
                </a:outerShdw>
                <a:reflection blurRad="6350" stA="55000" endA="300" endPos="45500" dir="5400000" sy="-100000" algn="bl" rotWithShape="0"/>
              </a:effectLst>
            </a:endParaRPr>
          </a:p>
        </p:txBody>
      </p:sp>
    </p:spTree>
    <p:extLst>
      <p:ext uri="{BB962C8B-B14F-4D97-AF65-F5344CB8AC3E}">
        <p14:creationId xmlns:p14="http://schemas.microsoft.com/office/powerpoint/2010/main" xmlns="" val="363920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96260" y="527605"/>
            <a:ext cx="7024430" cy="859205"/>
          </a:xfrm>
        </p:spPr>
        <p:txBody>
          <a:bodyPr>
            <a:normAutofit fontScale="90000"/>
          </a:bodyPr>
          <a:lstStyle/>
          <a:p>
            <a:pPr algn="ctr"/>
            <a:r>
              <a:rPr lang="ru-RU" sz="4900" b="1" i="1" u="sng" dirty="0" smtClean="0">
                <a:solidFill>
                  <a:schemeClr val="tx1"/>
                </a:solidFill>
              </a:rPr>
              <a:t>Кошка в падении.</a:t>
            </a:r>
            <a:r>
              <a:rPr lang="ru-RU" sz="4900" i="1" dirty="0" smtClean="0">
                <a:solidFill>
                  <a:schemeClr val="tx1"/>
                </a:solidFill>
              </a:rPr>
              <a:t> </a:t>
            </a:r>
            <a:r>
              <a:rPr lang="ru-RU" dirty="0" smtClean="0">
                <a:solidFill>
                  <a:schemeClr val="tx1"/>
                </a:solidFill>
              </a:rPr>
              <a:t/>
            </a:r>
            <a:br>
              <a:rPr lang="ru-RU" dirty="0" smtClean="0">
                <a:solidFill>
                  <a:schemeClr val="tx1"/>
                </a:solidFill>
              </a:rPr>
            </a:br>
            <a:endParaRPr lang="ru-RU" dirty="0"/>
          </a:p>
        </p:txBody>
      </p:sp>
      <p:sp>
        <p:nvSpPr>
          <p:cNvPr id="3" name="Подзаголовок 2"/>
          <p:cNvSpPr>
            <a:spLocks noGrp="1"/>
          </p:cNvSpPr>
          <p:nvPr>
            <p:ph type="subTitle" idx="1"/>
          </p:nvPr>
        </p:nvSpPr>
        <p:spPr>
          <a:xfrm>
            <a:off x="-1" y="1138425"/>
            <a:ext cx="5488231" cy="5344675"/>
          </a:xfrm>
        </p:spPr>
        <p:txBody>
          <a:bodyPr>
            <a:noAutofit/>
          </a:bodyPr>
          <a:lstStyle/>
          <a:p>
            <a:r>
              <a:rPr lang="ru-RU" sz="1200" dirty="0" smtClean="0">
                <a:solidFill>
                  <a:schemeClr val="tx1"/>
                </a:solidFill>
              </a:rPr>
              <a:t>Перед </a:t>
            </a:r>
            <a:r>
              <a:rPr lang="ru-RU" sz="1200" dirty="0" smtClean="0">
                <a:solidFill>
                  <a:schemeClr val="tx1"/>
                </a:solidFill>
              </a:rPr>
              <a:t>полётами в космос учёные искали способы правильной ориентации космонавтов в пространстве, лишённом действия силы тяжести. Их волновал вопрос, как космонавт будет двигаться внутри и вне корабля? При поиске ответа на этот вопрос они обратили внимание на удивительные способности падающей кошки: из какого бы положения падение не началось – приземляется она на все четыре лапы. Посмотрели кадры киносъемок об этом. Много раз на плёнке запечатлевали все фазы движения падающей кошки. Поражала виртуозная способность кошки переворачиваться в воздухе вокруг собственной оси. Она объясняется прекрасными функциональными качествами её хребта, который легко и сильно сгибается и растягивается – кошка прекрасно управляет его деформациями.</a:t>
            </a:r>
          </a:p>
          <a:p>
            <a:r>
              <a:rPr lang="ru-RU" sz="1200" dirty="0" smtClean="0">
                <a:solidFill>
                  <a:schemeClr val="tx1"/>
                </a:solidFill>
              </a:rPr>
              <a:t>    То, что падающая кошка корректирует положение тела с помощью хвоста – в этом не было открытия; однако теперь были получены количественные характеристики. Хвост во время падения совершает вращение, заставляющее всё тёло животного поворачиваться в обратном направлении; так продолжается до тех пор, пока органы равновесия кошки не отметят, что её голова заняла правильное положение относительно поля тяготения. Затем происходит выравнивание тела животного относительно его продольной оси.  Концом вращений кошки является сведение лап вместе, при этом она выгибает спину, хвост играет роль амортизатора.</a:t>
            </a:r>
          </a:p>
          <a:p>
            <a:r>
              <a:rPr lang="ru-RU" sz="1200" dirty="0" smtClean="0">
                <a:solidFill>
                  <a:schemeClr val="tx1"/>
                </a:solidFill>
              </a:rPr>
              <a:t>   Когда была изучена техника приземления кошки, эту технику постарались применить для человека. Поскольку природа не наделила его хвостом, космонавту были предложены соответствующие движения ног.</a:t>
            </a:r>
          </a:p>
          <a:p>
            <a:r>
              <a:rPr lang="ru-RU" sz="1200" dirty="0" smtClean="0">
                <a:solidFill>
                  <a:schemeClr val="tx1"/>
                </a:solidFill>
              </a:rPr>
              <a:t>   Падение кошки подчиняется закону сохранения момента количества движения.</a:t>
            </a:r>
            <a:endParaRPr lang="ru-RU" sz="1200" dirty="0">
              <a:solidFill>
                <a:schemeClr val="tx1"/>
              </a:solidFill>
            </a:endParaRPr>
          </a:p>
        </p:txBody>
      </p:sp>
      <p:pic>
        <p:nvPicPr>
          <p:cNvPr id="2050" name="Picture 2" descr="C:\Users\Руслан\Desktop\cats-motion-photo-2.jpg"/>
          <p:cNvPicPr>
            <a:picLocks noChangeAspect="1" noChangeArrowheads="1"/>
          </p:cNvPicPr>
          <p:nvPr/>
        </p:nvPicPr>
        <p:blipFill>
          <a:blip r:embed="rId2" cstate="print"/>
          <a:srcRect/>
          <a:stretch>
            <a:fillRect/>
          </a:stretch>
        </p:blipFill>
        <p:spPr bwMode="auto">
          <a:xfrm>
            <a:off x="5488230" y="1138425"/>
            <a:ext cx="3655771" cy="550262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265" y="527605"/>
            <a:ext cx="8229600" cy="1143000"/>
          </a:xfrm>
        </p:spPr>
        <p:txBody>
          <a:bodyPr>
            <a:noAutofit/>
          </a:bodyPr>
          <a:lstStyle/>
          <a:p>
            <a:pPr algn="ctr"/>
            <a:r>
              <a:rPr lang="ru-RU" sz="4400" b="1" u="sng" dirty="0" smtClean="0">
                <a:solidFill>
                  <a:schemeClr val="tx1"/>
                </a:solidFill>
              </a:rPr>
              <a:t>Механика в жизни кошки.</a:t>
            </a:r>
            <a:r>
              <a:rPr lang="ru-RU" sz="4400" dirty="0" smtClean="0">
                <a:solidFill>
                  <a:schemeClr val="tx1"/>
                </a:solidFill>
              </a:rPr>
              <a:t/>
            </a:r>
            <a:br>
              <a:rPr lang="ru-RU" sz="4400" dirty="0" smtClean="0">
                <a:solidFill>
                  <a:schemeClr val="tx1"/>
                </a:solidFill>
              </a:rPr>
            </a:br>
            <a:endParaRPr lang="ru-RU" sz="4400" dirty="0">
              <a:solidFill>
                <a:schemeClr val="tx1"/>
              </a:solidFill>
            </a:endParaRPr>
          </a:p>
        </p:txBody>
      </p:sp>
      <p:sp>
        <p:nvSpPr>
          <p:cNvPr id="3" name="Содержимое 2"/>
          <p:cNvSpPr>
            <a:spLocks noGrp="1"/>
          </p:cNvSpPr>
          <p:nvPr>
            <p:ph idx="1"/>
          </p:nvPr>
        </p:nvSpPr>
        <p:spPr>
          <a:xfrm>
            <a:off x="457200" y="1443835"/>
            <a:ext cx="4725620" cy="4525963"/>
          </a:xfrm>
        </p:spPr>
        <p:txBody>
          <a:bodyPr>
            <a:normAutofit/>
          </a:bodyPr>
          <a:lstStyle/>
          <a:p>
            <a:r>
              <a:rPr lang="ru-RU" sz="1600" dirty="0" smtClean="0"/>
              <a:t>Мы расскажем вам о походке, беге, прыжках кошки с точки зрения физики; о положении кошки при падении; о простых механизмах в анатомии кошки; о том, что такое мурлыканье,  как она добивается обтекаемости своего тела; о некоторых механических параметрах кошки, например, производимого ею давления на пол, массе животного, высоте его прыжков</a:t>
            </a:r>
            <a:r>
              <a:rPr lang="ru-RU" sz="1600" dirty="0" smtClean="0"/>
              <a:t>. </a:t>
            </a:r>
          </a:p>
          <a:p>
            <a:r>
              <a:rPr lang="ru-RU" sz="1600" dirty="0" smtClean="0"/>
              <a:t>Мы  знаем, что ни одно животное, ставшее домашним, не претерпело за время одомашнивания столь малых изменений внешнего облика, как кошка. </a:t>
            </a:r>
          </a:p>
          <a:p>
            <a:r>
              <a:rPr lang="ru-RU" sz="1600" dirty="0" smtClean="0"/>
              <a:t>Её тело, как считают специалисты, представляет собой высочайшее анатомическое достижение природы: оно приспособлено и по конструкции, и по «манере» движения к тому образу жизни, который ведет кошка. </a:t>
            </a:r>
            <a:endParaRPr lang="ru-RU" dirty="0" smtClean="0"/>
          </a:p>
          <a:p>
            <a:endParaRPr lang="ru-RU" dirty="0"/>
          </a:p>
        </p:txBody>
      </p:sp>
      <p:pic>
        <p:nvPicPr>
          <p:cNvPr id="3074" name="Picture 2" descr="C:\Users\Руслан\Desktop\23.jpg"/>
          <p:cNvPicPr>
            <a:picLocks noChangeAspect="1" noChangeArrowheads="1"/>
          </p:cNvPicPr>
          <p:nvPr/>
        </p:nvPicPr>
        <p:blipFill>
          <a:blip r:embed="rId2" cstate="print"/>
          <a:srcRect/>
          <a:stretch>
            <a:fillRect/>
          </a:stretch>
        </p:blipFill>
        <p:spPr bwMode="auto">
          <a:xfrm>
            <a:off x="5335525" y="1291130"/>
            <a:ext cx="3512215" cy="2570343"/>
          </a:xfrm>
          <a:prstGeom prst="rect">
            <a:avLst/>
          </a:prstGeom>
          <a:noFill/>
        </p:spPr>
      </p:pic>
      <p:pic>
        <p:nvPicPr>
          <p:cNvPr id="5" name="Рисунок 4" descr="6.jpg"/>
          <p:cNvPicPr>
            <a:picLocks noChangeAspect="1"/>
          </p:cNvPicPr>
          <p:nvPr/>
        </p:nvPicPr>
        <p:blipFill>
          <a:blip r:embed="rId3" cstate="print"/>
          <a:stretch>
            <a:fillRect/>
          </a:stretch>
        </p:blipFill>
        <p:spPr>
          <a:xfrm>
            <a:off x="5182820" y="3887115"/>
            <a:ext cx="3664921" cy="244328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27605"/>
            <a:ext cx="8229600" cy="1143000"/>
          </a:xfrm>
        </p:spPr>
        <p:txBody>
          <a:bodyPr>
            <a:normAutofit fontScale="90000"/>
          </a:bodyPr>
          <a:lstStyle/>
          <a:p>
            <a:r>
              <a:rPr lang="ru-RU" b="1" i="1" dirty="0" smtClean="0">
                <a:solidFill>
                  <a:schemeClr val="tx1"/>
                </a:solidFill>
              </a:rPr>
              <a:t>Простые механизмы в анатомии кошки.</a:t>
            </a:r>
            <a:r>
              <a:rPr lang="ru-RU" dirty="0" smtClean="0">
                <a:solidFill>
                  <a:schemeClr val="tx1"/>
                </a:solidFill>
              </a:rPr>
              <a:t/>
            </a:r>
            <a:br>
              <a:rPr lang="ru-RU" dirty="0" smtClean="0">
                <a:solidFill>
                  <a:schemeClr val="tx1"/>
                </a:solidFill>
              </a:rPr>
            </a:br>
            <a:endParaRPr lang="ru-RU" dirty="0">
              <a:solidFill>
                <a:schemeClr val="tx1"/>
              </a:solidFill>
            </a:endParaRPr>
          </a:p>
        </p:txBody>
      </p:sp>
      <p:sp>
        <p:nvSpPr>
          <p:cNvPr id="3" name="Содержимое 2"/>
          <p:cNvSpPr>
            <a:spLocks noGrp="1"/>
          </p:cNvSpPr>
          <p:nvPr>
            <p:ph idx="1"/>
          </p:nvPr>
        </p:nvSpPr>
        <p:spPr>
          <a:xfrm>
            <a:off x="448965" y="1291130"/>
            <a:ext cx="8085131" cy="2443280"/>
          </a:xfrm>
        </p:spPr>
        <p:txBody>
          <a:bodyPr>
            <a:normAutofit fontScale="70000" lnSpcReduction="20000"/>
          </a:bodyPr>
          <a:lstStyle/>
          <a:p>
            <a:r>
              <a:rPr lang="ru-RU" dirty="0" smtClean="0"/>
              <a:t> В скелете этого животного можно найти кости – рычаги: это череп, челюсть, лапы. Есть и такой простой механизм, как клин: это острые зубы, когти. С их помощью кошка может создать очень большое давление, что служит хорошей защитой  или помогает при нападении: ведь своими когтями и зубами она буквально может вспороть кожу противника. Ещё один клин – бугорки на языке. Шершавый, с бугорками язык кошки действует, как щётка: поэтому кошка ловко чистит ими шерсть, удаляя пыль, остатки грязи</a:t>
            </a:r>
            <a:r>
              <a:rPr lang="ru-RU" dirty="0" smtClean="0"/>
              <a:t>.</a:t>
            </a:r>
            <a:endParaRPr lang="ru-RU" dirty="0" smtClean="0"/>
          </a:p>
        </p:txBody>
      </p:sp>
      <p:pic>
        <p:nvPicPr>
          <p:cNvPr id="4" name="Рисунок 3" descr="5968431.jpg"/>
          <p:cNvPicPr>
            <a:picLocks noChangeAspect="1"/>
          </p:cNvPicPr>
          <p:nvPr/>
        </p:nvPicPr>
        <p:blipFill>
          <a:blip r:embed="rId2" cstate="print"/>
          <a:stretch>
            <a:fillRect/>
          </a:stretch>
        </p:blipFill>
        <p:spPr>
          <a:xfrm>
            <a:off x="1823310" y="3276295"/>
            <a:ext cx="5238750" cy="333375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b="1" i="1" dirty="0" smtClean="0">
                <a:solidFill>
                  <a:schemeClr val="tx1"/>
                </a:solidFill>
              </a:rPr>
              <a:t>Что такое мурлыканье?</a:t>
            </a:r>
            <a:endParaRPr lang="ru-RU" sz="4400" dirty="0">
              <a:solidFill>
                <a:schemeClr val="tx1"/>
              </a:solidFill>
            </a:endParaRPr>
          </a:p>
        </p:txBody>
      </p:sp>
      <p:sp>
        <p:nvSpPr>
          <p:cNvPr id="3" name="Содержимое 2"/>
          <p:cNvSpPr>
            <a:spLocks noGrp="1"/>
          </p:cNvSpPr>
          <p:nvPr>
            <p:ph idx="1"/>
          </p:nvPr>
        </p:nvSpPr>
        <p:spPr>
          <a:xfrm>
            <a:off x="601670" y="1291130"/>
            <a:ext cx="8229600" cy="1985165"/>
          </a:xfrm>
        </p:spPr>
        <p:txBody>
          <a:bodyPr>
            <a:normAutofit fontScale="85000" lnSpcReduction="20000"/>
          </a:bodyPr>
          <a:lstStyle/>
          <a:p>
            <a:pPr>
              <a:buNone/>
            </a:pPr>
            <a:r>
              <a:rPr lang="ru-RU" dirty="0" smtClean="0"/>
              <a:t>Это чередование двух звуковых импульсов, </a:t>
            </a:r>
            <a:r>
              <a:rPr lang="ru-RU" dirty="0" smtClean="0"/>
              <a:t>которые</a:t>
            </a:r>
          </a:p>
          <a:p>
            <a:pPr>
              <a:buNone/>
            </a:pPr>
            <a:r>
              <a:rPr lang="ru-RU" dirty="0" smtClean="0"/>
              <a:t>производятся </a:t>
            </a:r>
            <a:r>
              <a:rPr lang="ru-RU" dirty="0" smtClean="0"/>
              <a:t>при вдохе и выдохе. Тогда голосовые </a:t>
            </a:r>
            <a:endParaRPr lang="ru-RU" dirty="0" smtClean="0"/>
          </a:p>
          <a:p>
            <a:pPr>
              <a:buNone/>
            </a:pPr>
            <a:r>
              <a:rPr lang="ru-RU" dirty="0" smtClean="0"/>
              <a:t>связки </a:t>
            </a:r>
            <a:r>
              <a:rPr lang="ru-RU" dirty="0" smtClean="0"/>
              <a:t>колеблются в потоке вдыхаемого и </a:t>
            </a:r>
            <a:endParaRPr lang="ru-RU" dirty="0" smtClean="0"/>
          </a:p>
          <a:p>
            <a:pPr>
              <a:buNone/>
            </a:pPr>
            <a:r>
              <a:rPr lang="ru-RU" dirty="0" smtClean="0"/>
              <a:t>выдыхаемого </a:t>
            </a:r>
            <a:r>
              <a:rPr lang="ru-RU" dirty="0" smtClean="0"/>
              <a:t>воздуха. При этом мускулатура </a:t>
            </a:r>
            <a:endParaRPr lang="ru-RU" dirty="0" smtClean="0"/>
          </a:p>
          <a:p>
            <a:pPr>
              <a:buNone/>
            </a:pPr>
            <a:r>
              <a:rPr lang="ru-RU" dirty="0" smtClean="0"/>
              <a:t>гортани </a:t>
            </a:r>
            <a:r>
              <a:rPr lang="ru-RU" dirty="0" smtClean="0"/>
              <a:t>сокращается от 20 до 30 раз в секунду.</a:t>
            </a:r>
          </a:p>
          <a:p>
            <a:pPr>
              <a:buNone/>
            </a:pPr>
            <a:endParaRPr lang="ru-RU" dirty="0" smtClean="0"/>
          </a:p>
        </p:txBody>
      </p:sp>
      <p:pic>
        <p:nvPicPr>
          <p:cNvPr id="4098" name="Picture 2" descr="C:\Users\Руслан\Desktop\murlyichet.png"/>
          <p:cNvPicPr>
            <a:picLocks noChangeAspect="1" noChangeArrowheads="1"/>
          </p:cNvPicPr>
          <p:nvPr/>
        </p:nvPicPr>
        <p:blipFill>
          <a:blip r:embed="rId2" cstate="print"/>
          <a:srcRect/>
          <a:stretch>
            <a:fillRect/>
          </a:stretch>
        </p:blipFill>
        <p:spPr bwMode="auto">
          <a:xfrm>
            <a:off x="1670605" y="3276295"/>
            <a:ext cx="5524500" cy="311094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27605"/>
            <a:ext cx="8847740" cy="1143000"/>
          </a:xfrm>
        </p:spPr>
        <p:txBody>
          <a:bodyPr>
            <a:normAutofit fontScale="90000"/>
          </a:bodyPr>
          <a:lstStyle/>
          <a:p>
            <a:r>
              <a:rPr lang="ru-RU" b="1" i="1" dirty="0" smtClean="0">
                <a:solidFill>
                  <a:schemeClr val="tx1"/>
                </a:solidFill>
              </a:rPr>
              <a:t>Когда и почему кошка свёртывается в клубок?</a:t>
            </a:r>
            <a:r>
              <a:rPr lang="ru-RU" dirty="0" smtClean="0"/>
              <a:t/>
            </a:r>
            <a:br>
              <a:rPr lang="ru-RU" dirty="0" smtClean="0"/>
            </a:br>
            <a:endParaRPr lang="ru-RU" dirty="0"/>
          </a:p>
        </p:txBody>
      </p:sp>
      <p:sp>
        <p:nvSpPr>
          <p:cNvPr id="3" name="Содержимое 2"/>
          <p:cNvSpPr>
            <a:spLocks noGrp="1"/>
          </p:cNvSpPr>
          <p:nvPr>
            <p:ph idx="1"/>
          </p:nvPr>
        </p:nvSpPr>
        <p:spPr>
          <a:xfrm>
            <a:off x="143555" y="1138425"/>
            <a:ext cx="5489145" cy="5344675"/>
          </a:xfrm>
        </p:spPr>
        <p:txBody>
          <a:bodyPr>
            <a:normAutofit fontScale="55000" lnSpcReduction="20000"/>
          </a:bodyPr>
          <a:lstStyle/>
          <a:p>
            <a:pPr>
              <a:buNone/>
            </a:pPr>
            <a:r>
              <a:rPr lang="ru-RU" dirty="0" smtClean="0"/>
              <a:t>Делает она это для того, чтобы сохранить тепло, так как у свернувшейся кошки меньше свободная поверхность тела, поэтому меньше и теплообмен, меньше охлаждение. Чем теплее в комнате, тем больше распрямляется тело кошки, пока не вытянется в прямую линию. Однако при сильной жаре кошка снова немного сворачивается; но этот факт не нашёл пока научного объяснения.</a:t>
            </a:r>
          </a:p>
          <a:p>
            <a:pPr>
              <a:buNone/>
            </a:pPr>
            <a:r>
              <a:rPr lang="ru-RU" dirty="0" smtClean="0"/>
              <a:t>    В сильный мороз кошка может ходить по снегу, не обмораживая лап. У неё на подушечках есть тонкий слой, обладающий плохой теплопроводностью. Он-то и «держит» большой перепад температур.</a:t>
            </a:r>
          </a:p>
          <a:p>
            <a:pPr>
              <a:buNone/>
            </a:pPr>
            <a:r>
              <a:rPr lang="ru-RU" dirty="0" smtClean="0"/>
              <a:t>    А теперь вспомним дошедшие до нас старинные примеры, связанные с предсказаниями погоды по поведению кошки. Одна из них отражена в стихотворении А. Фета:</a:t>
            </a:r>
          </a:p>
          <a:p>
            <a:pPr>
              <a:buNone/>
            </a:pPr>
            <a:r>
              <a:rPr lang="ru-RU" dirty="0" smtClean="0"/>
              <a:t>  Мама! Глянь-ка из окошка – </a:t>
            </a:r>
          </a:p>
          <a:p>
            <a:pPr>
              <a:buNone/>
            </a:pPr>
            <a:r>
              <a:rPr lang="ru-RU" dirty="0" smtClean="0"/>
              <a:t>  Знать, вчера недаром кошка умывала нос.</a:t>
            </a:r>
          </a:p>
          <a:p>
            <a:pPr>
              <a:buNone/>
            </a:pPr>
            <a:r>
              <a:rPr lang="ru-RU" dirty="0" smtClean="0"/>
              <a:t>  Грязи нет, весь двор одело, посветлело, побелело – </a:t>
            </a:r>
          </a:p>
          <a:p>
            <a:pPr>
              <a:buNone/>
            </a:pPr>
            <a:r>
              <a:rPr lang="ru-RU" dirty="0" smtClean="0"/>
              <a:t>  Видно, есть мороз.</a:t>
            </a:r>
          </a:p>
          <a:p>
            <a:pPr>
              <a:buNone/>
            </a:pPr>
            <a:r>
              <a:rPr lang="ru-RU" dirty="0" smtClean="0"/>
              <a:t>   Всем известна и примета о чёрном коте, который переходит дорогу.</a:t>
            </a:r>
          </a:p>
          <a:p>
            <a:pPr>
              <a:buNone/>
            </a:pPr>
            <a:r>
              <a:rPr lang="ru-RU" dirty="0" smtClean="0"/>
              <a:t> </a:t>
            </a:r>
          </a:p>
          <a:p>
            <a:pPr>
              <a:buNone/>
            </a:pPr>
            <a:endParaRPr lang="ru-RU" dirty="0"/>
          </a:p>
        </p:txBody>
      </p:sp>
      <p:pic>
        <p:nvPicPr>
          <p:cNvPr id="5122" name="Picture 2" descr="C:\Users\Руслан\Desktop\y_2140bd90.jpeg"/>
          <p:cNvPicPr>
            <a:picLocks noChangeAspect="1" noChangeArrowheads="1"/>
          </p:cNvPicPr>
          <p:nvPr/>
        </p:nvPicPr>
        <p:blipFill>
          <a:blip r:embed="rId2" cstate="print"/>
          <a:srcRect/>
          <a:stretch>
            <a:fillRect/>
          </a:stretch>
        </p:blipFill>
        <p:spPr bwMode="auto">
          <a:xfrm>
            <a:off x="5335525" y="4001645"/>
            <a:ext cx="3808475" cy="285635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27605"/>
            <a:ext cx="8229600" cy="1143000"/>
          </a:xfrm>
        </p:spPr>
        <p:txBody>
          <a:bodyPr>
            <a:noAutofit/>
          </a:bodyPr>
          <a:lstStyle/>
          <a:p>
            <a:pPr algn="ctr"/>
            <a:r>
              <a:rPr lang="ru-RU" sz="4400" b="1" i="1" u="sng" dirty="0" smtClean="0">
                <a:solidFill>
                  <a:schemeClr val="tx1"/>
                </a:solidFill>
              </a:rPr>
              <a:t>Кошачья походка.</a:t>
            </a:r>
            <a:r>
              <a:rPr lang="ru-RU" sz="4400" dirty="0" smtClean="0">
                <a:solidFill>
                  <a:schemeClr val="tx1"/>
                </a:solidFill>
              </a:rPr>
              <a:t/>
            </a:r>
            <a:br>
              <a:rPr lang="ru-RU" sz="4400" dirty="0" smtClean="0">
                <a:solidFill>
                  <a:schemeClr val="tx1"/>
                </a:solidFill>
              </a:rPr>
            </a:br>
            <a:endParaRPr lang="ru-RU" sz="4400" dirty="0">
              <a:solidFill>
                <a:schemeClr val="tx1"/>
              </a:solidFill>
            </a:endParaRPr>
          </a:p>
        </p:txBody>
      </p:sp>
      <p:sp>
        <p:nvSpPr>
          <p:cNvPr id="3" name="Содержимое 2"/>
          <p:cNvSpPr>
            <a:spLocks noGrp="1"/>
          </p:cNvSpPr>
          <p:nvPr>
            <p:ph idx="1"/>
          </p:nvPr>
        </p:nvSpPr>
        <p:spPr>
          <a:xfrm>
            <a:off x="1" y="1443834"/>
            <a:ext cx="5030114" cy="5039265"/>
          </a:xfrm>
        </p:spPr>
        <p:txBody>
          <a:bodyPr>
            <a:normAutofit fontScale="47500" lnSpcReduction="20000"/>
          </a:bodyPr>
          <a:lstStyle/>
          <a:p>
            <a:r>
              <a:rPr lang="ru-RU" dirty="0" smtClean="0"/>
              <a:t>Кошка ходит «на цыпочках». Основания лап у неё круглые, и след она оставляет округлый. На бегу она втягивает когти и ступает на толстые и мягкие подушечки пальцев. При беге кошка использует раскачивающуюся иноходь: она делает шаг попеременно то обеими правыми, то обеими левыми лапами. Это необычная походка. Ходьбу и бег кошки можно рассматривать как колебательное движение, в процессе которого то нарушается, то восстанавливается равновесие тела. Движения  кошки удивительно быстры, легки, грациозны. Что позволяет ей достичь этого? Кошка движется, отталкиваясь от опоры. При этом внешние силы – </a:t>
            </a:r>
            <a:r>
              <a:rPr lang="ru-RU" dirty="0" err="1" smtClean="0"/>
              <a:t>силы</a:t>
            </a:r>
            <a:r>
              <a:rPr lang="ru-RU" dirty="0" smtClean="0"/>
              <a:t> тяжести, сила трения, сопротивления среды, вступают во «взаимодействие» с внутренними силами организма (напряжение мышц). Движение происходит благодаря совместной деятельности всех мышц и силе трения покоя. При беге животного возникает особый ритм: каждый очередной мах конечностей состоит из чередующихся ускорений и замедлений. Установлено, что только 1/5 часть из 40 мышц лапы кошки работает на передвижение, другие же остаются в покое как бы про запас, на случай чрезвычайных перегрузок. Кошка при беге может развивать скорость до 50 км в час.</a:t>
            </a:r>
          </a:p>
          <a:p>
            <a:r>
              <a:rPr lang="ru-RU" dirty="0" smtClean="0"/>
              <a:t>       При прыжке же, когда кошка стремится преодолеть большое расстояние, её спина как бы расширяется, что позволяет ей планировать; кошка напоминает при этом мелкий парашют. При прыжке все мышцы её ведут себя как сложная система амортизаторов; при приземлении они включаются не одновременно, а поочерёдно, одна за другой до тех пор, пока не поглотят всю энергию прыжка полностью.</a:t>
            </a:r>
          </a:p>
          <a:p>
            <a:endParaRPr lang="ru-RU" dirty="0"/>
          </a:p>
        </p:txBody>
      </p:sp>
      <p:pic>
        <p:nvPicPr>
          <p:cNvPr id="4" name="Рисунок 3" descr="jivotniy_mir0327.jpg"/>
          <p:cNvPicPr>
            <a:picLocks noChangeAspect="1"/>
          </p:cNvPicPr>
          <p:nvPr/>
        </p:nvPicPr>
        <p:blipFill>
          <a:blip r:embed="rId2" cstate="print"/>
          <a:stretch>
            <a:fillRect/>
          </a:stretch>
        </p:blipFill>
        <p:spPr>
          <a:xfrm>
            <a:off x="5014215" y="1443835"/>
            <a:ext cx="4129785" cy="460979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8965" y="527605"/>
            <a:ext cx="8229600" cy="1143000"/>
          </a:xfrm>
        </p:spPr>
        <p:txBody>
          <a:bodyPr>
            <a:noAutofit/>
          </a:bodyPr>
          <a:lstStyle/>
          <a:p>
            <a:r>
              <a:rPr lang="ru-RU" sz="4000" b="1" i="1" dirty="0" smtClean="0">
                <a:solidFill>
                  <a:schemeClr val="tx1"/>
                </a:solidFill>
              </a:rPr>
              <a:t>Электричество и кошка.</a:t>
            </a:r>
            <a:r>
              <a:rPr lang="ru-RU" sz="4000" dirty="0" smtClean="0">
                <a:solidFill>
                  <a:schemeClr val="tx1"/>
                </a:solidFill>
              </a:rPr>
              <a:t/>
            </a:r>
            <a:br>
              <a:rPr lang="ru-RU" sz="4000" dirty="0" smtClean="0">
                <a:solidFill>
                  <a:schemeClr val="tx1"/>
                </a:solidFill>
              </a:rPr>
            </a:br>
            <a:endParaRPr lang="ru-RU" sz="4000" dirty="0">
              <a:solidFill>
                <a:schemeClr val="tx1"/>
              </a:solidFill>
            </a:endParaRPr>
          </a:p>
        </p:txBody>
      </p:sp>
      <p:sp>
        <p:nvSpPr>
          <p:cNvPr id="3" name="Содержимое 2"/>
          <p:cNvSpPr>
            <a:spLocks noGrp="1"/>
          </p:cNvSpPr>
          <p:nvPr>
            <p:ph idx="1"/>
          </p:nvPr>
        </p:nvSpPr>
        <p:spPr>
          <a:xfrm>
            <a:off x="143555" y="1443835"/>
            <a:ext cx="5039265" cy="5039265"/>
          </a:xfrm>
        </p:spPr>
        <p:txBody>
          <a:bodyPr>
            <a:normAutofit fontScale="62500" lnSpcReduction="20000"/>
          </a:bodyPr>
          <a:lstStyle/>
          <a:p>
            <a:r>
              <a:rPr lang="ru-RU" dirty="0" smtClean="0"/>
              <a:t>Когда гладят кошку по шерсти, то в сухую погоду или в сухом помещении шерсть от трения быстро электризуется. Если гладить кошку долго или энергично, то может произойти сильная электризация: на поверхности тела скопится большой заряд, и, как следствие, возникнет разряд – искра. Кошка не всегда любит, когда её гладят: когда возникает сильное электрическое поле, проскакивающие искорки вызывают у кошки неприятные ощущения.</a:t>
            </a:r>
          </a:p>
          <a:p>
            <a:r>
              <a:rPr lang="ru-RU" dirty="0" smtClean="0"/>
              <a:t>    Кошка может выдержать гораздо большее напряжение, чем человек. И именно благодаря кошке удалось выяснить, какую роль в ослаблении действия электрического тока на живой организм играет фактор внимания. </a:t>
            </a:r>
          </a:p>
          <a:p>
            <a:r>
              <a:rPr lang="ru-RU" dirty="0" smtClean="0"/>
              <a:t>   Интересный факт: для горения электрической лампы в 15 Вт надо было бы одновременно гладить 1,5 млрд. кошек!</a:t>
            </a:r>
          </a:p>
          <a:p>
            <a:pPr>
              <a:buNone/>
            </a:pPr>
            <a:endParaRPr lang="ru-RU" dirty="0"/>
          </a:p>
        </p:txBody>
      </p:sp>
      <p:pic>
        <p:nvPicPr>
          <p:cNvPr id="4" name="Рисунок 3" descr="1254.jpg"/>
          <p:cNvPicPr>
            <a:picLocks noChangeAspect="1"/>
          </p:cNvPicPr>
          <p:nvPr/>
        </p:nvPicPr>
        <p:blipFill>
          <a:blip r:embed="rId2" cstate="print"/>
          <a:stretch>
            <a:fillRect/>
          </a:stretch>
        </p:blipFill>
        <p:spPr>
          <a:xfrm>
            <a:off x="5000306" y="3956605"/>
            <a:ext cx="4143694" cy="2901395"/>
          </a:xfrm>
          <a:prstGeom prst="rect">
            <a:avLst/>
          </a:prstGeom>
        </p:spPr>
      </p:pic>
      <p:pic>
        <p:nvPicPr>
          <p:cNvPr id="5" name="Рисунок 4" descr="299687__i-ve-made-a-terrible-mistake_p.jpg"/>
          <p:cNvPicPr>
            <a:picLocks noChangeAspect="1"/>
          </p:cNvPicPr>
          <p:nvPr/>
        </p:nvPicPr>
        <p:blipFill>
          <a:blip r:embed="rId3" cstate="print"/>
          <a:stretch>
            <a:fillRect/>
          </a:stretch>
        </p:blipFill>
        <p:spPr>
          <a:xfrm>
            <a:off x="5416412" y="1291129"/>
            <a:ext cx="3592348" cy="2443281"/>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8965" y="374900"/>
            <a:ext cx="8229600" cy="1143000"/>
          </a:xfrm>
        </p:spPr>
        <p:txBody>
          <a:bodyPr>
            <a:normAutofit fontScale="90000"/>
          </a:bodyPr>
          <a:lstStyle/>
          <a:p>
            <a:pPr algn="ctr"/>
            <a:r>
              <a:rPr lang="ru-RU" sz="4900" b="1" i="1" dirty="0" smtClean="0">
                <a:solidFill>
                  <a:schemeClr val="tx1"/>
                </a:solidFill>
              </a:rPr>
              <a:t>Биополе.</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0000" lnSpcReduction="20000"/>
          </a:bodyPr>
          <a:lstStyle/>
          <a:p>
            <a:r>
              <a:rPr lang="ru-RU" b="1" i="1" dirty="0" smtClean="0"/>
              <a:t>Биополе.</a:t>
            </a:r>
            <a:endParaRPr lang="ru-RU" dirty="0" smtClean="0"/>
          </a:p>
          <a:p>
            <a:r>
              <a:rPr lang="ru-RU" dirty="0" smtClean="0"/>
              <a:t>    Кошка обладает и своим биополем, которое может вступать во взаимодействие с биополем человека. Возможно, благодаря именно этому свойству кошка безошибочно находит своего хозяина и приходит к нему на помощь. Ведь известно много загадочных случаев, когда кошки спасали людей и предотвращали убийства. Неоспоримым является и факт благотворного влияния кошки на состояние человека: общение с кошкой снимает стресс, нормализует артериальное давление, успокаивает.</a:t>
            </a:r>
          </a:p>
          <a:p>
            <a:r>
              <a:rPr lang="ru-RU" u="sng" dirty="0" smtClean="0"/>
              <a:t>Новая информация</a:t>
            </a:r>
            <a:r>
              <a:rPr lang="ru-RU" dirty="0" smtClean="0"/>
              <a:t>: знаете ли вы, что у кошки есть уникальный орган в виде хрящевой трубочки, расположенный в основании пасти, который является частью системы восприятия запахов. Он мало изучен, но предполагается, что с его помощью кошка регистрирует даже незначительные изменения в химическом составе воздуха. Данный вопрос находится в стадии изучения.</a:t>
            </a:r>
          </a:p>
          <a:p>
            <a:r>
              <a:rPr lang="ru-RU" dirty="0" smtClean="0"/>
              <a:t>  Итак, кошка – интересное и малоизученное животное из тех, которых сумел приручить человек.</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6260" y="527605"/>
            <a:ext cx="8229600" cy="1143000"/>
          </a:xfrm>
        </p:spPr>
        <p:txBody>
          <a:bodyPr>
            <a:noAutofit/>
          </a:bodyPr>
          <a:lstStyle/>
          <a:p>
            <a:r>
              <a:rPr lang="ru-RU" b="1" i="1" dirty="0" smtClean="0">
                <a:solidFill>
                  <a:schemeClr val="tx1"/>
                </a:solidFill>
              </a:rPr>
              <a:t>Резервная система ориентации.</a:t>
            </a:r>
            <a:r>
              <a:rPr lang="ru-RU" dirty="0" smtClean="0">
                <a:solidFill>
                  <a:schemeClr val="tx1"/>
                </a:solidFill>
              </a:rPr>
              <a:t/>
            </a:r>
            <a:br>
              <a:rPr lang="ru-RU" dirty="0" smtClean="0">
                <a:solidFill>
                  <a:schemeClr val="tx1"/>
                </a:solidFill>
              </a:rPr>
            </a:br>
            <a:endParaRPr lang="ru-RU" dirty="0">
              <a:solidFill>
                <a:schemeClr val="tx1"/>
              </a:solidFill>
            </a:endParaRPr>
          </a:p>
        </p:txBody>
      </p:sp>
      <p:sp>
        <p:nvSpPr>
          <p:cNvPr id="3" name="Содержимое 2"/>
          <p:cNvSpPr>
            <a:spLocks noGrp="1"/>
          </p:cNvSpPr>
          <p:nvPr>
            <p:ph idx="1"/>
          </p:nvPr>
        </p:nvSpPr>
        <p:spPr>
          <a:xfrm>
            <a:off x="143555" y="1291130"/>
            <a:ext cx="8856890" cy="3206804"/>
          </a:xfrm>
        </p:spPr>
        <p:txBody>
          <a:bodyPr>
            <a:normAutofit fontScale="55000" lnSpcReduction="20000"/>
          </a:bodyPr>
          <a:lstStyle/>
          <a:p>
            <a:pPr>
              <a:buNone/>
            </a:pPr>
            <a:r>
              <a:rPr lang="ru-RU" dirty="0" smtClean="0"/>
              <a:t>Даже в абсолютной темноте и тишине, когда кошке уже не смогут служить ни глаза, ни уши, она и тогда не превращается в беспомощное существо, ибо обладает запасной системой ориентации в пространстве; эту систему образуют длинные упругие усы (</a:t>
            </a:r>
            <a:r>
              <a:rPr lang="ru-RU" dirty="0" err="1" smtClean="0"/>
              <a:t>вибриссы</a:t>
            </a:r>
            <a:r>
              <a:rPr lang="ru-RU" dirty="0" smtClean="0"/>
              <a:t>), брови и небольшие волоски, растущие на задней стороне передних лап. Был поставлен такой эксперимент: кошек запускали в сложный тёмный лабиринт. И они неизменно находили выход, но лишь до тех пор, пока у них не обрезали усы</a:t>
            </a:r>
            <a:r>
              <a:rPr lang="ru-RU" dirty="0" smtClean="0"/>
              <a:t>.</a:t>
            </a:r>
          </a:p>
          <a:p>
            <a:pPr>
              <a:buNone/>
            </a:pPr>
            <a:r>
              <a:rPr lang="ru-RU" dirty="0" smtClean="0"/>
              <a:t>  </a:t>
            </a:r>
            <a:r>
              <a:rPr lang="ru-RU" dirty="0" smtClean="0"/>
              <a:t>Усами, которые могут шевелиться, кошка исследует предмет, определяет ими размеры и движение добычи, которую держит в зубах вне поля своего зрения. Собираясь совершить прыжок, кошка старается предварительно «ощупать» усами поверхность приземления. То же самое она делает, если надо обследовать незнакомое место: подвижные усы животное собирает в пучок, кончик каждой волосинки едва уловимо для человеческого глаза «бегает» по поверхности, ощупывая её со всех сторон. Некоторые учёные считают, что кошка добирается до своего хозяина, когда оказывается далеко от дома, именно благодаря своим чудесным усам. Может быть, усы кошки – это своеобразные антенны, улавливающие разной частоты звуки? На этот вопрос пока ответа нет.</a:t>
            </a:r>
          </a:p>
          <a:p>
            <a:pPr>
              <a:buNone/>
            </a:pPr>
            <a:r>
              <a:rPr lang="ru-RU" dirty="0" smtClean="0"/>
              <a:t>    Ряд учёных полагает, что кошка чувствительна к магнитному полю Земли и способна регистрировать изменения в окружающем магнитном </a:t>
            </a:r>
            <a:r>
              <a:rPr lang="ru-RU" dirty="0" smtClean="0"/>
              <a:t>поле.</a:t>
            </a:r>
          </a:p>
          <a:p>
            <a:pPr>
              <a:buNone/>
            </a:pPr>
            <a:endParaRPr lang="ru-RU" dirty="0"/>
          </a:p>
        </p:txBody>
      </p:sp>
      <p:pic>
        <p:nvPicPr>
          <p:cNvPr id="4" name="Рисунок 3" descr="3220094.jpeg"/>
          <p:cNvPicPr>
            <a:picLocks noChangeAspect="1"/>
          </p:cNvPicPr>
          <p:nvPr/>
        </p:nvPicPr>
        <p:blipFill>
          <a:blip r:embed="rId2" cstate="print"/>
          <a:stretch>
            <a:fillRect/>
          </a:stretch>
        </p:blipFill>
        <p:spPr>
          <a:xfrm>
            <a:off x="4628235" y="4192526"/>
            <a:ext cx="4059175" cy="2487638"/>
          </a:xfrm>
          <a:prstGeom prst="rect">
            <a:avLst/>
          </a:prstGeom>
        </p:spPr>
      </p:pic>
      <p:pic>
        <p:nvPicPr>
          <p:cNvPr id="5" name="Рисунок 4" descr="5019065_7605a374.jpg"/>
          <p:cNvPicPr>
            <a:picLocks noChangeAspect="1"/>
          </p:cNvPicPr>
          <p:nvPr/>
        </p:nvPicPr>
        <p:blipFill>
          <a:blip r:embed="rId3" cstate="print"/>
          <a:stretch>
            <a:fillRect/>
          </a:stretch>
        </p:blipFill>
        <p:spPr>
          <a:xfrm>
            <a:off x="448965" y="4345230"/>
            <a:ext cx="3512215" cy="2342738"/>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4560" y="222195"/>
            <a:ext cx="8229600" cy="1143000"/>
          </a:xfrm>
        </p:spPr>
        <p:txBody>
          <a:bodyPr>
            <a:normAutofit fontScale="90000"/>
          </a:bodyPr>
          <a:lstStyle/>
          <a:p>
            <a:pPr algn="ctr"/>
            <a:r>
              <a:rPr lang="ru-RU" b="1" i="1" dirty="0" smtClean="0">
                <a:solidFill>
                  <a:schemeClr val="tx1"/>
                </a:solidFill>
              </a:rPr>
              <a:t>Форма тела кошки с точки зрения обтекаемости.</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Так как кошка перемещается быстро, природа создала её такой, чтобы при беге и прыжках она испытывала наименьшее (из возможных при её размерах) сопротивление воздуха. По данной причине волоски, образующие «мех» у кошки, расположены по правилам оптимального обтекания: волоски укладываются назад и друг на друга, образуя гладкую поверхность; кроме того, это позволяет ей не намокать и легко пролезать в узкие проходы, быстро двигаться в траве, густом кустарнике.</a:t>
            </a:r>
          </a:p>
          <a:p>
            <a:r>
              <a:rPr lang="ru-RU" u="sng" dirty="0" smtClean="0"/>
              <a:t>Некоторые данные:</a:t>
            </a:r>
            <a:r>
              <a:rPr lang="ru-RU" dirty="0" smtClean="0"/>
              <a:t> скорость кошки – до 50 км/час, высота прыжка – до 3 метров, длинна прыжка – может в 15 раз превышать   длину тела.</a:t>
            </a:r>
          </a:p>
          <a:p>
            <a:pPr>
              <a:buNone/>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670" y="69490"/>
            <a:ext cx="8229600" cy="1143000"/>
          </a:xfrm>
        </p:spPr>
        <p:txBody>
          <a:bodyPr>
            <a:normAutofit fontScale="90000"/>
          </a:bodyPr>
          <a:lstStyle/>
          <a:p>
            <a:pPr algn="ctr"/>
            <a:r>
              <a:rPr lang="ru-RU" sz="7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Вечер:</a:t>
            </a:r>
            <a:endParaRPr lang="en-US" sz="7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Content Placeholder 2"/>
          <p:cNvSpPr>
            <a:spLocks noGrp="1"/>
          </p:cNvSpPr>
          <p:nvPr>
            <p:ph idx="1"/>
          </p:nvPr>
        </p:nvSpPr>
        <p:spPr>
          <a:xfrm>
            <a:off x="296260" y="1901950"/>
            <a:ext cx="8229600" cy="4525963"/>
          </a:xfrm>
        </p:spPr>
        <p:txBody>
          <a:bodyPr/>
          <a:lstStyle/>
          <a:p>
            <a:endParaRPr lang="en-US" dirty="0" smtClean="0"/>
          </a:p>
          <a:p>
            <a:endParaRPr lang="en-US" dirty="0"/>
          </a:p>
        </p:txBody>
      </p:sp>
      <p:pic>
        <p:nvPicPr>
          <p:cNvPr id="1028" name="Picture 4" descr="C:\Users\Руслан\Desktop\176354__cat-cat-cat-british-shorthair-british-gray-color-face-eyes-yellow_p.jpg"/>
          <p:cNvPicPr>
            <a:picLocks noChangeAspect="1" noChangeArrowheads="1"/>
          </p:cNvPicPr>
          <p:nvPr/>
        </p:nvPicPr>
        <p:blipFill>
          <a:blip r:embed="rId3" cstate="print"/>
          <a:srcRect/>
          <a:stretch>
            <a:fillRect/>
          </a:stretch>
        </p:blipFill>
        <p:spPr bwMode="auto">
          <a:xfrm>
            <a:off x="1059785" y="1138425"/>
            <a:ext cx="6786594" cy="41230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TextBox 8"/>
          <p:cNvSpPr txBox="1"/>
          <p:nvPr/>
        </p:nvSpPr>
        <p:spPr>
          <a:xfrm>
            <a:off x="1212490" y="5414165"/>
            <a:ext cx="6413610" cy="1015663"/>
          </a:xfrm>
          <a:prstGeom prst="rect">
            <a:avLst/>
          </a:prstGeom>
          <a:noFill/>
        </p:spPr>
        <p:txBody>
          <a:bodyPr wrap="square" rtlCol="0">
            <a:spAutoFit/>
          </a:bodyPr>
          <a:lstStyle/>
          <a:p>
            <a:pPr algn="ctr"/>
            <a:r>
              <a:rPr lang="ru-RU" sz="6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«Кошка и физика»</a:t>
            </a:r>
            <a:endParaRPr lang="ru-RU"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xmlns="" val="41033094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27605"/>
            <a:ext cx="8229600" cy="1143000"/>
          </a:xfrm>
        </p:spPr>
        <p:txBody>
          <a:bodyPr>
            <a:normAutofit fontScale="90000"/>
          </a:bodyPr>
          <a:lstStyle/>
          <a:p>
            <a:r>
              <a:rPr lang="ru-RU" sz="4000" b="1" i="1" dirty="0" smtClean="0">
                <a:solidFill>
                  <a:schemeClr val="tx1"/>
                </a:solidFill>
              </a:rPr>
              <a:t>Тепловые  явления в Кошкиной судьбе.</a:t>
            </a:r>
            <a:r>
              <a:rPr lang="ru-RU" dirty="0" smtClean="0"/>
              <a:t/>
            </a:r>
            <a:br>
              <a:rPr lang="ru-RU" dirty="0" smtClean="0"/>
            </a:br>
            <a:endParaRPr lang="ru-RU" dirty="0"/>
          </a:p>
        </p:txBody>
      </p:sp>
      <p:sp>
        <p:nvSpPr>
          <p:cNvPr id="3" name="Содержимое 2"/>
          <p:cNvSpPr>
            <a:spLocks noGrp="1"/>
          </p:cNvSpPr>
          <p:nvPr>
            <p:ph idx="1"/>
          </p:nvPr>
        </p:nvSpPr>
        <p:spPr/>
        <p:txBody>
          <a:bodyPr>
            <a:normAutofit/>
          </a:bodyPr>
          <a:lstStyle/>
          <a:p>
            <a:pPr>
              <a:buNone/>
            </a:pPr>
            <a:r>
              <a:rPr lang="ru-RU" dirty="0" smtClean="0"/>
              <a:t>Температура </a:t>
            </a:r>
            <a:r>
              <a:rPr lang="ru-RU" dirty="0" smtClean="0"/>
              <a:t>тела кошки в нормальном состоянии колеблется в пределах 38 – 39,5, у котят – более высокая. Температура тела зависит от физической и психической активности кошки. Частота дыхания в среднем 20 – 30 дыхательных движений в минуту. При повышении температуры окружающей среды или сильном возбуждении кошки начинают дышать с открытым ртом, что способствует увеличению теплообмена.</a:t>
            </a:r>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8965" y="374900"/>
            <a:ext cx="8229600" cy="1143000"/>
          </a:xfrm>
        </p:spPr>
        <p:txBody>
          <a:bodyPr>
            <a:normAutofit fontScale="90000"/>
          </a:bodyPr>
          <a:lstStyle/>
          <a:p>
            <a:pPr algn="ctr"/>
            <a:r>
              <a:rPr lang="ru-RU" sz="4400" b="1" i="1" dirty="0" smtClean="0">
                <a:solidFill>
                  <a:schemeClr val="tx1"/>
                </a:solidFill>
              </a:rPr>
              <a:t>Теплообмен.</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55000" lnSpcReduction="20000"/>
          </a:bodyPr>
          <a:lstStyle/>
          <a:p>
            <a:pPr>
              <a:buNone/>
            </a:pPr>
            <a:r>
              <a:rPr lang="ru-RU" dirty="0" smtClean="0"/>
              <a:t> </a:t>
            </a:r>
          </a:p>
          <a:p>
            <a:pPr>
              <a:buNone/>
            </a:pPr>
            <a:r>
              <a:rPr lang="ru-RU" dirty="0" smtClean="0"/>
              <a:t>В </a:t>
            </a:r>
            <a:r>
              <a:rPr lang="ru-RU" dirty="0" smtClean="0"/>
              <a:t>обычных ситуациях </a:t>
            </a:r>
            <a:r>
              <a:rPr lang="ru-RU" dirty="0" err="1" smtClean="0"/>
              <a:t>теплорегуляционную</a:t>
            </a:r>
            <a:r>
              <a:rPr lang="ru-RU" dirty="0" smtClean="0"/>
              <a:t> функцию выполняет явление теплообмена между телом кошки и окружающей средой. </a:t>
            </a:r>
          </a:p>
          <a:p>
            <a:pPr>
              <a:buNone/>
            </a:pPr>
            <a:r>
              <a:rPr lang="ru-RU" dirty="0" smtClean="0"/>
              <a:t>Теплорегуляцию обеспечивают также немногочисленные потовые железы кошки, находящиеся на кожистых концах лапок. Ведь известно, что при испарении жидкости с поверхности тела температура его понижается и тем сильнее, чем активнее идёт процесс испарения. Происходит это потому, что для отрыва молекул жидкости, то есть разрыва межмолекулярных и межатомных связей и перевода жидкости в газообразное состояние, требуется энергия; берётся же она у самого тела, с поверхности которого идёт испарение. На теле кошки и её голове потовых желез нет; природа сделала так потому, чтобы кошку не могли «заметить» по запаху. Потеют у неё лапки, вернее, концы лапок, но при этом лапки прижимаются к земле. И, следовательно, добыча преждевременно не испугается подкрадывающейся кошки и не учует её запаха.</a:t>
            </a:r>
          </a:p>
          <a:p>
            <a:pPr>
              <a:buNone/>
            </a:pPr>
            <a:r>
              <a:rPr lang="ru-RU" dirty="0" smtClean="0"/>
              <a:t>   Большую роль в теплообмене играет шерсть кошки: её волосяной покров. Когда холодно, мышечным усилием шерсть «поднимается дыбом» - между волосинками скапливается больше воздуха, чем обычно, а воздух, как известно, плохой проводник тепла; так кошка пытается сохранить своё тепло, свою температуру. Помогает этому и подшерсток – мелкие короткие пушистые волоски, находящиеся между более длинными; они тоже задерживают воздух, создавая плотную воздушную оболочку вокруг туловища.</a:t>
            </a:r>
          </a:p>
          <a:p>
            <a:pPr>
              <a:buNone/>
            </a:pP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800" i="1" u="sng" dirty="0" smtClean="0">
                <a:solidFill>
                  <a:schemeClr val="tx1"/>
                </a:solidFill>
              </a:rPr>
              <a:t>Слух кошки</a:t>
            </a:r>
            <a:endParaRPr lang="ru-RU" sz="4800" i="1" u="sng" dirty="0">
              <a:solidFill>
                <a:schemeClr val="tx1"/>
              </a:solidFill>
            </a:endParaRPr>
          </a:p>
        </p:txBody>
      </p:sp>
      <p:sp>
        <p:nvSpPr>
          <p:cNvPr id="3" name="Содержимое 2"/>
          <p:cNvSpPr>
            <a:spLocks noGrp="1"/>
          </p:cNvSpPr>
          <p:nvPr>
            <p:ph idx="1"/>
          </p:nvPr>
        </p:nvSpPr>
        <p:spPr>
          <a:xfrm>
            <a:off x="143555" y="1443835"/>
            <a:ext cx="8704185" cy="3206805"/>
          </a:xfrm>
        </p:spPr>
        <p:txBody>
          <a:bodyPr>
            <a:normAutofit fontScale="55000" lnSpcReduction="20000"/>
          </a:bodyPr>
          <a:lstStyle/>
          <a:p>
            <a:r>
              <a:rPr lang="ru-RU" dirty="0" smtClean="0"/>
              <a:t> Слух кошки поистине феноменален. Кошка пробуждается от самого глубокого сна, если где-то за каменной стеной, в 15 метрах от неё начинает скрестись мышь. Бодрствующая кошка слышит мышь за 20 метров от неё. Вот один из удивительных фактов, подтверждающих это. Американская военная часть во время второй мировой войны находилась на одном из Соломоновых островов. Кто-то из солдат привёз на остров кота по кличке Даменит. Когда этот кот выказывал беспокойство, бил недовольно хвостом и отправлялся в сторону бункера, в котором обычно прятались люди во время воздушных налётов авиации, солдаты уже твёрдо знали: вскоре из-за горизонта появятся самолёты противника. Это происходило задолго до того, как звукоулавливающие станции подавали сигнал тревоги. Когда же в небе пролетал американский самолёт, кот спокойно продолжал сидеть на солнышке.</a:t>
            </a:r>
          </a:p>
          <a:p>
            <a:r>
              <a:rPr lang="ru-RU" dirty="0" smtClean="0"/>
              <a:t>      Способность улавливать ультразвуки даёт возможность кошке чувствовать приближение землетрясения, так как землетрясением предшествует слабое дрожание земной коры, порождающее ультразвуки, которые и слышит кошка уже за 2 – 3 дня до события и явно реагирует на них: беспокоится, уносит своих котят, убегает из дома, прижимает уши, взъерошивает шерсть, громко кричит. Некоторые учёные считают, что кошка чувствует и увеличение статического электричества в земной коре, которое тоже предшествует землетрясению.</a:t>
            </a:r>
            <a:endParaRPr lang="ru-RU" dirty="0"/>
          </a:p>
        </p:txBody>
      </p:sp>
      <p:pic>
        <p:nvPicPr>
          <p:cNvPr id="4" name="Рисунок 3" descr="cat-listening-1024x768.jpg"/>
          <p:cNvPicPr>
            <a:picLocks noChangeAspect="1"/>
          </p:cNvPicPr>
          <p:nvPr/>
        </p:nvPicPr>
        <p:blipFill>
          <a:blip r:embed="rId2" cstate="print"/>
          <a:stretch>
            <a:fillRect/>
          </a:stretch>
        </p:blipFill>
        <p:spPr>
          <a:xfrm>
            <a:off x="5793640" y="4574288"/>
            <a:ext cx="3044950" cy="2283712"/>
          </a:xfrm>
          <a:prstGeom prst="rect">
            <a:avLst/>
          </a:prstGeom>
        </p:spPr>
      </p:pic>
      <p:pic>
        <p:nvPicPr>
          <p:cNvPr id="5" name="Рисунок 4" descr="i.jpeg"/>
          <p:cNvPicPr>
            <a:picLocks noChangeAspect="1"/>
          </p:cNvPicPr>
          <p:nvPr/>
        </p:nvPicPr>
        <p:blipFill>
          <a:blip r:embed="rId3" cstate="print"/>
          <a:stretch>
            <a:fillRect/>
          </a:stretch>
        </p:blipFill>
        <p:spPr>
          <a:xfrm>
            <a:off x="296260" y="4497934"/>
            <a:ext cx="3918091" cy="2290576"/>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8965" y="374900"/>
            <a:ext cx="8229600" cy="1143000"/>
          </a:xfrm>
        </p:spPr>
        <p:txBody>
          <a:bodyPr>
            <a:normAutofit fontScale="90000"/>
          </a:bodyPr>
          <a:lstStyle/>
          <a:p>
            <a:pPr algn="ctr"/>
            <a:r>
              <a:rPr lang="ru-RU" sz="4900" b="1" i="1" u="sng" dirty="0" smtClean="0">
                <a:solidFill>
                  <a:schemeClr val="tx1"/>
                </a:solidFill>
              </a:rPr>
              <a:t>«Глазной слух».</a:t>
            </a:r>
            <a:r>
              <a:rPr lang="ru-RU" dirty="0" smtClean="0"/>
              <a:t/>
            </a:r>
            <a:br>
              <a:rPr lang="ru-RU" dirty="0" smtClean="0"/>
            </a:br>
            <a:endParaRPr lang="ru-RU" dirty="0"/>
          </a:p>
        </p:txBody>
      </p:sp>
      <p:sp>
        <p:nvSpPr>
          <p:cNvPr id="3" name="Содержимое 2"/>
          <p:cNvSpPr>
            <a:spLocks noGrp="1"/>
          </p:cNvSpPr>
          <p:nvPr>
            <p:ph idx="1"/>
          </p:nvPr>
        </p:nvSpPr>
        <p:spPr>
          <a:xfrm>
            <a:off x="457199" y="1443835"/>
            <a:ext cx="8543245" cy="4525963"/>
          </a:xfrm>
        </p:spPr>
        <p:txBody>
          <a:bodyPr>
            <a:normAutofit fontScale="55000" lnSpcReduction="20000"/>
          </a:bodyPr>
          <a:lstStyle/>
          <a:p>
            <a:r>
              <a:rPr lang="ru-RU" dirty="0" smtClean="0"/>
              <a:t>Долгое время люди не представляли себе, насколько сложна деятельность органов чувств кошки. Всем известна, например, их легендарная способность находить обратный путь, как бы далеко их не увозили от дома.  Эксперименты дали и совсем неожиданный результат: кошка возвращается домой по более короткому пути, чем тот, по которому её увозили от дома. Как она находит нужное направление? Это стало проясняться после того, как американский учёный Франк </a:t>
            </a:r>
            <a:r>
              <a:rPr lang="ru-RU" dirty="0" err="1" smtClean="0"/>
              <a:t>Морель</a:t>
            </a:r>
            <a:r>
              <a:rPr lang="ru-RU" dirty="0" smtClean="0"/>
              <a:t> исследовал электронными методами нервную систему кошки. Оказалось, что даже в полной темноте, когда глаза кошки уже не получают никакого светового сигнала , примерно половина нервных клеток её мозга, участвующих обычно в зрении, реагировала на ультразвуковые сигналы, имеющие в диапазоне 20 – 50 кГц. Опыты доктора </a:t>
            </a:r>
            <a:r>
              <a:rPr lang="ru-RU" dirty="0" err="1" smtClean="0"/>
              <a:t>Мореля</a:t>
            </a:r>
            <a:r>
              <a:rPr lang="ru-RU" dirty="0" smtClean="0"/>
              <a:t> позволили сделать интересное заключение: кошка, по-видимому, обладает как – бы вторым органом слуха, но этот слух обеспечивается «глазными» нервными окончаниями, то есть клетками, ответственными за зрение, поэтому его можно назвать «глазным слухом». Итак, кошка обладает повышенной акустической чувствительностью. При отыскании дороги домой она использует акустическую картину, на которой в её мозгу записаны звуки, характерные для данной местности. Вообще, кошка воспринимает звуковые сигналы в диапазоне от 10 до 80 000 Гц, причём свободно определяет направление звука, его силу, высоту.</a:t>
            </a:r>
          </a:p>
          <a:p>
            <a:r>
              <a:rPr lang="ru-RU" dirty="0" smtClean="0"/>
              <a:t>    Любопытна и система дальней ориентации кошки. Издалека животное воспринимает с помощью «глазного слуха» акустический сигнал, который даёт ей грубую ориентацию, так же, как и самолёт на дальних подступах к аэродрому ориентируется по сигналам радиомаяка. На близкой, знакомой местности у кошки включается система более тонкой ориентировки в пространстве, основанная на использовании обычного слуха: уши кошки играют в данном случае такую же роль,  как радиолокационные приборы самолёта, помогающие ему правильно зайти на посадку и совершить </a:t>
            </a:r>
            <a:r>
              <a:rPr lang="ru-RU" dirty="0" smtClean="0"/>
              <a:t>её.</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8965" y="374900"/>
            <a:ext cx="8229600" cy="1143000"/>
          </a:xfrm>
        </p:spPr>
        <p:txBody>
          <a:bodyPr>
            <a:normAutofit fontScale="90000"/>
          </a:bodyPr>
          <a:lstStyle/>
          <a:p>
            <a:pPr algn="ctr"/>
            <a:r>
              <a:rPr lang="ru-RU" sz="4900" b="1" i="1" dirty="0" smtClean="0">
                <a:solidFill>
                  <a:schemeClr val="tx1"/>
                </a:solidFill>
              </a:rPr>
              <a:t>Зрение кошки.</a:t>
            </a:r>
            <a:r>
              <a:rPr lang="ru-RU" dirty="0" smtClean="0"/>
              <a:t/>
            </a:r>
            <a:br>
              <a:rPr lang="ru-RU" dirty="0" smtClean="0"/>
            </a:br>
            <a:endParaRPr lang="ru-RU" dirty="0"/>
          </a:p>
        </p:txBody>
      </p:sp>
      <p:sp>
        <p:nvSpPr>
          <p:cNvPr id="3" name="Содержимое 2"/>
          <p:cNvSpPr>
            <a:spLocks noGrp="1"/>
          </p:cNvSpPr>
          <p:nvPr>
            <p:ph idx="1"/>
          </p:nvPr>
        </p:nvSpPr>
        <p:spPr>
          <a:xfrm>
            <a:off x="143556" y="1443835"/>
            <a:ext cx="4581150" cy="5191970"/>
          </a:xfrm>
        </p:spPr>
        <p:txBody>
          <a:bodyPr>
            <a:normAutofit fontScale="62500" lnSpcReduction="20000"/>
          </a:bodyPr>
          <a:lstStyle/>
          <a:p>
            <a:r>
              <a:rPr lang="be-BY" dirty="0" smtClean="0"/>
              <a:t>Кошка хорошо в</a:t>
            </a:r>
            <a:r>
              <a:rPr lang="ru-RU" dirty="0" smtClean="0"/>
              <a:t>и</a:t>
            </a:r>
            <a:r>
              <a:rPr lang="be-BY" dirty="0" smtClean="0"/>
              <a:t>дит в темноте, однако не в абсолютной, видит примерно в 6 раз лучше, чем человек, она узнаёт знакомых людей  </a:t>
            </a:r>
            <a:r>
              <a:rPr lang="ru-RU" dirty="0" smtClean="0"/>
              <a:t>с расстояния более 100 метров, обладает и цветовым зрением.</a:t>
            </a:r>
          </a:p>
          <a:p>
            <a:r>
              <a:rPr lang="ru-RU" dirty="0" smtClean="0"/>
              <a:t>    Почему кошка видит в темноте? Во-первых, за светочувствительной сетчаткой у неё есть слой отражающих клеток; при слабом освещении они отбрасывают свет обратно на сетчатку, и таким образом чувствительность её глаза как бы увеличивается вдвое. Во-вторых, в строении сетчатки глаза у кошки преобладают палочки, чувствительные к сумеречному свету. В-третьих, в сумерках и даже тогда, когда человек считает темноту уже полной, зрачок раскрывается целиком, увеличивая тем самым свою пропускную световую способность, и это – одна из причин, которые позволяют видеть кошке при малом освещении.</a:t>
            </a:r>
          </a:p>
          <a:p>
            <a:endParaRPr lang="ru-RU" dirty="0"/>
          </a:p>
        </p:txBody>
      </p:sp>
      <p:pic>
        <p:nvPicPr>
          <p:cNvPr id="4" name="Рисунок 3" descr="i.jpeg"/>
          <p:cNvPicPr>
            <a:picLocks noChangeAspect="1"/>
          </p:cNvPicPr>
          <p:nvPr/>
        </p:nvPicPr>
        <p:blipFill>
          <a:blip r:embed="rId2" cstate="print"/>
          <a:stretch>
            <a:fillRect/>
          </a:stretch>
        </p:blipFill>
        <p:spPr>
          <a:xfrm>
            <a:off x="4877410" y="1291130"/>
            <a:ext cx="3803158" cy="2137870"/>
          </a:xfrm>
          <a:prstGeom prst="rect">
            <a:avLst/>
          </a:prstGeom>
        </p:spPr>
      </p:pic>
      <p:pic>
        <p:nvPicPr>
          <p:cNvPr id="5" name="Рисунок 4" descr="0997.jpg"/>
          <p:cNvPicPr>
            <a:picLocks noChangeAspect="1"/>
          </p:cNvPicPr>
          <p:nvPr/>
        </p:nvPicPr>
        <p:blipFill>
          <a:blip r:embed="rId3" cstate="print"/>
          <a:stretch>
            <a:fillRect/>
          </a:stretch>
        </p:blipFill>
        <p:spPr>
          <a:xfrm>
            <a:off x="4877410" y="3581705"/>
            <a:ext cx="3766370" cy="2585732"/>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400" b="1" i="1" dirty="0" smtClean="0">
                <a:solidFill>
                  <a:schemeClr val="tx1"/>
                </a:solidFill>
              </a:rPr>
              <a:t>Как видит кошка.</a:t>
            </a:r>
            <a:endParaRPr lang="ru-RU" sz="4400" dirty="0">
              <a:solidFill>
                <a:schemeClr val="tx1"/>
              </a:solidFill>
            </a:endParaRPr>
          </a:p>
        </p:txBody>
      </p:sp>
      <p:sp>
        <p:nvSpPr>
          <p:cNvPr id="3" name="Содержимое 2"/>
          <p:cNvSpPr>
            <a:spLocks noGrp="1"/>
          </p:cNvSpPr>
          <p:nvPr>
            <p:ph idx="1"/>
          </p:nvPr>
        </p:nvSpPr>
        <p:spPr/>
        <p:txBody>
          <a:bodyPr>
            <a:normAutofit fontScale="47500" lnSpcReduction="20000"/>
          </a:bodyPr>
          <a:lstStyle/>
          <a:p>
            <a:r>
              <a:rPr lang="ru-RU" dirty="0" smtClean="0"/>
              <a:t> Устройство глаз кошки похоже на строение глаза человека. Но зрачок у кошки не круглый, а вертикально-овальный, вытянутый сверху вниз, щелевидный. Природа сделала его таким, чтобы кошка обладала острым зрением, была способна видеть в полумраке и чтобы яркий свет не ослеплял животное. Величина зрачка так же, как и у человека, может меняться в зависимости от освещения. Глаз кошки, как и человеческий глаз, способен к аккомодации – приспособлению к ясному видению предметов, находящихся от него на различных расстояниях, путём изменения преломляющих свойств его оптической среды, сосредоточенной главным образом в хрусталике.</a:t>
            </a:r>
          </a:p>
          <a:p>
            <a:r>
              <a:rPr lang="ru-RU" dirty="0" smtClean="0"/>
              <a:t>    Глаза – важнейший «инструмент» кошки: ведь в своей жизни она полагается в основном на зрение, в то время как у большинства млекопитающих решающую роль в опознании, поиске пищи и предупреждении об опасности играет обоняние.</a:t>
            </a:r>
          </a:p>
          <a:p>
            <a:r>
              <a:rPr lang="ru-RU" dirty="0" smtClean="0"/>
              <a:t>   В связи с такой ответственностью глаза кошки велики по сравнению с размерами её черепа; они расположены так, что поле зрения (в отличие от других животных, у которых глаза расположены так, что регистрируют два различных изображения). Угол зрения каждого глаза кошки около 205 градусов; это помогает ей точно оценивать расстояние, форму и взаимное расположение предметов в пространстве. Кошка, как и человек, обладает бинокулярным зрением.</a:t>
            </a:r>
          </a:p>
          <a:p>
            <a:r>
              <a:rPr lang="ru-RU" dirty="0" smtClean="0"/>
              <a:t>     У кошки, в отличие от человека, есть третье око, известное под названием «мигательная перепонка». Оно уменьшает интенсивность очень яркого света и немного предохраняет глаза от травм.</a:t>
            </a:r>
          </a:p>
          <a:p>
            <a:r>
              <a:rPr lang="ru-RU" dirty="0" smtClean="0"/>
              <a:t>      Глаза кошки обладают удивительным свойством: они светятся в темноте. Это свечение – физическое явление, называемое фотолюминесценцией (возбуждённое светом оптическое излучение, наступающее после того, как в веществе под действием света закончится определённый процесс и наступит </a:t>
            </a:r>
            <a:r>
              <a:rPr lang="ru-RU" dirty="0" err="1" smtClean="0"/>
              <a:t>квазиравновесие</a:t>
            </a:r>
            <a:r>
              <a:rPr lang="ru-RU" dirty="0" smtClean="0"/>
              <a:t>). Поглощая внешний свет, глаза кошки испускают свет фотолюминесценции с длинами волн, соответствующими зелёному участку спектра; поэтому они становятся зелёными, светятся зелёным светом.</a:t>
            </a:r>
          </a:p>
          <a:p>
            <a:r>
              <a:rPr lang="ru-RU" dirty="0" smtClean="0"/>
              <a:t>      Цвет глаз кошки часто меняется. Глаза могут казаться зеленоватыми, жёлтыми, бирюзовыми и так далее. Это связано с освещением и внутренним состоянием кошки.</a:t>
            </a:r>
          </a:p>
          <a:p>
            <a:r>
              <a:rPr lang="ru-RU" dirty="0" smtClean="0"/>
              <a:t> </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8965" y="374900"/>
            <a:ext cx="8229600" cy="1143000"/>
          </a:xfrm>
        </p:spPr>
        <p:txBody>
          <a:bodyPr>
            <a:normAutofit fontScale="90000"/>
          </a:bodyPr>
          <a:lstStyle/>
          <a:p>
            <a:pPr algn="ctr"/>
            <a:r>
              <a:rPr lang="ru-RU" sz="4400" b="1" i="1" dirty="0" smtClean="0">
                <a:solidFill>
                  <a:schemeClr val="tx1"/>
                </a:solidFill>
              </a:rPr>
              <a:t>Кошка в искусстве.</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40000" lnSpcReduction="20000"/>
          </a:bodyPr>
          <a:lstStyle/>
          <a:p>
            <a:r>
              <a:rPr lang="ru-RU" dirty="0" smtClean="0"/>
              <a:t>Кошка во все времена фигурировала во многих легендах, преданьях, сказках; вспомним хотя бы сказку «Кот в сапогах». Её обожествляли, ей поклонялись. Поражённые её грацией и красотой, этому существу посвящали свои произведения скульпторы, художники, поэты, писатели. </a:t>
            </a:r>
          </a:p>
          <a:p>
            <a:r>
              <a:rPr lang="ru-RU" dirty="0" smtClean="0"/>
              <a:t>      «Кошки были любимыми произведениями пушкинского карандаша», - вспоминал А. Н. Майков. Известен портрет С. Д. Киселёвой, выполненный поэтом; героиня была изображена с котом, который расположился на палитре и дирижировал лапкой. У известного живописца П. А. Федотова, жившего в 1815 – 1852 гг., кошка присутствует на картинах «Сватовство майора» и «Свежий кавалер». У художника А. Г. Венецианова (1780 – 1947) есть работа «Девушка с котёнком». У итальянского живописца, родившегося почти 600 лет назад, </a:t>
            </a:r>
            <a:r>
              <a:rPr lang="ru-RU" dirty="0" err="1" smtClean="0"/>
              <a:t>Пизанелло</a:t>
            </a:r>
            <a:r>
              <a:rPr lang="ru-RU" dirty="0" smtClean="0"/>
              <a:t> есть картина «Дикие кошки», которая находится теперь в Лувре. На знаменитой картине французского живописца Э. Мане «Олимпия» изображена маленькая чёрная кошечка, сопровождающая негритянку с букетом цветов. У другого известного француза – художника, скульптора и графика О. Ренуара кошка стала милым спутником ряда красивых женщин. Этот список можно продолжать бесконечно.</a:t>
            </a:r>
          </a:p>
          <a:p>
            <a:r>
              <a:rPr lang="ru-RU" dirty="0" smtClean="0"/>
              <a:t>   Кошкам посвящены  великолепные произведения литературы, поэзии, например, рассказ А. Куприна «Ю – Ю», рассказ К. Паустовского «Кот – ворюга».</a:t>
            </a:r>
          </a:p>
          <a:p>
            <a:r>
              <a:rPr lang="ru-RU" dirty="0" smtClean="0"/>
              <a:t>    Кошка заняла прочное место в игровом кино, в мультфильмах, комиксах. Ну и конечно всем известен кошачий цирк Юрия </a:t>
            </a:r>
            <a:r>
              <a:rPr lang="ru-RU" dirty="0" err="1" smtClean="0"/>
              <a:t>Куклачёва</a:t>
            </a:r>
            <a:r>
              <a:rPr lang="ru-RU" dirty="0" smtClean="0"/>
              <a:t>! Вот какое это замечательное существо.</a:t>
            </a:r>
          </a:p>
          <a:p>
            <a:r>
              <a:rPr lang="ru-RU" dirty="0" smtClean="0"/>
              <a:t>Кошка во все времена фигурировала во многих легендах, преданьях, сказках; вспомним хотя бы сказку «Кот в сапогах». Её обожествляли, ей поклонялись. Поражённые её грацией и красотой, этому существу посвящали свои произведения скульпторы, художники, поэты, писатели. </a:t>
            </a:r>
          </a:p>
          <a:p>
            <a:r>
              <a:rPr lang="ru-RU" dirty="0" smtClean="0"/>
              <a:t>      «Кошки были любимыми произведениями пушкинского карандаша», - вспоминал А. Н. Майков. Известен портрет С. Д. Киселёвой, выполненный поэтом; героиня была изображена с котом, который расположился на палитре и дирижировал лапкой. У известного живописца П. А. Федотова, жившего в 1815 – 1852 гг., кошка присутствует на картинах «Сватовство майора» и «Свежий кавалер». У художника А. Г. Венецианова (1780 – 1947) есть работа «Девушка с котёнком». У итальянского живописца, родившегося почти 600 лет назад, </a:t>
            </a:r>
            <a:r>
              <a:rPr lang="ru-RU" dirty="0" err="1" smtClean="0"/>
              <a:t>Пизанелло</a:t>
            </a:r>
            <a:r>
              <a:rPr lang="ru-RU" dirty="0" smtClean="0"/>
              <a:t> есть картина «Дикие кошки», которая находится теперь в Лувре. На знаменитой картине французского живописца Э. Мане «Олимпия» изображена маленькая чёрная кошечка, сопровождающая негритянку с букетом цветов. У другого известного француза – художника, скульптора и графика О. Ренуара кошка стала милым спутником ряда красивых женщин. Этот список можно продолжать бесконечно.</a:t>
            </a:r>
          </a:p>
          <a:p>
            <a:r>
              <a:rPr lang="ru-RU" dirty="0" smtClean="0"/>
              <a:t>   Кошкам посвящены  великолепные произведения литературы, поэзии, например, рассказ А. Куприна «Ю – Ю», рассказ К. Паустовского «Кот – ворюга».</a:t>
            </a:r>
          </a:p>
          <a:p>
            <a:r>
              <a:rPr lang="ru-RU" dirty="0" smtClean="0"/>
              <a:t>    Кошка заняла прочное место в игровом кино, в мультфильмах, комиксах. Ну и конечно всем известен кошачий цирк Юрия </a:t>
            </a:r>
            <a:r>
              <a:rPr lang="ru-RU" dirty="0" err="1" smtClean="0"/>
              <a:t>Куклачёва</a:t>
            </a:r>
            <a:r>
              <a:rPr lang="ru-RU" dirty="0" smtClean="0"/>
              <a:t>! Вот какое это замечательное существо.</a:t>
            </a:r>
          </a:p>
          <a:p>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u="sng" dirty="0" smtClean="0">
                <a:solidFill>
                  <a:schemeClr val="tx1"/>
                </a:solidFill>
              </a:rPr>
              <a:t>Викторина о кошках</a:t>
            </a:r>
            <a:endParaRPr lang="ru-RU" dirty="0">
              <a:solidFill>
                <a:schemeClr val="tx1"/>
              </a:solidFill>
            </a:endParaRPr>
          </a:p>
        </p:txBody>
      </p:sp>
      <p:sp>
        <p:nvSpPr>
          <p:cNvPr id="3" name="Содержимое 2"/>
          <p:cNvSpPr>
            <a:spLocks noGrp="1"/>
          </p:cNvSpPr>
          <p:nvPr>
            <p:ph idx="1"/>
          </p:nvPr>
        </p:nvSpPr>
        <p:spPr/>
        <p:txBody>
          <a:bodyPr>
            <a:normAutofit fontScale="62500" lnSpcReduction="20000"/>
          </a:bodyPr>
          <a:lstStyle/>
          <a:p>
            <a:pPr marL="514350" lvl="0" indent="-514350">
              <a:buFont typeface="+mj-lt"/>
              <a:buAutoNum type="arabicPeriod"/>
            </a:pPr>
            <a:r>
              <a:rPr lang="ru-RU" dirty="0" smtClean="0"/>
              <a:t>Страна </a:t>
            </a:r>
            <a:r>
              <a:rPr lang="ru-RU" dirty="0" smtClean="0"/>
              <a:t>и материк, откуда произошли кошки?</a:t>
            </a:r>
          </a:p>
          <a:p>
            <a:pPr marL="514350" lvl="0" indent="-514350">
              <a:buFont typeface="+mj-lt"/>
              <a:buAutoNum type="arabicPeriod"/>
            </a:pPr>
            <a:r>
              <a:rPr lang="ru-RU" dirty="0" smtClean="0"/>
              <a:t>Как называли первых кошек учёные – зоологи?</a:t>
            </a:r>
          </a:p>
          <a:p>
            <a:pPr marL="514350" lvl="0" indent="-514350">
              <a:buFont typeface="+mj-lt"/>
              <a:buAutoNum type="arabicPeriod"/>
            </a:pPr>
            <a:r>
              <a:rPr lang="ru-RU" dirty="0" smtClean="0"/>
              <a:t>Где у кошек  находятся потовые железы?</a:t>
            </a:r>
          </a:p>
          <a:p>
            <a:pPr marL="514350" lvl="0" indent="-514350">
              <a:buFont typeface="+mj-lt"/>
              <a:buAutoNum type="arabicPeriod"/>
            </a:pPr>
            <a:r>
              <a:rPr lang="ru-RU" dirty="0" smtClean="0"/>
              <a:t>Чем объяснить большую чистоплотность кошки?</a:t>
            </a:r>
          </a:p>
          <a:p>
            <a:pPr marL="514350" lvl="0" indent="-514350">
              <a:buFont typeface="+mj-lt"/>
              <a:buAutoNum type="arabicPeriod"/>
            </a:pPr>
            <a:r>
              <a:rPr lang="ru-RU" dirty="0" smtClean="0"/>
              <a:t>Каков главный подвиг кошек?</a:t>
            </a:r>
          </a:p>
          <a:p>
            <a:pPr marL="514350" lvl="0" indent="-514350">
              <a:buFont typeface="+mj-lt"/>
              <a:buAutoNum type="arabicPeriod"/>
            </a:pPr>
            <a:r>
              <a:rPr lang="ru-RU" dirty="0" smtClean="0"/>
              <a:t>Откуда родом ангорская кошка?</a:t>
            </a:r>
          </a:p>
          <a:p>
            <a:pPr marL="514350" lvl="0" indent="-514350">
              <a:buFont typeface="+mj-lt"/>
              <a:buAutoNum type="arabicPeriod"/>
            </a:pPr>
            <a:r>
              <a:rPr lang="ru-RU" dirty="0" smtClean="0"/>
              <a:t>Назовите породу длинношерстных кошек. </a:t>
            </a:r>
          </a:p>
          <a:p>
            <a:pPr marL="514350" lvl="0" indent="-514350">
              <a:buFont typeface="+mj-lt"/>
              <a:buAutoNum type="arabicPeriod"/>
            </a:pPr>
            <a:r>
              <a:rPr lang="ru-RU" dirty="0" smtClean="0"/>
              <a:t> Назовите породу </a:t>
            </a:r>
            <a:r>
              <a:rPr lang="ru-RU" dirty="0" err="1" smtClean="0"/>
              <a:t>полудлинношерстных</a:t>
            </a:r>
            <a:r>
              <a:rPr lang="ru-RU" dirty="0" smtClean="0"/>
              <a:t> кошек. </a:t>
            </a:r>
          </a:p>
          <a:p>
            <a:pPr marL="514350" lvl="0" indent="-514350">
              <a:buFont typeface="+mj-lt"/>
              <a:buAutoNum type="arabicPeriod"/>
            </a:pPr>
            <a:r>
              <a:rPr lang="ru-RU" dirty="0" smtClean="0"/>
              <a:t>Назовите породу короткошерстных кошек. </a:t>
            </a:r>
          </a:p>
          <a:p>
            <a:pPr marL="514350" lvl="0" indent="-514350">
              <a:buFont typeface="+mj-lt"/>
              <a:buAutoNum type="arabicPeriod"/>
            </a:pPr>
            <a:r>
              <a:rPr lang="ru-RU" dirty="0" smtClean="0"/>
              <a:t>Как кошки опознают друг друга?</a:t>
            </a:r>
          </a:p>
          <a:p>
            <a:pPr marL="514350" lvl="0" indent="-514350">
              <a:buFont typeface="+mj-lt"/>
              <a:buAutoNum type="arabicPeriod"/>
            </a:pPr>
            <a:r>
              <a:rPr lang="ru-RU" dirty="0" smtClean="0"/>
              <a:t>Когда кошка трётся головой о ваши ноги, различные предметы в комнате, что это означает?</a:t>
            </a:r>
          </a:p>
          <a:p>
            <a:pPr marL="514350" lvl="0" indent="-514350">
              <a:buFont typeface="+mj-lt"/>
              <a:buAutoNum type="arabicPeriod"/>
            </a:pPr>
            <a:r>
              <a:rPr lang="ru-RU" dirty="0" smtClean="0"/>
              <a:t>У кого нюх лучше – у кошки или собаки?</a:t>
            </a:r>
          </a:p>
          <a:p>
            <a:pPr marL="514350" lvl="0" indent="-514350">
              <a:buFont typeface="+mj-lt"/>
              <a:buAutoNum type="arabicPeriod"/>
            </a:pPr>
            <a:r>
              <a:rPr lang="ru-RU" dirty="0" smtClean="0"/>
              <a:t>Почему нельзя долго смотреть в глаза кошки широко открытыми глазами?</a:t>
            </a:r>
          </a:p>
          <a:p>
            <a:pPr marL="514350" lvl="0" indent="-514350">
              <a:buFont typeface="+mj-lt"/>
              <a:buAutoNum type="arabicPeriod"/>
            </a:pPr>
            <a:r>
              <a:rPr lang="ru-RU" dirty="0" smtClean="0"/>
              <a:t>Различают ли кошки цвет?</a:t>
            </a:r>
          </a:p>
          <a:p>
            <a:pPr marL="514350" lvl="0" indent="-514350">
              <a:buFont typeface="+mj-lt"/>
              <a:buAutoNum type="arabicPeriod"/>
            </a:pPr>
            <a:r>
              <a:rPr lang="ru-RU" dirty="0" smtClean="0"/>
              <a:t>Где лучше видит кошка – на ярком свету или в полумраке?</a:t>
            </a:r>
          </a:p>
          <a:p>
            <a:pPr marL="514350" lvl="0" indent="-514350">
              <a:buFont typeface="+mj-lt"/>
              <a:buAutoNum type="arabicPeriod"/>
            </a:pPr>
            <a:endParaRPr lang="ru-RU" dirty="0" smtClean="0"/>
          </a:p>
          <a:p>
            <a:pPr marL="514350" indent="-514350">
              <a:buFont typeface="+mj-lt"/>
              <a:buAutoNum type="arabicPeriod"/>
            </a:pP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u="sng" dirty="0" smtClean="0">
                <a:solidFill>
                  <a:schemeClr val="tx1"/>
                </a:solidFill>
              </a:rPr>
              <a:t>Викторина о кошках</a:t>
            </a:r>
            <a:endParaRPr lang="ru-RU" dirty="0">
              <a:solidFill>
                <a:schemeClr val="tx1"/>
              </a:solidFill>
            </a:endParaRPr>
          </a:p>
        </p:txBody>
      </p:sp>
      <p:sp>
        <p:nvSpPr>
          <p:cNvPr id="3" name="Содержимое 2"/>
          <p:cNvSpPr>
            <a:spLocks noGrp="1"/>
          </p:cNvSpPr>
          <p:nvPr>
            <p:ph idx="1"/>
          </p:nvPr>
        </p:nvSpPr>
        <p:spPr/>
        <p:txBody>
          <a:bodyPr>
            <a:normAutofit fontScale="62500" lnSpcReduction="20000"/>
          </a:bodyPr>
          <a:lstStyle/>
          <a:p>
            <a:pPr marL="514350" lvl="0" indent="-514350">
              <a:buFont typeface="+mj-lt"/>
              <a:buAutoNum type="arabicPeriod"/>
            </a:pPr>
            <a:r>
              <a:rPr lang="ru-RU" dirty="0" smtClean="0"/>
              <a:t>Какую лучше давать кошке пищу – холодную или тёплую, подогретую до температуры 30 – 35 градусов?</a:t>
            </a:r>
          </a:p>
          <a:p>
            <a:pPr marL="514350" lvl="0" indent="-514350">
              <a:buFont typeface="+mj-lt"/>
              <a:buAutoNum type="arabicPeriod"/>
            </a:pPr>
            <a:r>
              <a:rPr lang="ru-RU" dirty="0" smtClean="0"/>
              <a:t>Что означают следующие положения хвоста у кошки:</a:t>
            </a:r>
          </a:p>
          <a:p>
            <a:pPr marL="514350" indent="-514350">
              <a:buFont typeface="+mj-lt"/>
              <a:buAutoNum type="arabicPeriod"/>
            </a:pPr>
            <a:r>
              <a:rPr lang="ru-RU" dirty="0" smtClean="0"/>
              <a:t>- хвост полностью опущен и взъерошен?</a:t>
            </a:r>
          </a:p>
          <a:p>
            <a:pPr marL="514350" indent="-514350">
              <a:buFont typeface="+mj-lt"/>
              <a:buAutoNum type="arabicPeriod"/>
            </a:pPr>
            <a:r>
              <a:rPr lang="ru-RU" dirty="0" smtClean="0"/>
              <a:t>- хвост яростно ходит из стороны в сторону – хлещет по бокам?</a:t>
            </a:r>
          </a:p>
          <a:p>
            <a:pPr marL="514350" indent="-514350">
              <a:buFont typeface="+mj-lt"/>
              <a:buAutoNum type="arabicPeriod"/>
            </a:pPr>
            <a:r>
              <a:rPr lang="ru-RU" dirty="0" smtClean="0"/>
              <a:t>- хвост неподвижен, но кончик его подрагивает?</a:t>
            </a:r>
          </a:p>
          <a:p>
            <a:pPr marL="514350" indent="-514350">
              <a:buFont typeface="+mj-lt"/>
              <a:buAutoNum type="arabicPeriod"/>
            </a:pPr>
            <a:r>
              <a:rPr lang="ru-RU" dirty="0" smtClean="0"/>
              <a:t>- хвост совершенно прямой, кончик направлен чётко вертикально?</a:t>
            </a:r>
          </a:p>
          <a:p>
            <a:pPr marL="514350" indent="-514350">
              <a:buFont typeface="+mj-lt"/>
              <a:buAutoNum type="arabicPeriod"/>
            </a:pPr>
            <a:r>
              <a:rPr lang="ru-RU" dirty="0" smtClean="0"/>
              <a:t>-хвост слегка приподнимается и мягко закручивается?</a:t>
            </a:r>
          </a:p>
          <a:p>
            <a:pPr marL="514350" indent="-514350">
              <a:buFont typeface="+mj-lt"/>
              <a:buAutoNum type="arabicPeriod"/>
            </a:pPr>
            <a:r>
              <a:rPr lang="ru-RU" dirty="0" smtClean="0"/>
              <a:t>- хвост медленно загибается вниз и потом вновь поднимается?</a:t>
            </a:r>
          </a:p>
          <a:p>
            <a:pPr marL="514350" indent="-514350">
              <a:buFont typeface="+mj-lt"/>
              <a:buAutoNum type="arabicPeriod"/>
            </a:pPr>
            <a:r>
              <a:rPr lang="ru-RU" dirty="0" smtClean="0"/>
              <a:t>- хвост держится прямо и весьма ощетинен?</a:t>
            </a:r>
          </a:p>
          <a:p>
            <a:pPr marL="514350" indent="-514350">
              <a:buFont typeface="+mj-lt"/>
              <a:buAutoNum type="arabicPeriod"/>
            </a:pPr>
            <a:r>
              <a:rPr lang="ru-RU" dirty="0" smtClean="0"/>
              <a:t>- хвост выгнут и ощетинен?</a:t>
            </a:r>
          </a:p>
          <a:p>
            <a:pPr marL="514350" lvl="0" indent="-514350">
              <a:buFont typeface="+mj-lt"/>
              <a:buAutoNum type="arabicPeriod"/>
            </a:pPr>
            <a:r>
              <a:rPr lang="ru-RU" dirty="0" smtClean="0"/>
              <a:t>Что означает следующее положение ушей у кошек:</a:t>
            </a:r>
          </a:p>
          <a:p>
            <a:pPr marL="514350" indent="-514350">
              <a:buFont typeface="+mj-lt"/>
              <a:buAutoNum type="arabicPeriod"/>
            </a:pPr>
            <a:r>
              <a:rPr lang="ru-RU" dirty="0" smtClean="0"/>
              <a:t>- </a:t>
            </a:r>
            <a:r>
              <a:rPr lang="ru-RU" dirty="0" err="1" smtClean="0"/>
              <a:t>подрагивание</a:t>
            </a:r>
            <a:r>
              <a:rPr lang="ru-RU" dirty="0" smtClean="0"/>
              <a:t> ушей?</a:t>
            </a:r>
          </a:p>
          <a:p>
            <a:pPr marL="514350" indent="-514350">
              <a:buFont typeface="+mj-lt"/>
              <a:buAutoNum type="arabicPeriod"/>
            </a:pPr>
            <a:r>
              <a:rPr lang="ru-RU" dirty="0" smtClean="0"/>
              <a:t>- уши направлены вперёд?</a:t>
            </a:r>
          </a:p>
          <a:p>
            <a:pPr marL="514350" indent="-514350">
              <a:buFont typeface="+mj-lt"/>
              <a:buAutoNum type="arabicPeriod"/>
            </a:pPr>
            <a:r>
              <a:rPr lang="ru-RU" dirty="0" smtClean="0"/>
              <a:t>- уши отведены назад и при этом прижаты к голове?</a:t>
            </a:r>
          </a:p>
          <a:p>
            <a:pPr marL="514350" lvl="0" indent="-514350">
              <a:buFont typeface="+mj-lt"/>
              <a:buAutoNum type="arabicPeriod"/>
            </a:pPr>
            <a:r>
              <a:rPr lang="ru-RU" dirty="0" smtClean="0"/>
              <a:t>Сколько часов в сутки спит кошка?</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2281425" y="222195"/>
            <a:ext cx="6710784" cy="1143000"/>
          </a:xfrm>
        </p:spPr>
        <p:txBody>
          <a:bodyPr>
            <a:noAutofit/>
          </a:bodyPr>
          <a:lstStyle/>
          <a:p>
            <a:pPr algn="l"/>
            <a:r>
              <a:rPr lang="ru-RU"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Вечер: «кошка и физика»</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Content Placeholder 4"/>
          <p:cNvSpPr>
            <a:spLocks noGrp="1"/>
          </p:cNvSpPr>
          <p:nvPr>
            <p:ph idx="1"/>
          </p:nvPr>
        </p:nvSpPr>
        <p:spPr>
          <a:xfrm>
            <a:off x="2281425" y="1443835"/>
            <a:ext cx="6710784" cy="4275740"/>
          </a:xfrm>
        </p:spPr>
        <p:txBody>
          <a:bodyPr>
            <a:normAutofit/>
          </a:bodyPr>
          <a:lstStyle/>
          <a:p>
            <a:pPr>
              <a:buNone/>
            </a:pPr>
            <a:r>
              <a:rPr lang="ru-RU" sz="3200" dirty="0" smtClean="0"/>
              <a:t>Класс делиться на группы, каждая из которых получает задание, содержащее один вопрос из вынесенных в программу; по этим вопросам готовятся сообщения. Из числа учащихся выбирается жюри, которое оценивает выступления.</a:t>
            </a:r>
          </a:p>
          <a:p>
            <a:pPr>
              <a:buNone/>
            </a:pPr>
            <a:endParaRPr lang="en-US" sz="3600" dirty="0" smtClean="0"/>
          </a:p>
        </p:txBody>
      </p:sp>
    </p:spTree>
    <p:extLst>
      <p:ext uri="{BB962C8B-B14F-4D97-AF65-F5344CB8AC3E}">
        <p14:creationId xmlns:p14="http://schemas.microsoft.com/office/powerpoint/2010/main" xmlns="" val="1101633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1670" y="374900"/>
            <a:ext cx="8229600" cy="1143000"/>
          </a:xfrm>
        </p:spPr>
        <p:txBody>
          <a:bodyPr>
            <a:noAutofit/>
          </a:bodyPr>
          <a:lstStyle/>
          <a:p>
            <a:pPr lvl="0"/>
            <a:r>
              <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Программа вечера:</a:t>
            </a:r>
            <a:r>
              <a:rPr lang="ru-RU" sz="5400" dirty="0" smtClean="0"/>
              <a:t/>
            </a:r>
            <a:br>
              <a:rPr lang="ru-RU" sz="5400" dirty="0" smtClean="0"/>
            </a:br>
            <a:endParaRPr lang="en-US" sz="5400" dirty="0"/>
          </a:p>
        </p:txBody>
      </p:sp>
      <p:sp>
        <p:nvSpPr>
          <p:cNvPr id="10" name="TextBox 9"/>
          <p:cNvSpPr txBox="1"/>
          <p:nvPr/>
        </p:nvSpPr>
        <p:spPr>
          <a:xfrm>
            <a:off x="907079" y="2054655"/>
            <a:ext cx="7177135" cy="3877985"/>
          </a:xfrm>
          <a:prstGeom prst="rect">
            <a:avLst/>
          </a:prstGeom>
          <a:noFill/>
        </p:spPr>
        <p:txBody>
          <a:bodyPr wrap="square" rtlCol="0">
            <a:spAutoFit/>
          </a:bodyPr>
          <a:lstStyle/>
          <a:p>
            <a:pPr lvl="0">
              <a:buFont typeface="Arial" pitchFamily="34" charset="0"/>
              <a:buChar char="•"/>
            </a:pPr>
            <a:r>
              <a:rPr lang="ru-RU" sz="2400" dirty="0" smtClean="0"/>
              <a:t>  Вступление. </a:t>
            </a:r>
          </a:p>
          <a:p>
            <a:pPr lvl="0">
              <a:buFont typeface="Arial" pitchFamily="34" charset="0"/>
              <a:buChar char="•"/>
            </a:pPr>
            <a:r>
              <a:rPr lang="ru-RU" sz="2400" dirty="0" smtClean="0"/>
              <a:t>  Механика в жизни кошки.</a:t>
            </a:r>
          </a:p>
          <a:p>
            <a:pPr lvl="0">
              <a:buFont typeface="Arial" pitchFamily="34" charset="0"/>
              <a:buChar char="•"/>
            </a:pPr>
            <a:r>
              <a:rPr lang="ru-RU" sz="2400" dirty="0" smtClean="0"/>
              <a:t>  Тепловые явления в Кошкиной судьбе.</a:t>
            </a:r>
          </a:p>
          <a:p>
            <a:pPr lvl="0">
              <a:buFont typeface="Arial" pitchFamily="34" charset="0"/>
              <a:buChar char="•"/>
            </a:pPr>
            <a:r>
              <a:rPr lang="ru-RU" sz="2400" dirty="0" smtClean="0"/>
              <a:t>  Электричество и кошка.</a:t>
            </a:r>
          </a:p>
          <a:p>
            <a:pPr lvl="0">
              <a:buFont typeface="Arial" pitchFamily="34" charset="0"/>
              <a:buChar char="•"/>
            </a:pPr>
            <a:r>
              <a:rPr lang="ru-RU" sz="2400" dirty="0" smtClean="0"/>
              <a:t>  Как видит кошка.</a:t>
            </a:r>
          </a:p>
          <a:p>
            <a:pPr lvl="0">
              <a:buFont typeface="Arial" pitchFamily="34" charset="0"/>
              <a:buChar char="•"/>
            </a:pPr>
            <a:r>
              <a:rPr lang="ru-RU" sz="2400" dirty="0" smtClean="0"/>
              <a:t>  Существо с шестым чувством.</a:t>
            </a:r>
          </a:p>
          <a:p>
            <a:pPr lvl="0">
              <a:buFont typeface="Arial" pitchFamily="34" charset="0"/>
              <a:buChar char="•"/>
            </a:pPr>
            <a:r>
              <a:rPr lang="ru-RU" sz="2400" dirty="0" smtClean="0"/>
              <a:t>  Кошка в искусстве.</a:t>
            </a:r>
          </a:p>
          <a:p>
            <a:pPr lvl="0"/>
            <a:r>
              <a:rPr lang="ru-RU" sz="2400" b="1" i="1" dirty="0" smtClean="0"/>
              <a:t>                                         </a:t>
            </a:r>
            <a:r>
              <a:rPr lang="ru-RU" b="1" i="1" dirty="0" smtClean="0"/>
              <a:t>«Мой кот, как радиоприёмник,</a:t>
            </a:r>
            <a:endParaRPr lang="ru-RU" dirty="0" smtClean="0"/>
          </a:p>
          <a:p>
            <a:r>
              <a:rPr lang="ru-RU" b="1" i="1" dirty="0" smtClean="0"/>
              <a:t>                                                         зелёным глазом ловит мир».</a:t>
            </a:r>
            <a:endParaRPr lang="ru-RU" dirty="0" smtClean="0"/>
          </a:p>
          <a:p>
            <a:r>
              <a:rPr lang="ru-RU" b="1" i="1" dirty="0" smtClean="0"/>
              <a:t>                                                                А. Вознесенский.</a:t>
            </a:r>
            <a:endParaRPr lang="ru-RU" dirty="0" smtClean="0"/>
          </a:p>
          <a:p>
            <a:endParaRPr lang="ru-RU" dirty="0"/>
          </a:p>
        </p:txBody>
      </p:sp>
    </p:spTree>
    <p:extLst>
      <p:ext uri="{BB962C8B-B14F-4D97-AF65-F5344CB8AC3E}">
        <p14:creationId xmlns:p14="http://schemas.microsoft.com/office/powerpoint/2010/main" xmlns="" val="4170783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96260" y="527605"/>
            <a:ext cx="7024430" cy="859205"/>
          </a:xfrm>
        </p:spPr>
        <p:txBody>
          <a:bodyPr>
            <a:normAutofit fontScale="90000"/>
          </a:bodyPr>
          <a:lstStyle/>
          <a:p>
            <a:pPr algn="ctr"/>
            <a:r>
              <a:rPr lang="ru-RU" sz="6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Вступление.</a:t>
            </a:r>
            <a:r>
              <a:rPr lang="ru-RU" dirty="0" smtClean="0">
                <a:solidFill>
                  <a:schemeClr val="tx1">
                    <a:lumMod val="95000"/>
                    <a:lumOff val="5000"/>
                  </a:schemeClr>
                </a:solidFill>
              </a:rPr>
              <a:t/>
            </a:r>
            <a:br>
              <a:rPr lang="ru-RU" dirty="0" smtClean="0">
                <a:solidFill>
                  <a:schemeClr val="tx1">
                    <a:lumMod val="95000"/>
                    <a:lumOff val="5000"/>
                  </a:schemeClr>
                </a:solidFill>
              </a:rPr>
            </a:br>
            <a:endParaRPr lang="ru-RU" dirty="0"/>
          </a:p>
        </p:txBody>
      </p:sp>
      <p:sp>
        <p:nvSpPr>
          <p:cNvPr id="3" name="Подзаголовок 2"/>
          <p:cNvSpPr>
            <a:spLocks noGrp="1"/>
          </p:cNvSpPr>
          <p:nvPr>
            <p:ph type="subTitle" idx="1"/>
          </p:nvPr>
        </p:nvSpPr>
        <p:spPr>
          <a:xfrm>
            <a:off x="754375" y="1443835"/>
            <a:ext cx="7482545" cy="835455"/>
          </a:xfrm>
        </p:spPr>
        <p:txBody>
          <a:bodyPr>
            <a:noAutofit/>
          </a:bodyPr>
          <a:lstStyle/>
          <a:p>
            <a:r>
              <a:rPr lang="ru-RU" sz="2000" dirty="0" smtClean="0">
                <a:solidFill>
                  <a:schemeClr val="tx1">
                    <a:lumMod val="95000"/>
                    <a:lumOff val="5000"/>
                  </a:schemeClr>
                </a:solidFill>
              </a:rPr>
              <a:t>Физика – наука о природе. Мы, как и «братья наши меньшие» - домашние животные, частицы этой природы, следовательно, все законы физической науки должны найти и в нас, и в них своё проявление. Сегодня мы ставим перед собой такие задачи: </a:t>
            </a:r>
          </a:p>
          <a:p>
            <a:r>
              <a:rPr lang="ru-RU" sz="2000" dirty="0" smtClean="0">
                <a:solidFill>
                  <a:schemeClr val="tx1">
                    <a:lumMod val="95000"/>
                    <a:lumOff val="5000"/>
                  </a:schemeClr>
                </a:solidFill>
              </a:rPr>
              <a:t>- обнаружить известные физические явления, объекты и закономерности в поведении кошки, и тем самым углубить, расширить и упрочить свои знания по физике;</a:t>
            </a:r>
          </a:p>
          <a:p>
            <a:r>
              <a:rPr lang="ru-RU" sz="2000" dirty="0" smtClean="0">
                <a:solidFill>
                  <a:schemeClr val="tx1">
                    <a:lumMod val="95000"/>
                    <a:lumOff val="5000"/>
                  </a:schemeClr>
                </a:solidFill>
              </a:rPr>
              <a:t>- показать умение работать с научно-популярной литературой, выделять новое и главное, сравнивать, обобщать, готовить сообщения;</a:t>
            </a:r>
          </a:p>
          <a:p>
            <a:r>
              <a:rPr lang="ru-RU" sz="2000" dirty="0" smtClean="0">
                <a:solidFill>
                  <a:schemeClr val="tx1">
                    <a:lumMod val="95000"/>
                    <a:lumOff val="5000"/>
                  </a:schemeClr>
                </a:solidFill>
              </a:rPr>
              <a:t>творчески подойти к раскрытию темы и увлечь ею других;</a:t>
            </a:r>
          </a:p>
          <a:p>
            <a:r>
              <a:rPr lang="ru-RU" sz="2000" dirty="0" smtClean="0">
                <a:solidFill>
                  <a:schemeClr val="tx1">
                    <a:lumMod val="95000"/>
                    <a:lumOff val="5000"/>
                  </a:schemeClr>
                </a:solidFill>
              </a:rPr>
              <a:t>- продемонстрировать любовь к животным.</a:t>
            </a:r>
          </a:p>
          <a:p>
            <a:r>
              <a:rPr lang="ru-RU" sz="2000" dirty="0" smtClean="0">
                <a:solidFill>
                  <a:schemeClr val="tx1">
                    <a:lumMod val="95000"/>
                    <a:lumOff val="5000"/>
                  </a:schemeClr>
                </a:solidFill>
              </a:rPr>
              <a:t>На нашем вечере присутствует знатная гостья – очаровательная киска, грациозное, во многом загадочное и всеми любимое домашнее животное, которое может гулять свободно, сама по себе.</a:t>
            </a:r>
          </a:p>
          <a:p>
            <a:endParaRPr lang="ru-RU" sz="1800" dirty="0">
              <a:solidFill>
                <a:schemeClr val="tx1">
                  <a:lumMod val="95000"/>
                  <a:lumOff val="5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96260" y="3581705"/>
            <a:ext cx="6251755" cy="1374345"/>
          </a:xfrm>
        </p:spPr>
        <p:txBody>
          <a:bodyPr>
            <a:normAutofit fontScale="90000"/>
          </a:bodyPr>
          <a:lstStyle/>
          <a:p>
            <a:r>
              <a:rPr lang="ru-RU" sz="2700" dirty="0" smtClean="0">
                <a:solidFill>
                  <a:schemeClr val="tx1">
                    <a:lumMod val="95000"/>
                    <a:lumOff val="5000"/>
                  </a:schemeClr>
                </a:solidFill>
              </a:rPr>
              <a:t>Трудно было человеку  миллионы лет назад,</a:t>
            </a:r>
            <a:br>
              <a:rPr lang="ru-RU" sz="2700" dirty="0" smtClean="0">
                <a:solidFill>
                  <a:schemeClr val="tx1">
                    <a:lumMod val="95000"/>
                    <a:lumOff val="5000"/>
                  </a:schemeClr>
                </a:solidFill>
              </a:rPr>
            </a:br>
            <a:r>
              <a:rPr lang="ru-RU" sz="2700" dirty="0" smtClean="0">
                <a:solidFill>
                  <a:schemeClr val="tx1">
                    <a:lumMod val="95000"/>
                    <a:lumOff val="5000"/>
                  </a:schemeClr>
                </a:solidFill>
              </a:rPr>
              <a:t>Он совсем не знал природы,</a:t>
            </a:r>
            <a:br>
              <a:rPr lang="ru-RU" sz="2700" dirty="0" smtClean="0">
                <a:solidFill>
                  <a:schemeClr val="tx1">
                    <a:lumMod val="95000"/>
                    <a:lumOff val="5000"/>
                  </a:schemeClr>
                </a:solidFill>
              </a:rPr>
            </a:br>
            <a:r>
              <a:rPr lang="ru-RU" sz="2700" dirty="0" smtClean="0">
                <a:solidFill>
                  <a:schemeClr val="tx1">
                    <a:lumMod val="95000"/>
                    <a:lumOff val="5000"/>
                  </a:schemeClr>
                </a:solidFill>
              </a:rPr>
              <a:t>Слепо верил в чудеса,</a:t>
            </a:r>
            <a:br>
              <a:rPr lang="ru-RU" sz="2700" dirty="0" smtClean="0">
                <a:solidFill>
                  <a:schemeClr val="tx1">
                    <a:lumMod val="95000"/>
                    <a:lumOff val="5000"/>
                  </a:schemeClr>
                </a:solidFill>
              </a:rPr>
            </a:br>
            <a:r>
              <a:rPr lang="ru-RU" sz="2700" dirty="0" smtClean="0">
                <a:solidFill>
                  <a:schemeClr val="tx1">
                    <a:lumMod val="95000"/>
                    <a:lumOff val="5000"/>
                  </a:schemeClr>
                </a:solidFill>
              </a:rPr>
              <a:t>Он всего, всего боялся.</a:t>
            </a:r>
            <a:br>
              <a:rPr lang="ru-RU" sz="2700" dirty="0" smtClean="0">
                <a:solidFill>
                  <a:schemeClr val="tx1">
                    <a:lumMod val="95000"/>
                    <a:lumOff val="5000"/>
                  </a:schemeClr>
                </a:solidFill>
              </a:rPr>
            </a:br>
            <a:r>
              <a:rPr lang="ru-RU" sz="2700" dirty="0" smtClean="0">
                <a:solidFill>
                  <a:schemeClr val="tx1">
                    <a:lumMod val="95000"/>
                    <a:lumOff val="5000"/>
                  </a:schemeClr>
                </a:solidFill>
              </a:rPr>
              <a:t>И не знал как объяснить </a:t>
            </a:r>
            <a:br>
              <a:rPr lang="ru-RU" sz="2700" dirty="0" smtClean="0">
                <a:solidFill>
                  <a:schemeClr val="tx1">
                    <a:lumMod val="95000"/>
                    <a:lumOff val="5000"/>
                  </a:schemeClr>
                </a:solidFill>
              </a:rPr>
            </a:br>
            <a:r>
              <a:rPr lang="ru-RU" sz="2700" dirty="0" smtClean="0">
                <a:solidFill>
                  <a:schemeClr val="tx1">
                    <a:lumMod val="95000"/>
                    <a:lumOff val="5000"/>
                  </a:schemeClr>
                </a:solidFill>
              </a:rPr>
              <a:t>Бурю, гром, землетрясенье</a:t>
            </a:r>
            <a:br>
              <a:rPr lang="ru-RU" sz="2700" dirty="0" smtClean="0">
                <a:solidFill>
                  <a:schemeClr val="tx1">
                    <a:lumMod val="95000"/>
                    <a:lumOff val="5000"/>
                  </a:schemeClr>
                </a:solidFill>
              </a:rPr>
            </a:br>
            <a:r>
              <a:rPr lang="ru-RU" sz="2700" dirty="0" smtClean="0">
                <a:solidFill>
                  <a:schemeClr val="tx1">
                    <a:lumMod val="95000"/>
                    <a:lumOff val="5000"/>
                  </a:schemeClr>
                </a:solidFill>
              </a:rPr>
              <a:t>Трудно было ему жить.</a:t>
            </a:r>
            <a:br>
              <a:rPr lang="ru-RU" sz="2700" dirty="0" smtClean="0">
                <a:solidFill>
                  <a:schemeClr val="tx1">
                    <a:lumMod val="95000"/>
                    <a:lumOff val="5000"/>
                  </a:schemeClr>
                </a:solidFill>
              </a:rPr>
            </a:br>
            <a:r>
              <a:rPr lang="ru-RU" sz="2700" dirty="0" smtClean="0">
                <a:solidFill>
                  <a:schemeClr val="tx1">
                    <a:lumMod val="95000"/>
                    <a:lumOff val="5000"/>
                  </a:schemeClr>
                </a:solidFill>
              </a:rPr>
              <a:t>И решил он, что ж бояться</a:t>
            </a:r>
            <a:br>
              <a:rPr lang="ru-RU" sz="2700" dirty="0" smtClean="0">
                <a:solidFill>
                  <a:schemeClr val="tx1">
                    <a:lumMod val="95000"/>
                    <a:lumOff val="5000"/>
                  </a:schemeClr>
                </a:solidFill>
              </a:rPr>
            </a:br>
            <a:r>
              <a:rPr lang="ru-RU" sz="2700" dirty="0" smtClean="0">
                <a:solidFill>
                  <a:schemeClr val="tx1">
                    <a:lumMod val="95000"/>
                    <a:lumOff val="5000"/>
                  </a:schemeClr>
                </a:solidFill>
              </a:rPr>
              <a:t>лучше просто всё узнать.</a:t>
            </a:r>
            <a:br>
              <a:rPr lang="ru-RU" sz="2700" dirty="0" smtClean="0">
                <a:solidFill>
                  <a:schemeClr val="tx1">
                    <a:lumMod val="95000"/>
                    <a:lumOff val="5000"/>
                  </a:schemeClr>
                </a:solidFill>
              </a:rPr>
            </a:br>
            <a:r>
              <a:rPr lang="ru-RU" sz="2700" dirty="0" smtClean="0">
                <a:solidFill>
                  <a:schemeClr val="tx1">
                    <a:lumMod val="95000"/>
                    <a:lumOff val="5000"/>
                  </a:schemeClr>
                </a:solidFill>
              </a:rPr>
              <a:t>Самому во всё вмешаться</a:t>
            </a:r>
            <a:br>
              <a:rPr lang="ru-RU" sz="2700" dirty="0" smtClean="0">
                <a:solidFill>
                  <a:schemeClr val="tx1">
                    <a:lumMod val="95000"/>
                    <a:lumOff val="5000"/>
                  </a:schemeClr>
                </a:solidFill>
              </a:rPr>
            </a:br>
            <a:r>
              <a:rPr lang="ru-RU" sz="2700" dirty="0" smtClean="0">
                <a:solidFill>
                  <a:schemeClr val="tx1">
                    <a:lumMod val="95000"/>
                    <a:lumOff val="5000"/>
                  </a:schemeClr>
                </a:solidFill>
              </a:rPr>
              <a:t>Людям правду рассказать,</a:t>
            </a:r>
            <a:br>
              <a:rPr lang="ru-RU" sz="2700" dirty="0" smtClean="0">
                <a:solidFill>
                  <a:schemeClr val="tx1">
                    <a:lumMod val="95000"/>
                    <a:lumOff val="5000"/>
                  </a:schemeClr>
                </a:solidFill>
              </a:rPr>
            </a:br>
            <a:r>
              <a:rPr lang="ru-RU" sz="2700" dirty="0" smtClean="0">
                <a:solidFill>
                  <a:schemeClr val="tx1">
                    <a:lumMod val="95000"/>
                    <a:lumOff val="5000"/>
                  </a:schemeClr>
                </a:solidFill>
              </a:rPr>
              <a:t>Создал он земли науку,</a:t>
            </a:r>
            <a:br>
              <a:rPr lang="ru-RU" sz="2700" dirty="0" smtClean="0">
                <a:solidFill>
                  <a:schemeClr val="tx1">
                    <a:lumMod val="95000"/>
                    <a:lumOff val="5000"/>
                  </a:schemeClr>
                </a:solidFill>
              </a:rPr>
            </a:br>
            <a:r>
              <a:rPr lang="ru-RU" sz="2700" dirty="0" smtClean="0">
                <a:solidFill>
                  <a:schemeClr val="tx1">
                    <a:lumMod val="95000"/>
                    <a:lumOff val="5000"/>
                  </a:schemeClr>
                </a:solidFill>
              </a:rPr>
              <a:t>Кратко «физикой» назвал.</a:t>
            </a:r>
            <a:br>
              <a:rPr lang="ru-RU" sz="2700" dirty="0" smtClean="0">
                <a:solidFill>
                  <a:schemeClr val="tx1">
                    <a:lumMod val="95000"/>
                    <a:lumOff val="5000"/>
                  </a:schemeClr>
                </a:solidFill>
              </a:rPr>
            </a:br>
            <a:r>
              <a:rPr lang="ru-RU" sz="2700" dirty="0" smtClean="0">
                <a:solidFill>
                  <a:schemeClr val="tx1">
                    <a:lumMod val="95000"/>
                    <a:lumOff val="5000"/>
                  </a:schemeClr>
                </a:solidFill>
              </a:rPr>
              <a:t>Под названьем тем коротким</a:t>
            </a:r>
            <a:br>
              <a:rPr lang="ru-RU" sz="2700" dirty="0" smtClean="0">
                <a:solidFill>
                  <a:schemeClr val="tx1">
                    <a:lumMod val="95000"/>
                    <a:lumOff val="5000"/>
                  </a:schemeClr>
                </a:solidFill>
              </a:rPr>
            </a:br>
            <a:r>
              <a:rPr lang="ru-RU" sz="2700" dirty="0" smtClean="0">
                <a:solidFill>
                  <a:schemeClr val="tx1">
                    <a:lumMod val="95000"/>
                    <a:lumOff val="5000"/>
                  </a:schemeClr>
                </a:solidFill>
              </a:rPr>
              <a:t>Он природу узнавал. </a:t>
            </a:r>
            <a:br>
              <a:rPr lang="ru-RU" sz="2700" dirty="0" smtClean="0">
                <a:solidFill>
                  <a:schemeClr val="tx1">
                    <a:lumMod val="95000"/>
                    <a:lumOff val="5000"/>
                  </a:schemeClr>
                </a:solidFill>
              </a:rPr>
            </a:br>
            <a:r>
              <a:rPr lang="ru-RU" sz="2800" dirty="0" smtClean="0">
                <a:solidFill>
                  <a:schemeClr val="tx1">
                    <a:lumMod val="95000"/>
                    <a:lumOff val="5000"/>
                  </a:schemeClr>
                </a:solidFill>
              </a:rPr>
              <a:t/>
            </a:r>
            <a:br>
              <a:rPr lang="ru-RU" sz="2800" dirty="0" smtClean="0">
                <a:solidFill>
                  <a:schemeClr val="tx1">
                    <a:lumMod val="95000"/>
                    <a:lumOff val="5000"/>
                  </a:schemeClr>
                </a:solidFill>
              </a:rPr>
            </a:br>
            <a:endParaRPr lang="ru-RU" sz="2800" dirty="0">
              <a:solidFill>
                <a:schemeClr val="tx1">
                  <a:lumMod val="95000"/>
                  <a:lumOff val="5000"/>
                </a:schemeClr>
              </a:solidFill>
            </a:endParaRPr>
          </a:p>
        </p:txBody>
      </p:sp>
      <p:pic>
        <p:nvPicPr>
          <p:cNvPr id="2050" name="Picture 2" descr="C:\Users\Руслан\Desktop\i.jpeg"/>
          <p:cNvPicPr>
            <a:picLocks noChangeAspect="1" noChangeArrowheads="1"/>
          </p:cNvPicPr>
          <p:nvPr/>
        </p:nvPicPr>
        <p:blipFill>
          <a:blip r:embed="rId2" cstate="print"/>
          <a:srcRect/>
          <a:stretch>
            <a:fillRect/>
          </a:stretch>
        </p:blipFill>
        <p:spPr bwMode="auto">
          <a:xfrm>
            <a:off x="4419295" y="1749245"/>
            <a:ext cx="4428445" cy="381762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История:</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Содержимое 2"/>
          <p:cNvSpPr>
            <a:spLocks noGrp="1"/>
          </p:cNvSpPr>
          <p:nvPr>
            <p:ph idx="1"/>
          </p:nvPr>
        </p:nvSpPr>
        <p:spPr>
          <a:xfrm>
            <a:off x="296260" y="1138425"/>
            <a:ext cx="8535010" cy="4525963"/>
          </a:xfrm>
        </p:spPr>
        <p:txBody>
          <a:bodyPr>
            <a:noAutofit/>
          </a:bodyPr>
          <a:lstStyle/>
          <a:p>
            <a:r>
              <a:rPr lang="ru-RU" sz="1400" dirty="0" smtClean="0"/>
              <a:t>Суровые законы Древнего Египта без пощады карали всех, кто причинял вред Кошке. За её убийство назначалась смертная казнь. При пожаре из горящего дома первым делом спасали Кошек, а потом – имущество.</a:t>
            </a:r>
          </a:p>
          <a:p>
            <a:r>
              <a:rPr lang="ru-RU" sz="1400" dirty="0" smtClean="0"/>
              <a:t>В конце четвёртого века римский писатель </a:t>
            </a:r>
            <a:r>
              <a:rPr lang="ru-RU" sz="1400" dirty="0" err="1" smtClean="0"/>
              <a:t>Палладиус</a:t>
            </a:r>
            <a:r>
              <a:rPr lang="ru-RU" sz="1400" dirty="0" smtClean="0"/>
              <a:t> впервые ввёл в употребление слово «</a:t>
            </a:r>
            <a:r>
              <a:rPr lang="ru-RU" sz="1400" dirty="0" err="1" smtClean="0"/>
              <a:t>Коттус</a:t>
            </a:r>
            <a:r>
              <a:rPr lang="ru-RU" sz="1400" dirty="0" smtClean="0"/>
              <a:t>» вместо старого латинского наименования Кошки «</a:t>
            </a:r>
            <a:r>
              <a:rPr lang="ru-RU" sz="1400" dirty="0" err="1" smtClean="0"/>
              <a:t>Фелис</a:t>
            </a:r>
            <a:r>
              <a:rPr lang="ru-RU" sz="1400" dirty="0" smtClean="0"/>
              <a:t>». Полагают, что от «</a:t>
            </a:r>
            <a:r>
              <a:rPr lang="ru-RU" sz="1400" dirty="0" err="1" smtClean="0"/>
              <a:t>каттуса</a:t>
            </a:r>
            <a:r>
              <a:rPr lang="ru-RU" sz="1400" dirty="0" smtClean="0"/>
              <a:t>» ведут начало и английское «Кэт», и русское «Кот».</a:t>
            </a:r>
          </a:p>
          <a:p>
            <a:r>
              <a:rPr lang="ru-RU" sz="1400" dirty="0" smtClean="0"/>
              <a:t>В Вавилоне домашние коты появились лишь во втором тысячелетии до нашей эры. Отсюда они попали в Индию, позднее – в Китай, на Крит, в Грецию. Иметь кота считалось там большой роскошью. Человек, в доме которого жил кот, заведомо оценивался, как личность незаурядная.</a:t>
            </a:r>
          </a:p>
          <a:p>
            <a:r>
              <a:rPr lang="ru-RU" sz="1400" dirty="0" smtClean="0"/>
              <a:t>С началом христианства коты и кошки из «божественных созданий» превратились в «тёмные силы», в «исчадие ада», в «подсобников» колдунов и ведьм и подвергались жесточайшему истреблению.</a:t>
            </a:r>
          </a:p>
          <a:p>
            <a:r>
              <a:rPr lang="ru-RU" sz="1400" dirty="0" smtClean="0"/>
              <a:t>По всей католической Европе, во все христианские праздники сжигали и закапывали котов в землю, жарили их на железных прутьях. А во Фландрии, в городе </a:t>
            </a:r>
            <a:r>
              <a:rPr lang="ru-RU" sz="1400" dirty="0" err="1" smtClean="0"/>
              <a:t>Ипери</a:t>
            </a:r>
            <a:r>
              <a:rPr lang="ru-RU" sz="1400" dirty="0" smtClean="0"/>
              <a:t>, котов сбрасывали с высокой башни. Этот дикий обычай был введён графом </a:t>
            </a:r>
            <a:r>
              <a:rPr lang="ru-RU" sz="1400" dirty="0" err="1" smtClean="0"/>
              <a:t>Болдуином</a:t>
            </a:r>
            <a:r>
              <a:rPr lang="ru-RU" sz="1400" dirty="0" smtClean="0"/>
              <a:t> </a:t>
            </a:r>
            <a:r>
              <a:rPr lang="ru-RU" sz="1400" dirty="0" err="1" smtClean="0"/>
              <a:t>Фландрским</a:t>
            </a:r>
            <a:r>
              <a:rPr lang="ru-RU" sz="1400" dirty="0" smtClean="0"/>
              <a:t> и просуществовал при его помощи, начиная с десятого века ещё сотни лет. До самого Ренессанса продолжалось массовое истребление котов, нелепые судилища над ними и жесточайшие расправы.</a:t>
            </a:r>
          </a:p>
          <a:p>
            <a:r>
              <a:rPr lang="ru-RU" sz="1400" dirty="0" smtClean="0"/>
              <a:t>Но были и забавные примеры, например, в эпоху Возрождения.</a:t>
            </a:r>
          </a:p>
          <a:p>
            <a:r>
              <a:rPr lang="ru-RU" sz="1400" dirty="0" err="1" smtClean="0"/>
              <a:t>Кольбер</a:t>
            </a:r>
            <a:r>
              <a:rPr lang="ru-RU" sz="1400" dirty="0" smtClean="0"/>
              <a:t>, французский политик Людовика 14, садясь за работу, окружал себя котами. И тогда он обретал душевное спокойствие и равновесие. Кардинал Ришелье просто обожал кошек.</a:t>
            </a:r>
          </a:p>
          <a:p>
            <a:r>
              <a:rPr lang="ru-RU" sz="1400" dirty="0" smtClean="0"/>
              <a:t>Встречались такие примеры и позже. Например, швейцарец Готфрид </a:t>
            </a:r>
            <a:r>
              <a:rPr lang="ru-RU" sz="1400" dirty="0" err="1" smtClean="0"/>
              <a:t>Минд</a:t>
            </a:r>
            <a:r>
              <a:rPr lang="ru-RU" sz="1400" dirty="0" smtClean="0"/>
              <a:t> – «Кошачий Рафаэль» - всю жизнь рисовал только котов. Француз </a:t>
            </a:r>
            <a:r>
              <a:rPr lang="ru-RU" sz="1400" dirty="0" err="1" smtClean="0"/>
              <a:t>Теофил</a:t>
            </a:r>
            <a:r>
              <a:rPr lang="ru-RU" sz="1400" dirty="0" smtClean="0"/>
              <a:t> </a:t>
            </a:r>
            <a:r>
              <a:rPr lang="ru-RU" sz="1400" dirty="0" err="1" smtClean="0"/>
              <a:t>Штайнлайн</a:t>
            </a:r>
            <a:r>
              <a:rPr lang="ru-RU" sz="1400" dirty="0" smtClean="0"/>
              <a:t> выпустил роскошный альбом рисунков под названием «Кот». Последователи этого нового кошачьего культа собирались в Париже на Монмартре, в кафе «Чёрный кот».</a:t>
            </a:r>
          </a:p>
          <a:p>
            <a:r>
              <a:rPr lang="ru-RU" sz="1400" dirty="0" smtClean="0"/>
              <a:t>В странах, где господствовал ислам, коты и кошки пользовались буквально королевским почётом, в отличие от собак, которых ислам считал «презренными».</a:t>
            </a:r>
            <a:endParaRPr lang="ru-RU"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1026" name="Picture 2" descr="C:\Users\Руслан\Desktop\7.jpg"/>
          <p:cNvPicPr>
            <a:picLocks noChangeAspect="1" noChangeArrowheads="1"/>
          </p:cNvPicPr>
          <p:nvPr/>
        </p:nvPicPr>
        <p:blipFill>
          <a:blip r:embed="rId2" cstate="print"/>
          <a:srcRect/>
          <a:stretch>
            <a:fillRect/>
          </a:stretch>
        </p:blipFill>
        <p:spPr bwMode="auto">
          <a:xfrm>
            <a:off x="2739540" y="1749245"/>
            <a:ext cx="3071651" cy="3512215"/>
          </a:xfrm>
          <a:prstGeom prst="rect">
            <a:avLst/>
          </a:prstGeom>
          <a:noFill/>
        </p:spPr>
      </p:pic>
      <p:pic>
        <p:nvPicPr>
          <p:cNvPr id="1027" name="Picture 3" descr="C:\Users\Руслан\Desktop\S5wMllJ2HIehfMiplPtK5gs58M6W9fbY9Gp2kWts3Lg.jpg"/>
          <p:cNvPicPr>
            <a:picLocks noChangeAspect="1" noChangeArrowheads="1"/>
          </p:cNvPicPr>
          <p:nvPr/>
        </p:nvPicPr>
        <p:blipFill>
          <a:blip r:embed="rId3" cstate="print"/>
          <a:srcRect/>
          <a:stretch>
            <a:fillRect/>
          </a:stretch>
        </p:blipFill>
        <p:spPr bwMode="auto">
          <a:xfrm>
            <a:off x="5793640" y="1749244"/>
            <a:ext cx="2904709" cy="3512215"/>
          </a:xfrm>
          <a:prstGeom prst="rect">
            <a:avLst/>
          </a:prstGeom>
          <a:noFill/>
        </p:spPr>
      </p:pic>
      <p:pic>
        <p:nvPicPr>
          <p:cNvPr id="1028" name="Picture 4" descr="C:\Users\Руслан\Desktop\bast_goness.jpg"/>
          <p:cNvPicPr>
            <a:picLocks noChangeAspect="1" noChangeArrowheads="1"/>
          </p:cNvPicPr>
          <p:nvPr/>
        </p:nvPicPr>
        <p:blipFill>
          <a:blip r:embed="rId4" cstate="print"/>
          <a:srcRect/>
          <a:stretch>
            <a:fillRect/>
          </a:stretch>
        </p:blipFill>
        <p:spPr bwMode="auto">
          <a:xfrm>
            <a:off x="448965" y="1749245"/>
            <a:ext cx="2339913" cy="351221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Немного истории:</a:t>
            </a:r>
            <a:endParaRPr lang="ru-RU"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Содержимое 2"/>
          <p:cNvSpPr>
            <a:spLocks noGrp="1"/>
          </p:cNvSpPr>
          <p:nvPr>
            <p:ph idx="1"/>
          </p:nvPr>
        </p:nvSpPr>
        <p:spPr/>
        <p:txBody>
          <a:bodyPr>
            <a:normAutofit fontScale="55000" lnSpcReduction="20000"/>
          </a:bodyPr>
          <a:lstStyle/>
          <a:p>
            <a:r>
              <a:rPr lang="ru-RU" dirty="0" smtClean="0"/>
              <a:t> В настоящее время в мире насчитывается не менее 500 миллионов кошек. По некоторым данным, в США их около 55 </a:t>
            </a:r>
            <a:r>
              <a:rPr lang="ru-RU" dirty="0" err="1" smtClean="0"/>
              <a:t>млн</a:t>
            </a:r>
            <a:r>
              <a:rPr lang="ru-RU" dirty="0" smtClean="0"/>
              <a:t> (по 1 кошке на 5 человек), в Англии – 7 </a:t>
            </a:r>
            <a:r>
              <a:rPr lang="ru-RU" dirty="0" err="1" smtClean="0"/>
              <a:t>млн</a:t>
            </a:r>
            <a:r>
              <a:rPr lang="ru-RU" dirty="0" smtClean="0"/>
              <a:t>, в Индонезии – 30 </a:t>
            </a:r>
            <a:r>
              <a:rPr lang="ru-RU" dirty="0" err="1" smtClean="0"/>
              <a:t>млн</a:t>
            </a:r>
            <a:r>
              <a:rPr lang="ru-RU" dirty="0" smtClean="0"/>
              <a:t>, в Австралии – 12,2 </a:t>
            </a:r>
            <a:r>
              <a:rPr lang="ru-RU" dirty="0" err="1" smtClean="0"/>
              <a:t>млн</a:t>
            </a:r>
            <a:r>
              <a:rPr lang="ru-RU" dirty="0" smtClean="0"/>
              <a:t> (или 0, 894 кошки на 1 человека), в Южной Африке, Польше, Нигерии – более чем по 6 </a:t>
            </a:r>
            <a:r>
              <a:rPr lang="ru-RU" dirty="0" err="1" smtClean="0"/>
              <a:t>млн</a:t>
            </a:r>
            <a:r>
              <a:rPr lang="ru-RU" dirty="0" smtClean="0"/>
              <a:t>, во Франции – 8 </a:t>
            </a:r>
            <a:r>
              <a:rPr lang="ru-RU" dirty="0" err="1" smtClean="0"/>
              <a:t>млн</a:t>
            </a:r>
            <a:r>
              <a:rPr lang="ru-RU" dirty="0" smtClean="0"/>
              <a:t>, в Великобритании – 7,5 </a:t>
            </a:r>
            <a:r>
              <a:rPr lang="ru-RU" dirty="0" err="1" smtClean="0"/>
              <a:t>млн</a:t>
            </a:r>
            <a:r>
              <a:rPr lang="ru-RU" dirty="0" smtClean="0"/>
              <a:t>, в Италии – 4,6 </a:t>
            </a:r>
            <a:r>
              <a:rPr lang="ru-RU" dirty="0" err="1" smtClean="0"/>
              <a:t>млн</a:t>
            </a:r>
            <a:r>
              <a:rPr lang="ru-RU" dirty="0" smtClean="0"/>
              <a:t>, в бывшем СССР – не менее 5 </a:t>
            </a:r>
            <a:r>
              <a:rPr lang="ru-RU" dirty="0" err="1" smtClean="0"/>
              <a:t>млн</a:t>
            </a:r>
            <a:r>
              <a:rPr lang="ru-RU" dirty="0" smtClean="0"/>
              <a:t> кошек.  А  вот в высокогорных Перу и  в Африке в районе экватора домашних кошек нет. Здешний климат плохо подходит для них, да и местное население традиционно равнодушно к этим животным.  В большинстве стран Африки кошек вообще мало: в Бурунди – 16 тысяч, в Сенегале – 15 тысяч.</a:t>
            </a:r>
          </a:p>
          <a:p>
            <a:r>
              <a:rPr lang="ru-RU" dirty="0" smtClean="0"/>
              <a:t>         Основным прародителем более чем сотни ныне существующих пород домашних кошек считается дикая нубийская кошка. Правда, в Европе, вероятно, в жилах домашних кошек течёт и некоторая доля  крови лесной кошки, очень похожей на домашнюю и способной свободно скрещиваться с нею. </a:t>
            </a:r>
          </a:p>
          <a:p>
            <a:r>
              <a:rPr lang="ru-RU" dirty="0" smtClean="0"/>
              <a:t>      Первые же представительницы кошачьего семейства появились около 50 миллионов лет назад. Это были хищные животные, похожие на горностая. Из них путём эволюции и последующего одомашнивания и возникла современная кошка. Биологи отмечают, что «духовный мир» кошки утончён, но вместе с тем, дик. Зверь не раскрывает его перед людьми, навязывающими ему свою любовь; кошка различает интонации человеческого голоса, делит ощущения на приятные и неприятные, умеет выражать удовольствие и неудовольствие, радость, печаль, страх, надежду, отвращение, гнев. Современные породы кошек очень разнообразны.</a:t>
            </a:r>
          </a:p>
          <a:p>
            <a:r>
              <a:rPr lang="ru-RU" dirty="0" smtClean="0"/>
              <a:t>     Сегодня кошка откроет нам мир физики в себе самой, причем не только мир физики, но и мир искусства, ведь во многие века она пользовалась вниманием поэтов, писателей, художников.</a:t>
            </a:r>
            <a:endParaRPr lang="ru-RU"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3414</TotalTime>
  <Words>4364</Words>
  <Application>Microsoft Office PowerPoint</Application>
  <PresentationFormat>Экран (4:3)</PresentationFormat>
  <Paragraphs>151</Paragraphs>
  <Slides>28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Office Theme</vt:lpstr>
      <vt:lpstr>Кошки и физика</vt:lpstr>
      <vt:lpstr>Вечер:</vt:lpstr>
      <vt:lpstr>Вечер: «кошка и физика»</vt:lpstr>
      <vt:lpstr>Программа вечера: </vt:lpstr>
      <vt:lpstr>Вступление. </vt:lpstr>
      <vt:lpstr>Трудно было человеку  миллионы лет назад, Он совсем не знал природы, Слепо верил в чудеса, Он всего, всего боялся. И не знал как объяснить  Бурю, гром, землетрясенье Трудно было ему жить. И решил он, что ж бояться лучше просто всё узнать. Самому во всё вмешаться Людям правду рассказать, Создал он земли науку, Кратко «физикой» назвал. Под названьем тем коротким Он природу узнавал.   </vt:lpstr>
      <vt:lpstr>История:</vt:lpstr>
      <vt:lpstr>Слайд 8</vt:lpstr>
      <vt:lpstr>Немного истории:</vt:lpstr>
      <vt:lpstr>Кошка в падении.  </vt:lpstr>
      <vt:lpstr>Механика в жизни кошки. </vt:lpstr>
      <vt:lpstr>Простые механизмы в анатомии кошки. </vt:lpstr>
      <vt:lpstr>Что такое мурлыканье?</vt:lpstr>
      <vt:lpstr>Когда и почему кошка свёртывается в клубок? </vt:lpstr>
      <vt:lpstr>Кошачья походка. </vt:lpstr>
      <vt:lpstr>Электричество и кошка. </vt:lpstr>
      <vt:lpstr>Биополе. </vt:lpstr>
      <vt:lpstr>Резервная система ориентации. </vt:lpstr>
      <vt:lpstr>Форма тела кошки с точки зрения обтекаемости. </vt:lpstr>
      <vt:lpstr>Тепловые  явления в Кошкиной судьбе. </vt:lpstr>
      <vt:lpstr>Теплообмен. </vt:lpstr>
      <vt:lpstr>Слух кошки</vt:lpstr>
      <vt:lpstr>«Глазной слух». </vt:lpstr>
      <vt:lpstr>Зрение кошки. </vt:lpstr>
      <vt:lpstr>Как видит кошка.</vt:lpstr>
      <vt:lpstr>Кошка в искусстве. </vt:lpstr>
      <vt:lpstr>Викторина о кошках</vt:lpstr>
      <vt:lpstr>Викторина о кошках</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Руслан</cp:lastModifiedBy>
  <cp:revision>35</cp:revision>
  <dcterms:created xsi:type="dcterms:W3CDTF">2013-08-21T19:17:07Z</dcterms:created>
  <dcterms:modified xsi:type="dcterms:W3CDTF">2015-10-01T20:19:17Z</dcterms:modified>
</cp:coreProperties>
</file>