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8" r:id="rId4"/>
    <p:sldId id="264" r:id="rId5"/>
    <p:sldId id="265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63" r:id="rId14"/>
    <p:sldId id="276" r:id="rId15"/>
    <p:sldId id="257" r:id="rId16"/>
    <p:sldId id="280" r:id="rId17"/>
    <p:sldId id="283" r:id="rId18"/>
    <p:sldId id="286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>
        <p:scale>
          <a:sx n="66" d="100"/>
          <a:sy n="66" d="100"/>
        </p:scale>
        <p:origin x="-2094" y="-13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030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368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3768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4732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0179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874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65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6993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6185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6541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297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AF1D3-4BEB-437F-8F50-80867CCCA74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6E5E4-A1C3-46B0-865D-6FB8B6A3F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7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1.i.ua/prikol/thumb/0/2/538020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286124"/>
            <a:ext cx="4392488" cy="285752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Arial" charset="0"/>
              </a:rPr>
              <a:t>Тема проекта:</a:t>
            </a:r>
          </a:p>
          <a:p>
            <a:r>
              <a:rPr lang="ru-RU" b="1" i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charset="0"/>
              </a:rPr>
              <a:t>Легко ли сочинить сказку?</a:t>
            </a:r>
            <a:r>
              <a:rPr lang="ru-RU" sz="2400" dirty="0" smtClean="0">
                <a:latin typeface="Arial" charset="0"/>
              </a:rPr>
              <a:t/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Руководитель проекта: Вик Н.А. </a:t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</a:b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г.Хабаровск 2014-15уч.год</a:t>
            </a:r>
            <a:r>
              <a:rPr lang="ru-RU" sz="1800" dirty="0" smtClean="0">
                <a:latin typeface="Arial" charset="0"/>
              </a:rPr>
              <a:t>.</a:t>
            </a:r>
            <a:endParaRPr lang="ru-RU" sz="1800" dirty="0" smtClean="0"/>
          </a:p>
          <a:p>
            <a:endParaRPr lang="ru-RU" sz="2400" dirty="0" smtClean="0"/>
          </a:p>
        </p:txBody>
      </p:sp>
      <p:pic>
        <p:nvPicPr>
          <p:cNvPr id="3074" name="Picture 2" descr="C:\Documents and Settings\Учитель\Рабочий стол\ВИК НАТА (D)\Фото  класса\Кулаги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142984"/>
            <a:ext cx="3336704" cy="4929222"/>
          </a:xfrm>
          <a:prstGeom prst="rect">
            <a:avLst/>
          </a:prstGeom>
          <a:ln w="88900" cap="sq" cmpd="thickThin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1052737"/>
            <a:ext cx="4678288" cy="254771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Arial" charset="0"/>
              </a:rPr>
              <a:t>МАОУ многопрофильный лицей</a:t>
            </a:r>
            <a:r>
              <a:rPr lang="ru-RU" sz="2400" dirty="0" smtClean="0">
                <a:solidFill>
                  <a:srgbClr val="898989"/>
                </a:solidFill>
                <a:latin typeface="Arial" charset="0"/>
              </a:rPr>
              <a:t/>
            </a:r>
            <a:br>
              <a:rPr lang="ru-RU" sz="2400" dirty="0" smtClean="0">
                <a:solidFill>
                  <a:srgbClr val="898989"/>
                </a:solidFill>
                <a:latin typeface="Arial" charset="0"/>
              </a:rPr>
            </a:br>
            <a: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Выполнила: </a:t>
            </a:r>
            <a:br>
              <a:rPr lang="ru-RU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</a:br>
            <a:r>
              <a:rPr lang="ru-RU" sz="2400" b="1" i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charset="0"/>
              </a:rPr>
              <a:t>Кулагина Анна</a:t>
            </a:r>
            <a:r>
              <a:rPr lang="ru-RU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/>
            </a:r>
            <a:br>
              <a:rPr lang="ru-RU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2 Г  класс</a:t>
            </a:r>
            <a:endParaRPr lang="ru-RU" sz="2400" dirty="0"/>
          </a:p>
        </p:txBody>
      </p:sp>
      <p:pic>
        <p:nvPicPr>
          <p:cNvPr id="7" name="Picture 4" descr="http://lenagold.narod.ru/fon/clipart/b/bab/babochka31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V="1">
            <a:off x="285720" y="4714884"/>
            <a:ext cx="1285884" cy="1379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6345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radionetplus.ru/uploads/posts/2013-10/1381469690_www.radionetplus.ru-5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000232" y="428604"/>
            <a:ext cx="4572032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СКАЗКИ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 ЖИВОТНЫХ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42844" y="1357298"/>
            <a:ext cx="9001156" cy="2714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/>
              <a:t>Сказками о животных называются такие сказки, в которых действующими лицами являются дикие звери, или - домашние животные («Лиса и журавль», «Зимовье зверей», «Теремок»).</a:t>
            </a:r>
            <a:endParaRPr lang="ru-RU" b="1" dirty="0"/>
          </a:p>
        </p:txBody>
      </p:sp>
      <p:pic>
        <p:nvPicPr>
          <p:cNvPr id="28674" name="Picture 2" descr="http://egorova.21415s04.edusite.ru/images/kak-lisa_letal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64124">
            <a:off x="-232964" y="4237521"/>
            <a:ext cx="3135318" cy="23514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8676" name="Picture 4" descr="http://crosti.ru/patterns/00/04/01/34ac43ffe1/%D0%A2%D0%B5%D1%80%D0%B5%D0%BC%D0%BE%D0%BA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120866">
            <a:off x="5985355" y="4026824"/>
            <a:ext cx="3621913" cy="2444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8678" name="Picture 6" descr="http://illustrators.ru/illustrations/371701_origina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8287">
            <a:off x="2935139" y="4389673"/>
            <a:ext cx="3301182" cy="23328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radionetplus.ru/uploads/posts/2013-10/1381469690_www.radionetplus.ru-5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000232" y="428604"/>
            <a:ext cx="4572032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ВОЛШЕБНЫЕ СКАЗКИ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42844" y="1357298"/>
            <a:ext cx="9001156" cy="27146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/>
              <a:t>В волшебной сказке перед слушателем возникает таинственный мир. В нем действуют необыкновенные фантастические герои, добро и правда побеждают тьму, зло и ложь. ,(«Царевна-лягушка», «Петух и </a:t>
            </a:r>
            <a:r>
              <a:rPr lang="ru-RU" b="1" dirty="0" err="1" smtClean="0"/>
              <a:t>жерновцы</a:t>
            </a:r>
            <a:r>
              <a:rPr lang="ru-RU" b="1" dirty="0" smtClean="0"/>
              <a:t>», «Гуси-лебеди») </a:t>
            </a:r>
            <a:endParaRPr lang="ru-RU" b="1" dirty="0"/>
          </a:p>
        </p:txBody>
      </p:sp>
      <p:pic>
        <p:nvPicPr>
          <p:cNvPr id="29698" name="Picture 2" descr="http://nadasuge.ru/system/assets/photos/000/015/994/original/%D1%86%D0%B0%D1%80%D0%B5%D0%B2%D0%BD%D0%B0-%D0%BB%D1%8F%D0%B3%D1%83%D1%88%D0%BA%D0%B0-2.jpg?141939344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977435"/>
            <a:ext cx="2714644" cy="28805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9700" name="Picture 4" descr="http://beautiful-all.narod.ru/Skazki/sk3/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92336">
            <a:off x="5951710" y="4054430"/>
            <a:ext cx="3414306" cy="25607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9702" name="Picture 6" descr="http://s61.radikal.ru/i172/1106/26/f8e5b7bd0eef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321549">
            <a:off x="3208508" y="3973340"/>
            <a:ext cx="2620573" cy="30500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psycholog-inside.ru/assets/images/zdorovie/skazka.jpg"/>
          <p:cNvPicPr>
            <a:picLocks noChangeAspect="1" noChangeArrowheads="1"/>
          </p:cNvPicPr>
          <p:nvPr/>
        </p:nvPicPr>
        <p:blipFill>
          <a:blip r:embed="rId2" cstate="email"/>
          <a:srcRect l="-228"/>
          <a:stretch>
            <a:fillRect/>
          </a:stretch>
        </p:blipFill>
        <p:spPr bwMode="auto">
          <a:xfrm flipH="1">
            <a:off x="0" y="0"/>
            <a:ext cx="9358410" cy="6858000"/>
          </a:xfrm>
          <a:prstGeom prst="rect">
            <a:avLst/>
          </a:prstGeom>
          <a:noFill/>
        </p:spPr>
      </p:pic>
      <p:pic>
        <p:nvPicPr>
          <p:cNvPr id="30722" name="Picture 2" descr="http://www.idrp.ru/buy/content/products/4709/img/skazki-100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59411">
            <a:off x="112559" y="1031024"/>
            <a:ext cx="7390138" cy="3857652"/>
          </a:xfrm>
          <a:prstGeom prst="rect">
            <a:avLst/>
          </a:prstGeom>
          <a:noFill/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 cstate="email"/>
          <a:srcRect b="-3225"/>
          <a:stretch>
            <a:fillRect/>
          </a:stretch>
        </p:blipFill>
        <p:spPr bwMode="auto">
          <a:xfrm>
            <a:off x="5357818" y="3000372"/>
            <a:ext cx="3500462" cy="4000528"/>
          </a:xfrm>
          <a:prstGeom prst="ellipse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790644">
            <a:off x="1118512" y="1827522"/>
            <a:ext cx="2398421" cy="257248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МОИ</a:t>
            </a:r>
          </a:p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ПЕРВЫЕ</a:t>
            </a:r>
          </a:p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СКАЗКИ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24" name="Picture 4" descr="http://liubavyshka.ru/_ph/64/2/9324814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796021" flipH="1">
            <a:off x="4307489" y="5655153"/>
            <a:ext cx="1785950" cy="100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asterpp.ucoz.ru/_ld/299/704037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6909058">
            <a:off x="3920852" y="1058862"/>
            <a:ext cx="4300109" cy="6141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20392581">
            <a:off x="590956" y="989219"/>
            <a:ext cx="4067924" cy="5611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6572296" cy="1154098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Мои первые сказки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file.mobilmusic.ru/0f/c1/6d/51682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tatakiki.t.a.pic.centerblog.net/o/c6013d9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785794"/>
            <a:ext cx="8991600" cy="58864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714876" y="1928802"/>
            <a:ext cx="368907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Сказка про белого 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медвежонка.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" name="Picture 2" descr="http://chtenieruk.com/sites/default/files/styles/400x400/public/hand_04_1.jpg?itok=sheqdewf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643106" y="3286124"/>
            <a:ext cx="3652862" cy="3810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643570" y="1643050"/>
            <a:ext cx="1573059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Кулагина Анна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1750" name="Picture 6" descr="http://montessoriself.ru/wp-content/uploads/2014/09/BM5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000504"/>
            <a:ext cx="2143125" cy="2143125"/>
          </a:xfrm>
          <a:prstGeom prst="rect">
            <a:avLst/>
          </a:prstGeom>
          <a:noFill/>
        </p:spPr>
      </p:pic>
      <p:pic>
        <p:nvPicPr>
          <p:cNvPr id="1026" name="Picture 2" descr="http://chtenieruk.com/sites/default/files/styles/400x400/public/hand_04_1.jpg?itok=sheqdewf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357562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77585E-7 L 0.52239 -0.0471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00" y="-24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antus.me/images/4_2011/psd_source_open_book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42"/>
            <a:ext cx="9395526" cy="7143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714876" cy="50435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  Жил-был маленький Белый </a:t>
            </a:r>
            <a:r>
              <a:rPr lang="ru-RU" sz="2000" dirty="0" err="1" smtClean="0"/>
              <a:t>Медве-жонок</a:t>
            </a:r>
            <a:r>
              <a:rPr lang="ru-RU" sz="2000" dirty="0" smtClean="0"/>
              <a:t>. Белому Медвежонку было очень холодно, но не потому что солнце не грело,  а потому что  он был очень одинок. </a:t>
            </a:r>
          </a:p>
          <a:p>
            <a:pPr>
              <a:buNone/>
            </a:pPr>
            <a:r>
              <a:rPr lang="ru-RU" sz="2000" dirty="0" smtClean="0"/>
              <a:t>         Как-то раз Медвежонок смотрел на падающие снежинки – это было его любимым занятием. И тут он увидел одну большую и очень красивую </a:t>
            </a:r>
            <a:r>
              <a:rPr lang="ru-RU" sz="2000" dirty="0" err="1" smtClean="0"/>
              <a:t>сне-жинку</a:t>
            </a:r>
            <a:r>
              <a:rPr lang="ru-RU" sz="2000" dirty="0" smtClean="0"/>
              <a:t>. Она летела прямо к нему. Медвежонок не верил своим глазам: она, действительно, летела прямо к нему.</a:t>
            </a:r>
          </a:p>
          <a:p>
            <a:pPr>
              <a:buNone/>
            </a:pPr>
            <a:r>
              <a:rPr lang="ru-RU" sz="2000" dirty="0" smtClean="0"/>
              <a:t>        - Наверное, она хочет со мной </a:t>
            </a:r>
            <a:r>
              <a:rPr lang="ru-RU" sz="2000" dirty="0" err="1" smtClean="0"/>
              <a:t>позна-комиться</a:t>
            </a:r>
            <a:r>
              <a:rPr lang="ru-RU" sz="2000" dirty="0" smtClean="0"/>
              <a:t> – подумал Медвежонок.</a:t>
            </a:r>
            <a:endParaRPr lang="ru-RU" sz="2000" dirty="0"/>
          </a:p>
        </p:txBody>
      </p:sp>
      <p:pic>
        <p:nvPicPr>
          <p:cNvPr id="2052" name="Picture 4" descr="http://trinixy.ru/pics4/20100819/this_is_arctic_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571612"/>
            <a:ext cx="3929090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6" descr="http://montessoriself.ru/wp-content/uploads/2014/09/BM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429132"/>
            <a:ext cx="1643074" cy="1643074"/>
          </a:xfrm>
          <a:prstGeom prst="rect">
            <a:avLst/>
          </a:prstGeom>
          <a:noFill/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0" y="785794"/>
            <a:ext cx="39131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8607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7 0.01966 C 0.02535 0.03724 0.02518 0.05506 0.02448 0.07264 C 0.02396 0.08374 0.01667 0.10479 0.01355 0.11589 C 0.01025 0.12746 0.00851 0.14573 0.00035 0.15291 C -0.00156 0.16331 -0.00694 0.17025 -0.01284 0.17696 C -0.0368 0.20495 -0.05763 0.19362 -0.09357 0.19454 C -0.09843 0.19501 -0.10329 0.19501 -0.10816 0.19616 C -0.12343 0.19963 -0.13055 0.21652 -0.14062 0.22994 C -0.1427 0.23803 -0.14704 0.24844 -0.13819 0.25237 C -0.12864 0.25191 -0.11875 0.25353 -0.10937 0.25075 C -0.10434 0.24913 -0.11302 0.24335 -0.11527 0.24104 C -0.1217 0.2341 -0.12638 0.23317 -0.13454 0.23155 C -0.14375 0.23364 -0.15434 0.23132 -0.16232 0.23803 C -0.16354 0.23896 -0.16371 0.24127 -0.16475 0.24266 C -0.16875 0.24798 -0.16857 0.24358 -0.17187 0.25075 C -0.17638 0.26024 -0.17934 0.27204 -0.18402 0.28129 C -0.19722 0.30766 -0.18229 0.27111 -0.19132 0.29401 C -0.1927 0.30257 -0.196 0.31252 -0.19965 0.31992 C -0.20243 0.33819 -0.20954 0.36549 -0.196 0.37752 C -0.19045 0.37706 -0.18454 0.37775 -0.17916 0.3759 C -0.17447 0.37428 -0.17968 0.3685 -0.18159 0.36641 C -0.1875 0.35994 -0.196 0.3567 -0.20329 0.35508 C -0.20972 0.35577 -0.21701 0.35392 -0.22257 0.35832 C -0.22864 0.36294 -0.22934 0.36988 -0.23454 0.3759 C -0.23663 0.37821 -0.23958 0.37867 -0.24184 0.38076 C -0.2467 0.39394 -0.25572 0.40296 -0.26232 0.41453 C -0.26371 0.42193 -0.26701 0.42633 -0.2684 0.43373 C -0.26736 0.46565 -0.26892 0.47097 -0.25989 0.4948 C -0.25833 0.50544 -0.25659 0.51608 -0.25503 0.52695 C -0.25538 0.53435 -0.25503 0.54199 -0.25625 0.54939 C -0.25763 0.55795 -0.26579 0.5598 -0.27083 0.56211 C -0.28194 0.56096 -0.29114 0.55772 -0.30208 0.55587 C -0.31163 0.5517 -0.30052 0.5561 -0.32135 0.55263 C -0.32777 0.55147 -0.32222 0.55055 -0.32864 0.54777 C -0.3309 0.54684 -0.33333 0.54661 -0.33576 0.54615 C -0.34427 0.54684 -0.35329 0.54499 -0.36111 0.54939 C -0.37291 0.5561 -0.35572 0.54962 -0.36961 0.55425 C -0.37847 0.56674 -0.37656 0.57877 -0.38038 0.59427 C -0.38003 0.59704 -0.37968 0.59959 -0.37916 0.60236 C -0.37882 0.60398 -0.37795 0.60722 -0.37795 0.60722 " pathEditMode="relative" ptsTypes="fffffffffffffffffffffffffffffffffffffff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antus.me/images/4_2011/psd_source_open_book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42"/>
            <a:ext cx="9395526" cy="71438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714876" cy="4900634"/>
          </a:xfrm>
        </p:spPr>
        <p:txBody>
          <a:bodyPr>
            <a:normAutofit/>
          </a:bodyPr>
          <a:lstStyle/>
          <a:p>
            <a:pPr>
              <a:lnSpc>
                <a:spcPts val="2880"/>
              </a:lnSpc>
              <a:buNone/>
            </a:pPr>
            <a:r>
              <a:rPr lang="ru-RU" sz="2400" dirty="0" smtClean="0"/>
              <a:t>        </a:t>
            </a:r>
            <a:r>
              <a:rPr lang="ru-RU" sz="2000" dirty="0" smtClean="0"/>
              <a:t>Но сев на нос Медвежонку </a:t>
            </a:r>
            <a:r>
              <a:rPr lang="ru-RU" sz="2000" dirty="0" err="1" smtClean="0"/>
              <a:t>снежин-ка</a:t>
            </a:r>
            <a:r>
              <a:rPr lang="ru-RU" sz="2000" dirty="0" smtClean="0"/>
              <a:t> исчезла. Медвежонок стал искать свою несостоявшуюся подружку. </a:t>
            </a:r>
          </a:p>
          <a:p>
            <a:pPr>
              <a:lnSpc>
                <a:spcPts val="2880"/>
              </a:lnSpc>
              <a:buNone/>
            </a:pPr>
            <a:r>
              <a:rPr lang="ru-RU" sz="2000" dirty="0" smtClean="0"/>
              <a:t>        - Скорее всего снежинку унесло </a:t>
            </a:r>
            <a:r>
              <a:rPr lang="ru-RU" sz="2000" dirty="0" err="1" smtClean="0"/>
              <a:t>вет-ром</a:t>
            </a:r>
            <a:r>
              <a:rPr lang="ru-RU" sz="2000" dirty="0" smtClean="0"/>
              <a:t> – решил он. И малыш отправился её искать. </a:t>
            </a:r>
          </a:p>
          <a:p>
            <a:pPr>
              <a:lnSpc>
                <a:spcPts val="2880"/>
              </a:lnSpc>
              <a:buNone/>
            </a:pPr>
            <a:r>
              <a:rPr lang="ru-RU" sz="2000" dirty="0" smtClean="0"/>
              <a:t>         По пути, среди ледяных глыб </a:t>
            </a:r>
            <a:r>
              <a:rPr lang="ru-RU" sz="2000" dirty="0" err="1" smtClean="0"/>
              <a:t>Ледя-ной</a:t>
            </a:r>
            <a:r>
              <a:rPr lang="ru-RU" sz="2000" dirty="0" smtClean="0"/>
              <a:t>  пустыни, Малыш увидел </a:t>
            </a:r>
            <a:r>
              <a:rPr lang="ru-RU" sz="2000" dirty="0" err="1" smtClean="0"/>
              <a:t>ранено-го</a:t>
            </a:r>
            <a:r>
              <a:rPr lang="ru-RU" sz="2000" dirty="0" smtClean="0"/>
              <a:t> умирающего от голода полярного волка. </a:t>
            </a:r>
          </a:p>
          <a:p>
            <a:pPr>
              <a:lnSpc>
                <a:spcPts val="2880"/>
              </a:lnSpc>
              <a:buNone/>
            </a:pPr>
            <a:r>
              <a:rPr lang="ru-RU" sz="2000" dirty="0" smtClean="0"/>
              <a:t>      - Вам не нужна моя помощь? –спросил Медвежонок.</a:t>
            </a:r>
          </a:p>
          <a:p>
            <a:pPr>
              <a:lnSpc>
                <a:spcPts val="2880"/>
              </a:lnSpc>
              <a:buNone/>
            </a:pPr>
            <a:endParaRPr lang="ru-RU" sz="2400" dirty="0"/>
          </a:p>
        </p:txBody>
      </p:sp>
      <p:pic>
        <p:nvPicPr>
          <p:cNvPr id="2052" name="Picture 4" descr="http://trinixy.ru/pics4/20100819/this_is_arctic_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571612"/>
            <a:ext cx="3929090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6" descr="http://montessoriself.ru/wp-content/uploads/2014/09/BM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429132"/>
            <a:ext cx="1643074" cy="1643074"/>
          </a:xfrm>
          <a:prstGeom prst="rect">
            <a:avLst/>
          </a:prstGeom>
          <a:noFill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4643446"/>
            <a:ext cx="1500198" cy="154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bg1">
                <a:lumMod val="95000"/>
                <a:alpha val="60000"/>
              </a:schemeClr>
            </a:glow>
          </a:effectLst>
        </p:spPr>
      </p:pic>
    </p:spTree>
    <p:extLst>
      <p:ext uri="{BB962C8B-B14F-4D97-AF65-F5344CB8AC3E}">
        <p14:creationId xmlns="" xmlns:p14="http://schemas.microsoft.com/office/powerpoint/2010/main" val="208607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antus.me/images/4_2011/psd_source_open_book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42"/>
            <a:ext cx="9395526" cy="71438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714876" cy="4900634"/>
          </a:xfrm>
        </p:spPr>
        <p:txBody>
          <a:bodyPr>
            <a:noAutofit/>
          </a:bodyPr>
          <a:lstStyle/>
          <a:p>
            <a:pPr>
              <a:lnSpc>
                <a:spcPts val="2880"/>
              </a:lnSpc>
              <a:buNone/>
            </a:pPr>
            <a:r>
              <a:rPr lang="ru-RU" sz="2400" dirty="0" smtClean="0"/>
              <a:t>     </a:t>
            </a:r>
            <a:r>
              <a:rPr lang="ru-RU" sz="2000" dirty="0" smtClean="0"/>
              <a:t>   - Чем ты можешь мне помочь, глупец? – ответил Волк, который не привык никого ни о чём просить и уж тем более благодарить.</a:t>
            </a:r>
          </a:p>
          <a:p>
            <a:pPr>
              <a:lnSpc>
                <a:spcPts val="2880"/>
              </a:lnSpc>
              <a:buNone/>
            </a:pPr>
            <a:r>
              <a:rPr lang="ru-RU" sz="2000" dirty="0" smtClean="0"/>
              <a:t>         Медвежонок молча наловил  рыбы и положил три небольшие рыбёшки рядом с волком. </a:t>
            </a:r>
          </a:p>
          <a:p>
            <a:pPr>
              <a:lnSpc>
                <a:spcPts val="2880"/>
              </a:lnSpc>
              <a:buNone/>
            </a:pPr>
            <a:r>
              <a:rPr lang="ru-RU" sz="2000" dirty="0" smtClean="0"/>
              <a:t>          - Вот уж и правда глупый </a:t>
            </a:r>
            <a:r>
              <a:rPr lang="ru-RU" sz="2000" dirty="0" err="1" smtClean="0"/>
              <a:t>медвежо-нок</a:t>
            </a:r>
            <a:r>
              <a:rPr lang="ru-RU" sz="2000" dirty="0" smtClean="0"/>
              <a:t>! – сказала давно наблюдавшая за происходящим Сова - он же не способен на доброе, как ты думаешь, наивный медвежонок, что он с тобой сделает когда поправится?</a:t>
            </a:r>
          </a:p>
          <a:p>
            <a:pPr>
              <a:lnSpc>
                <a:spcPts val="2880"/>
              </a:lnSpc>
              <a:buNone/>
            </a:pPr>
            <a:endParaRPr lang="ru-RU" sz="2000" dirty="0" smtClean="0"/>
          </a:p>
          <a:p>
            <a:pPr>
              <a:lnSpc>
                <a:spcPts val="2880"/>
              </a:lnSpc>
              <a:buNone/>
            </a:pPr>
            <a:r>
              <a:rPr lang="ru-RU" sz="2400" dirty="0" smtClean="0"/>
              <a:t>        </a:t>
            </a:r>
          </a:p>
          <a:p>
            <a:pPr>
              <a:lnSpc>
                <a:spcPts val="2880"/>
              </a:lnSpc>
              <a:buNone/>
            </a:pPr>
            <a:r>
              <a:rPr lang="ru-RU" sz="2400" dirty="0" smtClean="0"/>
              <a:t>        </a:t>
            </a:r>
            <a:endParaRPr lang="ru-RU" sz="2400" dirty="0"/>
          </a:p>
        </p:txBody>
      </p:sp>
      <p:pic>
        <p:nvPicPr>
          <p:cNvPr id="2052" name="Picture 4" descr="http://trinixy.ru/pics4/20100819/this_is_arctic_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571612"/>
            <a:ext cx="3929090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6" descr="http://montessoriself.ru/wp-content/uploads/2014/09/BM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429132"/>
            <a:ext cx="1643074" cy="1643074"/>
          </a:xfrm>
          <a:prstGeom prst="rect">
            <a:avLst/>
          </a:prstGeom>
          <a:noFill/>
        </p:spPr>
      </p:pic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4572008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lumMod val="40000"/>
                <a:lumOff val="60000"/>
                <a:alpha val="40000"/>
              </a:schemeClr>
            </a:glow>
          </a:effectLst>
        </p:spPr>
      </p:pic>
    </p:spTree>
    <p:extLst>
      <p:ext uri="{BB962C8B-B14F-4D97-AF65-F5344CB8AC3E}">
        <p14:creationId xmlns="" xmlns:p14="http://schemas.microsoft.com/office/powerpoint/2010/main" val="208607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antus.me/images/4_2011/psd_source_open_book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42"/>
            <a:ext cx="9395526" cy="71438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714876" cy="49006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 - Не знаю. Но я вижу, что сейчас ему нужна помощь.</a:t>
            </a:r>
          </a:p>
          <a:p>
            <a:pPr>
              <a:buNone/>
            </a:pPr>
            <a:r>
              <a:rPr lang="ru-RU" sz="2000" dirty="0" smtClean="0"/>
              <a:t>         Медвежонок каждый день носил для волка рыбу. Волк  долго привыкал к тому, что  ему приходится </a:t>
            </a:r>
            <a:r>
              <a:rPr lang="ru-RU" sz="2000" dirty="0" err="1" smtClean="0"/>
              <a:t>прини-мать</a:t>
            </a:r>
            <a:r>
              <a:rPr lang="ru-RU" sz="2000" dirty="0" smtClean="0"/>
              <a:t> помощь от такого малыша. Но со временем и его сердце потеплело. </a:t>
            </a:r>
          </a:p>
          <a:p>
            <a:pPr>
              <a:buNone/>
            </a:pPr>
            <a:r>
              <a:rPr lang="ru-RU" sz="2000" dirty="0" smtClean="0"/>
              <a:t>        Так маленький Белый Медвежонок приобрёл себе друга . Ещё он научил волка любоваться падающими снежинками и ему совсем не было холодно.</a:t>
            </a:r>
            <a:endParaRPr lang="ru-RU" sz="2000" dirty="0"/>
          </a:p>
        </p:txBody>
      </p:sp>
      <p:pic>
        <p:nvPicPr>
          <p:cNvPr id="2052" name="Picture 4" descr="http://trinixy.ru/pics4/20100819/this_is_arctic_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571612"/>
            <a:ext cx="3929090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6" descr="http://montessoriself.ru/wp-content/uploads/2014/09/BM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786322"/>
            <a:ext cx="1643074" cy="1643074"/>
          </a:xfrm>
          <a:prstGeom prst="rect">
            <a:avLst/>
          </a:prstGeom>
          <a:noFill/>
        </p:spPr>
      </p:pic>
      <p:pic>
        <p:nvPicPr>
          <p:cNvPr id="14" name="Picture 10" descr="http://img1.liveinternet.ru/images/attach/c/5/87/342/87342707_3821971_allatkak5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000760" y="4357694"/>
            <a:ext cx="2597701" cy="1785950"/>
          </a:xfrm>
          <a:prstGeom prst="rect">
            <a:avLst/>
          </a:prstGeom>
          <a:noFill/>
          <a:effectLst>
            <a:glow rad="101600">
              <a:schemeClr val="bg1">
                <a:lumMod val="85000"/>
                <a:alpha val="40000"/>
              </a:schemeClr>
            </a:glow>
          </a:effectLst>
        </p:spPr>
      </p:pic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2000240"/>
            <a:ext cx="185829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lumMod val="40000"/>
                <a:lumOff val="60000"/>
                <a:alpha val="40000"/>
              </a:schemeClr>
            </a:glow>
          </a:effectLst>
        </p:spPr>
      </p:pic>
    </p:spTree>
    <p:extLst>
      <p:ext uri="{BB962C8B-B14F-4D97-AF65-F5344CB8AC3E}">
        <p14:creationId xmlns="" xmlns:p14="http://schemas.microsoft.com/office/powerpoint/2010/main" val="54539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egmont.ru/_img/background/fon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8579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i="1" dirty="0" smtClean="0"/>
              <a:t>Темой моей проектной работы является вопрос: «Легко ли сочинить сказку?» Когда я написала первую сказку, то на этот вопрос ответила бы, что сказку сочинить очень легко. Сейчас я так не считаю. Сказка не только имеет чёткую структуру,  тему, основную мысль, она должна тронуть душу человека, научить его быть чуть лучше, чем он был до того как её прочитал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5500702"/>
            <a:ext cx="45817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44674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egmont.ru/_img/background/fon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На уроке литературного чтения нам задали сочинить сказку. Мне это задание показалось сложным. Но я попробовала. Не знаю получилась ли у меня тогда настоящая сказка. Но мне захотелось узнать о сказках побольше.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674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egmont.ru/_img/background/fon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6658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Цель моей проектной работы: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     Сочинение своей собственной сказки.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Задачи: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-найти значение слова «сказка»;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-определить какие типы сказок бывают;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-определить структуру сказки;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-определиться с типом своей сказки;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-составить план;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-сочинить сказку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674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an-city.ru/wp-content/uploads/2013/09/shutterstock_66375601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1214414" y="571480"/>
            <a:ext cx="6191250" cy="59531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Что такое сказка?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5500726"/>
          </a:xfrm>
          <a:ln w="76200">
            <a:solidFill>
              <a:srgbClr val="FFC00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1600" b="1" dirty="0" smtClean="0"/>
              <a:t>Новый толково-словообразовательный словарь русского языка. Автор Т. Ф. Ефремова.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СКАЗКА</a:t>
            </a:r>
            <a:r>
              <a:rPr lang="ru-RU" sz="1600" dirty="0" smtClean="0"/>
              <a:t> 1. Повествовательное произведение устного народного творчества о вымышленных лицах и событиях или литературное произведение такого характера.</a:t>
            </a:r>
          </a:p>
          <a:p>
            <a:pPr>
              <a:buNone/>
            </a:pPr>
            <a:r>
              <a:rPr lang="ru-RU" sz="1600" dirty="0" smtClean="0"/>
              <a:t>                        2. перен. Что-л. фантастическое, заманчивое. </a:t>
            </a:r>
          </a:p>
          <a:p>
            <a:pPr>
              <a:buNone/>
            </a:pPr>
            <a:r>
              <a:rPr lang="ru-RU" sz="1600" dirty="0" smtClean="0"/>
              <a:t>                        3.разг. Неправда, вымысел, небылица, ложь; то, чему никто не поверит.</a:t>
            </a:r>
          </a:p>
          <a:p>
            <a:pPr>
              <a:buNone/>
            </a:pPr>
            <a:r>
              <a:rPr lang="ru-RU" sz="1600" b="1" dirty="0" smtClean="0"/>
              <a:t>Толковый словарь под ред. C. И. Ожегова и Н.Ю.Шведовой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СКАЗКА</a:t>
            </a:r>
            <a:r>
              <a:rPr lang="ru-RU" sz="1600" dirty="0" smtClean="0"/>
              <a:t> 1. Повествовательное, обычно </a:t>
            </a:r>
            <a:r>
              <a:rPr lang="ru-RU" sz="1600" dirty="0" err="1" smtClean="0"/>
              <a:t>народно-поэтическое</a:t>
            </a:r>
            <a:r>
              <a:rPr lang="ru-RU" sz="1600" dirty="0" smtClean="0"/>
              <a:t> произведение о вымышленных лицах и событиях, преимущ. с участием волшебных, фантастических сил; </a:t>
            </a:r>
          </a:p>
          <a:p>
            <a:pPr>
              <a:buNone/>
            </a:pPr>
            <a:r>
              <a:rPr lang="ru-RU" sz="1600" dirty="0" smtClean="0"/>
              <a:t>                        2. Выдумка, ложь (разг.); </a:t>
            </a:r>
          </a:p>
          <a:p>
            <a:pPr>
              <a:buNone/>
            </a:pPr>
            <a:r>
              <a:rPr lang="ru-RU" sz="1600" dirty="0" smtClean="0"/>
              <a:t>                        3 Тоже, что чудо. </a:t>
            </a:r>
          </a:p>
          <a:p>
            <a:pPr>
              <a:buNone/>
            </a:pPr>
            <a:r>
              <a:rPr lang="ru-RU" sz="1600" b="1" dirty="0" smtClean="0"/>
              <a:t>Толковый словарь русского языка под ред. Д. Н. Ушакова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СКАЗКА</a:t>
            </a:r>
            <a:r>
              <a:rPr lang="ru-RU" sz="1600" dirty="0" smtClean="0"/>
              <a:t> 1. а)Повествовательное произведение устного народного творчества о вымышленных событиях;</a:t>
            </a:r>
          </a:p>
          <a:p>
            <a:pPr>
              <a:buNone/>
            </a:pPr>
            <a:r>
              <a:rPr lang="ru-RU" sz="1600" dirty="0" smtClean="0"/>
              <a:t>                              б) литературное произведение того же характера;</a:t>
            </a:r>
          </a:p>
          <a:p>
            <a:pPr>
              <a:buNone/>
            </a:pPr>
            <a:r>
              <a:rPr lang="ru-RU" sz="1600" dirty="0" smtClean="0"/>
              <a:t>                              в) нечто фантастическое, заманчивое</a:t>
            </a:r>
          </a:p>
          <a:p>
            <a:pPr>
              <a:buNone/>
            </a:pPr>
            <a:r>
              <a:rPr lang="ru-RU" sz="1600" dirty="0" smtClean="0"/>
              <a:t>                         2. Неправда, ложь, вымысел, то, чему никто не верит (разг.). </a:t>
            </a:r>
          </a:p>
          <a:p>
            <a:pPr>
              <a:buNone/>
            </a:pPr>
            <a:r>
              <a:rPr lang="ru-RU" sz="1600" b="1" dirty="0" smtClean="0"/>
              <a:t>Современный толковый словарь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СКАЗКА</a:t>
            </a:r>
            <a:r>
              <a:rPr lang="ru-RU" sz="1600" dirty="0" smtClean="0"/>
              <a:t> –  один из основных жанров фольклора, эпическое, преимущественно прозаическое произведение волшебного, авантюрного или бытового характера с установкой на вымысел. </a:t>
            </a:r>
            <a:endParaRPr lang="ru-RU" sz="1600" dirty="0"/>
          </a:p>
        </p:txBody>
      </p:sp>
      <p:pic>
        <p:nvPicPr>
          <p:cNvPr id="7172" name="Picture 4" descr="http://eln-vesta.ru/wp-content/uploads/2015/01/%D0%A1%D0%BA%D0%B0%D0%B7%D0%BA%D0%B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48054" y="0"/>
            <a:ext cx="1795945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psycholog-inside.ru/assets/images/zdorovie/skazka.jpg"/>
          <p:cNvPicPr>
            <a:picLocks noChangeAspect="1" noChangeArrowheads="1"/>
          </p:cNvPicPr>
          <p:nvPr/>
        </p:nvPicPr>
        <p:blipFill>
          <a:blip r:embed="rId2" cstate="email"/>
          <a:srcRect l="-228"/>
          <a:stretch>
            <a:fillRect/>
          </a:stretch>
        </p:blipFill>
        <p:spPr bwMode="auto">
          <a:xfrm flipH="1">
            <a:off x="-71502" y="0"/>
            <a:ext cx="9358410" cy="6858000"/>
          </a:xfrm>
          <a:prstGeom prst="rect">
            <a:avLst/>
          </a:prstGeom>
          <a:noFill/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email"/>
          <a:srcRect b="-3225"/>
          <a:stretch>
            <a:fillRect/>
          </a:stretch>
        </p:blipFill>
        <p:spPr bwMode="auto">
          <a:xfrm>
            <a:off x="5357818" y="3000372"/>
            <a:ext cx="3500462" cy="4000528"/>
          </a:xfrm>
          <a:prstGeom prst="ellipse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147" name="Picture 3" descr="http://cdn.freebievectors.com/illustrations/7/c/callout-cloud-right-clip-art/preview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785794"/>
            <a:ext cx="5143536" cy="435805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5143536" cy="2571768"/>
          </a:xfrm>
        </p:spPr>
        <p:txBody>
          <a:bodyPr>
            <a:normAutofit fontScale="92500"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    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5">
                    <a:tint val="50000"/>
                    <a:satMod val="180000"/>
                  </a:schemeClr>
                </a:solidFill>
              </a:rPr>
              <a:t>  </a:t>
            </a:r>
            <a:r>
              <a:rPr lang="ru-RU" b="1" dirty="0" smtClean="0">
                <a:ln w="190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Я думаю, что сказка – это чудесное средство, что-то вроде лекарства, которое помогает нам разобраться где добро, </a:t>
            </a:r>
            <a:r>
              <a:rPr lang="ru-RU" b="1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а где – зло.</a:t>
            </a:r>
            <a:endParaRPr lang="ru-RU" b="1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psycholog-inside.ru/assets/images/zdorovie/skazka.jpg"/>
          <p:cNvPicPr>
            <a:picLocks noChangeAspect="1" noChangeArrowheads="1"/>
          </p:cNvPicPr>
          <p:nvPr/>
        </p:nvPicPr>
        <p:blipFill>
          <a:blip r:embed="rId2" cstate="email"/>
          <a:srcRect l="-228"/>
          <a:stretch>
            <a:fillRect/>
          </a:stretch>
        </p:blipFill>
        <p:spPr bwMode="auto">
          <a:xfrm flipH="1">
            <a:off x="-71502" y="0"/>
            <a:ext cx="935841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571480"/>
            <a:ext cx="7929618" cy="121444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Итак, СКАЗКА – это повествовательное произведение о вымышленных событиях.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827584" y="2564904"/>
            <a:ext cx="7929618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Какие бывают СКАЗКИ?</a:t>
            </a:r>
            <a:endParaRPr kumimoji="0" lang="ru-RU" sz="32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radionetplus.ru/uploads/posts/2013-10/1381469690_www.radionetplus.ru-5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://fan-city.ru/wp-content/uploads/2013/09/shutterstock_6637560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857364"/>
            <a:ext cx="5052095" cy="4857784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428992" y="3857628"/>
            <a:ext cx="2143140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АВТОРСКИЕ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71472" y="2428868"/>
            <a:ext cx="2143140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НАРОДНЫЕ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1714480" y="1071546"/>
            <a:ext cx="164307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000364" y="2143116"/>
            <a:ext cx="2786082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500042"/>
            <a:ext cx="2428892" cy="71438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СКАЗКИ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radionetplus.ru/uploads/posts/2013-10/1381469690_www.radionetplus.ru-5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://fan-city.ru/wp-content/uploads/2013/09/shutterstock_6637560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857364"/>
            <a:ext cx="5052095" cy="4857784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786314" y="2214554"/>
            <a:ext cx="2928958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 ЖИВОТНЫХ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71472" y="2428868"/>
            <a:ext cx="2143140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БЫТОВ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ЫЕ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1714480" y="1071546"/>
            <a:ext cx="164307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357554" y="2500306"/>
            <a:ext cx="2571768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500042"/>
            <a:ext cx="3929090" cy="71438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НАРОДНЫЕ СКАЗКИ</a:t>
            </a:r>
            <a:endParaRPr lang="ru-RU" dirty="0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2571736" y="3929066"/>
            <a:ext cx="2928958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ВОЛШЕБНЫЕ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6200000" flipH="1">
            <a:off x="5679289" y="1464455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radionetplus.ru/uploads/posts/2013-10/1381469690_www.radionetplus.ru-5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500298" y="428604"/>
            <a:ext cx="3643338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БЫТОВ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ЫЕ СКАЗКИ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6" name="Picture 2" descr="http://2.bp.blogspot.com/-aj3ckiRQA6w/U52PdaLgQKI/AAAAAAAAECk/2dAmm4dADAQ/s1600/01b4c7da52b9b76b0d46c232036d33c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344999">
            <a:off x="214282" y="4266538"/>
            <a:ext cx="2928958" cy="21628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6628" name="Picture 4" descr="http://miniskazka.ru/russkie_razn/boltlivaya_baba/image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104735">
            <a:off x="6382440" y="3620048"/>
            <a:ext cx="2357454" cy="29409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6630" name="Picture 6" descr="http://www.itup.ru/wp-content/uploads/2014/03/orig_1238821711_1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3714752"/>
            <a:ext cx="2589130" cy="29472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85720" y="1357298"/>
            <a:ext cx="8572560" cy="21859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/>
              <a:t>Эти сказки отражают не чудеса и </a:t>
            </a:r>
            <a:r>
              <a:rPr lang="ru-RU" b="1" dirty="0" err="1" smtClean="0"/>
              <a:t>перево-площения</a:t>
            </a:r>
            <a:r>
              <a:rPr lang="ru-RU" b="1" dirty="0" smtClean="0"/>
              <a:t>, а реальную действительность, повседневный народный быт. («Каша из топора», «Горшеня», «Болтливая баба»)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670</Words>
  <Application>Microsoft Office PowerPoint</Application>
  <PresentationFormat>Экран (4:3)</PresentationFormat>
  <Paragraphs>66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МАОУ многопрофильный лицей Выполнила:  Кулагина Анна 2 Г  класс</vt:lpstr>
      <vt:lpstr>Слайд 2</vt:lpstr>
      <vt:lpstr>Слайд 3</vt:lpstr>
      <vt:lpstr>Что такое сказка?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Мои первые сказки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сказки</dc:title>
  <dc:creator>---</dc:creator>
  <cp:lastModifiedBy>Наталья</cp:lastModifiedBy>
  <cp:revision>53</cp:revision>
  <dcterms:created xsi:type="dcterms:W3CDTF">2014-12-06T01:26:58Z</dcterms:created>
  <dcterms:modified xsi:type="dcterms:W3CDTF">2015-10-06T04:49:20Z</dcterms:modified>
</cp:coreProperties>
</file>