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3" r:id="rId6"/>
    <p:sldId id="267" r:id="rId7"/>
    <p:sldId id="266" r:id="rId8"/>
    <p:sldId id="265" r:id="rId9"/>
    <p:sldId id="264" r:id="rId10"/>
    <p:sldId id="262" r:id="rId11"/>
    <p:sldId id="268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B0BED-411F-4B3A-A9C5-B7F08BD8F10E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47E681-018D-4C7F-9C3F-4B434816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B0BED-411F-4B3A-A9C5-B7F08BD8F10E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47E681-018D-4C7F-9C3F-4B434816F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B0BED-411F-4B3A-A9C5-B7F08BD8F10E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47E681-018D-4C7F-9C3F-4B434816F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B0BED-411F-4B3A-A9C5-B7F08BD8F10E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47E681-018D-4C7F-9C3F-4B434816F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B0BED-411F-4B3A-A9C5-B7F08BD8F10E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47E681-018D-4C7F-9C3F-4B434816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B0BED-411F-4B3A-A9C5-B7F08BD8F10E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47E681-018D-4C7F-9C3F-4B434816F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B0BED-411F-4B3A-A9C5-B7F08BD8F10E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47E681-018D-4C7F-9C3F-4B434816F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B0BED-411F-4B3A-A9C5-B7F08BD8F10E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47E681-018D-4C7F-9C3F-4B434816F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B0BED-411F-4B3A-A9C5-B7F08BD8F10E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47E681-018D-4C7F-9C3F-4B434816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B0BED-411F-4B3A-A9C5-B7F08BD8F10E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47E681-018D-4C7F-9C3F-4B434816F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AB0BED-411F-4B3A-A9C5-B7F08BD8F10E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47E681-018D-4C7F-9C3F-4B434816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9AB0BED-411F-4B3A-A9C5-B7F08BD8F10E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947E681-018D-4C7F-9C3F-4B434816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340768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Комбинаторика </a:t>
            </a:r>
            <a:br>
              <a:rPr lang="ru-RU" sz="6000" b="1" dirty="0" smtClean="0"/>
            </a:br>
            <a:r>
              <a:rPr lang="ru-RU" sz="6000" b="1" dirty="0" smtClean="0"/>
              <a:t>в задачах ЕГЭ-2015 г.</a:t>
            </a:r>
            <a:endParaRPr lang="ru-RU" sz="6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857620" y="4500570"/>
            <a:ext cx="52863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Ученица 11 Б </a:t>
            </a:r>
            <a:r>
              <a:rPr lang="ru-RU" sz="4400" dirty="0" err="1" smtClean="0"/>
              <a:t>кл</a:t>
            </a:r>
            <a:r>
              <a:rPr lang="ru-RU" sz="4400" dirty="0" smtClean="0"/>
              <a:t>.</a:t>
            </a:r>
          </a:p>
          <a:p>
            <a:pPr algn="ctr"/>
            <a:r>
              <a:rPr lang="ru-RU" sz="4400" dirty="0" err="1" smtClean="0"/>
              <a:t>Лебер</a:t>
            </a:r>
            <a:r>
              <a:rPr lang="ru-RU" sz="4400" dirty="0" smtClean="0"/>
              <a:t> Татьяна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0"/>
            <a:ext cx="8172400" cy="6858000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Задача 3</a:t>
            </a:r>
            <a:r>
              <a:rPr lang="ru-RU" sz="1800" dirty="0" smtClean="0"/>
              <a:t>.На выборах победили 9 человек - Сафонов, Николаев, Петров, Кулаков, Мишин, Гусев, Володин, </a:t>
            </a:r>
            <a:r>
              <a:rPr lang="ru-RU" sz="1800" dirty="0" err="1" smtClean="0"/>
              <a:t>Афонин</a:t>
            </a:r>
            <a:r>
              <a:rPr lang="ru-RU" sz="1800" dirty="0" smtClean="0"/>
              <a:t>, Титов. Из них нужно выбрать председателя, заместителя и профорга. Сколькими способами это можно сделать?</a:t>
            </a:r>
          </a:p>
          <a:p>
            <a:r>
              <a:rPr lang="ru-RU" sz="1800" i="1" u="sng" dirty="0" smtClean="0"/>
              <a:t>1 способ.</a:t>
            </a:r>
            <a:r>
              <a:rPr lang="ru-RU" sz="1800" dirty="0" smtClean="0"/>
              <a:t> Здесь речь идет о размещениях :</a:t>
            </a:r>
          </a:p>
          <a:p>
            <a:endParaRPr lang="ru-RU" sz="1800" i="1" u="sng" dirty="0" smtClean="0"/>
          </a:p>
          <a:p>
            <a:endParaRPr lang="ru-RU" sz="1800" i="1" u="sng" dirty="0" smtClean="0"/>
          </a:p>
          <a:p>
            <a:r>
              <a:rPr lang="ru-RU" sz="1800" dirty="0" smtClean="0"/>
              <a:t>Ответ:504.</a:t>
            </a:r>
          </a:p>
          <a:p>
            <a:r>
              <a:rPr lang="ru-RU" sz="1800" i="1" u="sng" dirty="0" smtClean="0"/>
              <a:t>2 способ.</a:t>
            </a:r>
            <a:r>
              <a:rPr lang="ru-RU" sz="1800" dirty="0" smtClean="0"/>
              <a:t> . На должность председателя выбираем из 9 человек, на заместителя - из 8, на профорга - из 7.По правилу умножения получаем 9х8х7=504.</a:t>
            </a:r>
          </a:p>
          <a:p>
            <a:r>
              <a:rPr lang="ru-RU" sz="1800" dirty="0" smtClean="0"/>
              <a:t>Ответ:504.</a:t>
            </a:r>
            <a:endParaRPr lang="ru-RU" sz="1800" dirty="0"/>
          </a:p>
        </p:txBody>
      </p:sp>
      <p:pic>
        <p:nvPicPr>
          <p:cNvPr id="4" name="Рисунок 3" descr="Image11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1484784"/>
            <a:ext cx="3437961" cy="912545"/>
          </a:xfrm>
          <a:prstGeom prst="rect">
            <a:avLst/>
          </a:prstGeom>
        </p:spPr>
      </p:pic>
      <p:pic>
        <p:nvPicPr>
          <p:cNvPr id="5" name="Рисунок 4" descr="скачанные файл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3933056"/>
            <a:ext cx="1924050" cy="2381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16632"/>
            <a:ext cx="7818072" cy="62484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 </a:t>
            </a:r>
            <a:r>
              <a:rPr lang="ru-RU" sz="1800" b="1" dirty="0" smtClean="0"/>
              <a:t>Задача 4.</a:t>
            </a:r>
            <a:r>
              <a:rPr lang="ru-RU" sz="1800" dirty="0" smtClean="0"/>
              <a:t>В 9 классе 15 предметов. Завучу школы нужно составить расписание на субботу, если в этот день 5 уроков. Сколько различных вариантов расписания можно составить, если все уроки различные?</a:t>
            </a:r>
          </a:p>
          <a:p>
            <a:endParaRPr lang="ru-RU" sz="1800" dirty="0" smtClean="0"/>
          </a:p>
          <a:p>
            <a:r>
              <a:rPr lang="ru-RU" sz="1800" dirty="0" smtClean="0"/>
              <a:t>Из 15 предметов 5 любых можно выбрать :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Ответ:3003.</a:t>
            </a:r>
            <a:endParaRPr lang="ru-RU" sz="1800" dirty="0"/>
          </a:p>
        </p:txBody>
      </p:sp>
      <p:pic>
        <p:nvPicPr>
          <p:cNvPr id="4" name="Рисунок 3" descr="Image12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1988840"/>
            <a:ext cx="4899891" cy="1080120"/>
          </a:xfrm>
          <a:prstGeom prst="rect">
            <a:avLst/>
          </a:prstGeom>
        </p:spPr>
      </p:pic>
      <p:pic>
        <p:nvPicPr>
          <p:cNvPr id="6" name="Рисунок 5" descr="скачанные файлы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0112" y="4509121"/>
            <a:ext cx="3680998" cy="2348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2214554"/>
            <a:ext cx="6987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  <a:endParaRPr lang="ru-RU" sz="54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858120" cy="1143000"/>
          </a:xfrm>
        </p:spPr>
        <p:txBody>
          <a:bodyPr>
            <a:noAutofit/>
          </a:bodyPr>
          <a:lstStyle/>
          <a:p>
            <a:r>
              <a:rPr lang="ru-RU" sz="1600" dirty="0" smtClean="0"/>
              <a:t>Комбинаторика  — раздел математики, изучающий дискретные объекты, множества (сочетания, перестановки, размещения и перечисления элементов) и отношения на них (например, частичного порядка). Комбинаторика связана со многими другими областями математики —алгеброй, геометрией, теорией вероятностей и имеет широкий спектр применения в различных областях знаний (например в генетике, информатике , статистической физике).</a:t>
            </a:r>
            <a:endParaRPr lang="ru-RU" sz="1600" dirty="0"/>
          </a:p>
        </p:txBody>
      </p:sp>
      <p:pic>
        <p:nvPicPr>
          <p:cNvPr id="4" name="Содержимое 3" descr="куби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2770009"/>
            <a:ext cx="3893939" cy="33034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2852"/>
            <a:ext cx="8460432" cy="28803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Комбинаторику как самостоятельный раздел математики первым стал рассматривать немецкий ученый Г.Лейбниц в своей работе “ Об искусстве комбинаторики ”, опубликованной в 1666 году. Он также впервые ввел термин “комбинаторика”. Значительный вклад в развитие комбинаторики внес Л.Эйлер</a:t>
            </a:r>
            <a:endParaRPr lang="ru-RU" dirty="0"/>
          </a:p>
        </p:txBody>
      </p:sp>
      <p:pic>
        <p:nvPicPr>
          <p:cNvPr id="4" name="Рисунок 3" descr="230px-Godfrey 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852936"/>
            <a:ext cx="2520280" cy="3462646"/>
          </a:xfrm>
          <a:prstGeom prst="rect">
            <a:avLst/>
          </a:prstGeom>
        </p:spPr>
      </p:pic>
      <p:pic>
        <p:nvPicPr>
          <p:cNvPr id="5" name="Рисунок 4" descr="219px-Leonhard_Euler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2924944"/>
            <a:ext cx="2781300" cy="347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09600"/>
            <a:ext cx="8322128" cy="62484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Основные методы решения комбинаторных задач :</a:t>
            </a:r>
          </a:p>
          <a:p>
            <a:r>
              <a:rPr lang="ru-RU" dirty="0" smtClean="0"/>
              <a:t>1) </a:t>
            </a:r>
            <a:r>
              <a:rPr lang="ru-RU" u="sng" dirty="0" smtClean="0"/>
              <a:t>Перебор</a:t>
            </a:r>
            <a:r>
              <a:rPr lang="ru-RU" dirty="0" smtClean="0"/>
              <a:t>;</a:t>
            </a:r>
          </a:p>
          <a:p>
            <a:r>
              <a:rPr lang="ru-RU" dirty="0" smtClean="0"/>
              <a:t>2) </a:t>
            </a:r>
            <a:r>
              <a:rPr lang="ru-RU" u="sng" dirty="0" smtClean="0"/>
              <a:t>Составление дерева вариантов </a:t>
            </a:r>
            <a:r>
              <a:rPr lang="ru-RU" dirty="0" smtClean="0"/>
              <a:t>(еще его называют “дерево возможностей”) ;</a:t>
            </a:r>
          </a:p>
          <a:p>
            <a:r>
              <a:rPr lang="ru-RU" dirty="0" smtClean="0"/>
              <a:t>3) </a:t>
            </a:r>
            <a:r>
              <a:rPr lang="ru-RU" u="sng" dirty="0" smtClean="0"/>
              <a:t>Правило умножения</a:t>
            </a:r>
            <a:r>
              <a:rPr lang="ru-RU" dirty="0" smtClean="0"/>
              <a:t>.</a:t>
            </a:r>
          </a:p>
          <a:p>
            <a:r>
              <a:rPr lang="ru-RU" sz="2600" dirty="0" smtClean="0"/>
              <a:t>Так, например, “дерево возможностей” помогает решать разнообразные задачи, касающиеся перебора вариантов происходящих событий. Каждый путь по этому “дереву” соответствует одному из способов выбора, число способов выбора равно числу точек в нижнем ряду “дерева”. Правило умножения заключается в том, что для того, чтобы найти число всех возможных исходов независимого проведения двух испытаний А и В, следует перемножить число всех исходов испытания А и число всех исходов испытания В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Следует отметить , что в задачах по комбинаторике часто применяется такое понятие как факториал (в переводе с английского “</a:t>
            </a:r>
            <a:r>
              <a:rPr lang="ru-RU" dirty="0" err="1" smtClean="0"/>
              <a:t>factor</a:t>
            </a:r>
            <a:r>
              <a:rPr lang="ru-RU" dirty="0" smtClean="0"/>
              <a:t>” - “множитель”).</a:t>
            </a:r>
            <a:br>
              <a:rPr lang="ru-RU" dirty="0" smtClean="0"/>
            </a:br>
            <a:r>
              <a:rPr lang="ru-RU" dirty="0" smtClean="0"/>
              <a:t>Итак, произведение всех натуральных чисел от 1 до </a:t>
            </a:r>
            <a:r>
              <a:rPr lang="ru-RU" dirty="0" err="1" smtClean="0"/>
              <a:t>n</a:t>
            </a:r>
            <a:r>
              <a:rPr lang="ru-RU" dirty="0" smtClean="0"/>
              <a:t> включительно называют n-факториалом и пишут: n!=1 2 3 … (n-1) </a:t>
            </a:r>
            <a:r>
              <a:rPr lang="ru-RU" dirty="0" err="1" smtClean="0"/>
              <a:t>n</a:t>
            </a:r>
            <a:r>
              <a:rPr lang="ru-RU" dirty="0" smtClean="0"/>
              <a:t> 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0"/>
            <a:ext cx="7498080" cy="6858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комбинаторике решаются задачи, связанные с рассмотрением множеств и составлением различных комбинаций из элементов этих множеств. В зависимости от правил составления можно выделить три типа комбинаций: </a:t>
            </a:r>
          </a:p>
          <a:p>
            <a:r>
              <a:rPr lang="ru-RU" sz="2000" b="1" i="1" u="sng" dirty="0" smtClean="0"/>
              <a:t>Перестановки: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</a:t>
            </a:r>
          </a:p>
          <a:p>
            <a:r>
              <a:rPr lang="ru-RU" sz="2000" b="1" i="1" u="sng" dirty="0" smtClean="0"/>
              <a:t>Размещения:</a:t>
            </a:r>
          </a:p>
          <a:p>
            <a:pPr>
              <a:buNone/>
            </a:pPr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b="1" i="1" u="sng" dirty="0" smtClean="0"/>
              <a:t>Сочетания:</a:t>
            </a:r>
            <a:endParaRPr lang="ru-RU" sz="2000" b="1" i="1" u="sng" dirty="0"/>
          </a:p>
        </p:txBody>
      </p:sp>
      <p:pic>
        <p:nvPicPr>
          <p:cNvPr id="4" name="Рисунок 3" descr="перестановк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1340768"/>
            <a:ext cx="3524250" cy="1295400"/>
          </a:xfrm>
          <a:prstGeom prst="rect">
            <a:avLst/>
          </a:prstGeom>
        </p:spPr>
      </p:pic>
      <p:pic>
        <p:nvPicPr>
          <p:cNvPr id="5" name="Рисунок 4" descr="размещение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2564904"/>
            <a:ext cx="4248472" cy="1946523"/>
          </a:xfrm>
          <a:prstGeom prst="rect">
            <a:avLst/>
          </a:prstGeom>
        </p:spPr>
      </p:pic>
      <p:pic>
        <p:nvPicPr>
          <p:cNvPr id="6" name="Рисунок 5" descr="сочеани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4653136"/>
            <a:ext cx="4032448" cy="17015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-315416"/>
            <a:ext cx="7498080" cy="1143000"/>
          </a:xfrm>
        </p:spPr>
        <p:txBody>
          <a:bodyPr/>
          <a:lstStyle/>
          <a:p>
            <a:r>
              <a:rPr lang="ru-RU" dirty="0" smtClean="0"/>
              <a:t>Примеры решения задач.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476672"/>
            <a:ext cx="8244408" cy="5877272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Задача 1. </a:t>
            </a:r>
            <a:r>
              <a:rPr lang="ru-RU" sz="1800" dirty="0" smtClean="0"/>
              <a:t>В школьной столовой на первое можно заказать борщ, солянку, грибной суп, на второе - мясо с макаронами, рыбу с картошкой, курицу с рисом, а на третье - чай и компот. Сколько различных обедов можно составить из указанных блюд?</a:t>
            </a:r>
          </a:p>
          <a:p>
            <a:r>
              <a:rPr lang="ru-RU" sz="1800" i="1" u="sng" dirty="0" smtClean="0"/>
              <a:t> </a:t>
            </a:r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</a:t>
            </a:r>
          </a:p>
          <a:p>
            <a:endParaRPr lang="ru-RU" sz="1800" dirty="0"/>
          </a:p>
        </p:txBody>
      </p:sp>
      <p:pic>
        <p:nvPicPr>
          <p:cNvPr id="6" name="Рисунок 5" descr="3727_9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204864"/>
            <a:ext cx="6457280" cy="43013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0"/>
            <a:ext cx="8172400" cy="6858000"/>
          </a:xfrm>
        </p:spPr>
        <p:txBody>
          <a:bodyPr>
            <a:noAutofit/>
          </a:bodyPr>
          <a:lstStyle/>
          <a:p>
            <a:endParaRPr lang="ru-RU" sz="1600" i="1" u="sng" dirty="0" smtClean="0"/>
          </a:p>
          <a:p>
            <a:r>
              <a:rPr lang="ru-RU" sz="1600" i="1" u="sng" dirty="0" smtClean="0"/>
              <a:t>1 способ.</a:t>
            </a:r>
            <a:r>
              <a:rPr lang="ru-RU" sz="1600" i="1" dirty="0" smtClean="0"/>
              <a:t> </a:t>
            </a:r>
            <a:r>
              <a:rPr lang="ru-RU" sz="1600" dirty="0" smtClean="0"/>
              <a:t>Перечислим возможные варианты.</a:t>
            </a:r>
          </a:p>
          <a:p>
            <a:endParaRPr lang="ru-RU" sz="1600" dirty="0" smtClean="0"/>
          </a:p>
          <a:p>
            <a:endParaRPr lang="ru-RU" sz="1600" i="1" u="sng" dirty="0" smtClean="0"/>
          </a:p>
          <a:p>
            <a:endParaRPr lang="ru-RU" sz="1600" i="1" u="sng" dirty="0" smtClean="0"/>
          </a:p>
          <a:p>
            <a:endParaRPr lang="ru-RU" sz="1600" i="1" u="sng" dirty="0" smtClean="0"/>
          </a:p>
          <a:p>
            <a:endParaRPr lang="ru-RU" sz="1600" i="1" u="sng" dirty="0" smtClean="0"/>
          </a:p>
          <a:p>
            <a:endParaRPr lang="ru-RU" sz="1600" i="1" u="sng" dirty="0" smtClean="0"/>
          </a:p>
          <a:p>
            <a:endParaRPr lang="ru-RU" sz="1600" i="1" u="sng" dirty="0" smtClean="0"/>
          </a:p>
          <a:p>
            <a:endParaRPr lang="ru-RU" sz="1600" i="1" u="sng" dirty="0" smtClean="0"/>
          </a:p>
          <a:p>
            <a:r>
              <a:rPr lang="ru-RU" sz="1600" dirty="0" smtClean="0"/>
              <a:t>Ответ:18.</a:t>
            </a:r>
          </a:p>
          <a:p>
            <a:r>
              <a:rPr lang="ru-RU" sz="1600" i="1" u="sng" dirty="0" smtClean="0"/>
              <a:t>2 способ</a:t>
            </a:r>
            <a:r>
              <a:rPr lang="ru-RU" sz="1600" dirty="0" smtClean="0"/>
              <a:t>. Дерево возможностей.</a:t>
            </a:r>
          </a:p>
          <a:p>
            <a:endParaRPr lang="ru-RU" sz="1600" dirty="0" smtClean="0"/>
          </a:p>
          <a:p>
            <a:r>
              <a:rPr lang="ru-RU" sz="1600" dirty="0" smtClean="0"/>
              <a:t>Ответ:18.</a:t>
            </a:r>
          </a:p>
          <a:p>
            <a:endParaRPr lang="ru-RU" sz="1600" i="1" u="sng" dirty="0" smtClean="0"/>
          </a:p>
          <a:p>
            <a:endParaRPr lang="ru-RU" sz="1600" i="1" u="sng" dirty="0" smtClean="0"/>
          </a:p>
          <a:p>
            <a:endParaRPr lang="ru-RU" sz="1600" i="1" u="sng" dirty="0" smtClean="0"/>
          </a:p>
          <a:p>
            <a:endParaRPr lang="ru-RU" sz="1600" i="1" u="sng" dirty="0" smtClean="0"/>
          </a:p>
          <a:p>
            <a:r>
              <a:rPr lang="ru-RU" sz="1600" i="1" u="sng" dirty="0" smtClean="0"/>
              <a:t>3 способ</a:t>
            </a:r>
            <a:r>
              <a:rPr lang="ru-RU" sz="1600" u="sng" dirty="0" smtClean="0"/>
              <a:t>.</a:t>
            </a:r>
            <a:r>
              <a:rPr lang="ru-RU" sz="1600" dirty="0" smtClean="0"/>
              <a:t> Используя правило умножения, получаем: 3х3х2=18</a:t>
            </a:r>
          </a:p>
          <a:p>
            <a:r>
              <a:rPr lang="ru-RU" sz="1600" dirty="0" smtClean="0"/>
              <a:t>Ответ:18.</a:t>
            </a:r>
            <a:br>
              <a:rPr lang="ru-RU" sz="1600" dirty="0" smtClean="0"/>
            </a:br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  <p:pic>
        <p:nvPicPr>
          <p:cNvPr id="5" name="Рисунок 4" descr="img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3786190"/>
            <a:ext cx="5294996" cy="1924464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483768" y="620688"/>
          <a:ext cx="5735960" cy="24536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33990"/>
                <a:gridCol w="1433990"/>
                <a:gridCol w="1433990"/>
                <a:gridCol w="1433990"/>
              </a:tblGrid>
              <a:tr h="844049">
                <a:tc>
                  <a:txBody>
                    <a:bodyPr/>
                    <a:lstStyle/>
                    <a:p>
                      <a:pPr algn="just"/>
                      <a:r>
                        <a:rPr lang="ru-RU" dirty="0"/>
                        <a:t>Чай(Ч)</a:t>
                      </a:r>
                      <a:br>
                        <a:rPr lang="ru-RU" dirty="0"/>
                      </a:br>
                      <a:r>
                        <a:rPr lang="ru-RU" dirty="0"/>
                        <a:t>Компот (К)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/>
                        <a:t>Мясо с макаронами(М)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/>
                        <a:t>Рыба с картошкой(Р)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/>
                        <a:t>Курица с рисом(</a:t>
                      </a:r>
                      <a:r>
                        <a:rPr lang="ru-RU" dirty="0" err="1"/>
                        <a:t>Кр</a:t>
                      </a:r>
                      <a:r>
                        <a:rPr lang="ru-RU" dirty="0"/>
                        <a:t>)</a:t>
                      </a:r>
                    </a:p>
                  </a:txBody>
                  <a:tcPr marL="66675" marR="66675" marT="66675" marB="66675"/>
                </a:tc>
              </a:tr>
              <a:tr h="359814">
                <a:tc>
                  <a:txBody>
                    <a:bodyPr/>
                    <a:lstStyle/>
                    <a:p>
                      <a:pPr algn="just"/>
                      <a:r>
                        <a:rPr lang="ru-RU" dirty="0"/>
                        <a:t>Борщ (Б)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/>
                        <a:t>БМЧ/ БМК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/>
                        <a:t>БРЧ/БРК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err="1"/>
                        <a:t>БКрЧ</a:t>
                      </a:r>
                      <a:r>
                        <a:rPr lang="ru-RU" dirty="0"/>
                        <a:t>/</a:t>
                      </a:r>
                      <a:r>
                        <a:rPr lang="ru-RU" dirty="0" err="1"/>
                        <a:t>БКрК</a:t>
                      </a:r>
                      <a:endParaRPr lang="ru-RU" dirty="0"/>
                    </a:p>
                  </a:txBody>
                  <a:tcPr marL="66675" marR="66675" marT="66675" marB="66675"/>
                </a:tc>
              </a:tr>
              <a:tr h="359814">
                <a:tc>
                  <a:txBody>
                    <a:bodyPr/>
                    <a:lstStyle/>
                    <a:p>
                      <a:pPr algn="just"/>
                      <a:r>
                        <a:rPr lang="ru-RU"/>
                        <a:t>Солянка(С)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/>
                        <a:t>СМЧ/ СМК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/>
                        <a:t>СРЧ/СРК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err="1"/>
                        <a:t>СКрЧ</a:t>
                      </a:r>
                      <a:r>
                        <a:rPr lang="ru-RU" dirty="0"/>
                        <a:t>/</a:t>
                      </a:r>
                      <a:r>
                        <a:rPr lang="ru-RU" dirty="0" err="1"/>
                        <a:t>СКрК</a:t>
                      </a:r>
                      <a:endParaRPr lang="ru-RU" dirty="0"/>
                    </a:p>
                  </a:txBody>
                  <a:tcPr marL="66675" marR="66675" marT="66675" marB="66675"/>
                </a:tc>
              </a:tr>
              <a:tr h="601931">
                <a:tc>
                  <a:txBody>
                    <a:bodyPr/>
                    <a:lstStyle/>
                    <a:p>
                      <a:pPr algn="just"/>
                      <a:r>
                        <a:rPr lang="ru-RU" dirty="0"/>
                        <a:t>Грибной суп(Г)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/>
                        <a:t>ГМЧ/ГМК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/>
                        <a:t>ГРЧ/ГРК</a:t>
                      </a: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err="1"/>
                        <a:t>ГКрЧ</a:t>
                      </a:r>
                      <a:r>
                        <a:rPr lang="ru-RU" dirty="0"/>
                        <a:t>/</a:t>
                      </a:r>
                      <a:r>
                        <a:rPr lang="ru-RU" dirty="0" err="1"/>
                        <a:t>ГКрК</a:t>
                      </a:r>
                      <a:endParaRPr lang="ru-RU" dirty="0"/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0"/>
            <a:ext cx="8172400" cy="6858000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Задача 2.</a:t>
            </a:r>
            <a:r>
              <a:rPr lang="ru-RU" sz="1800" b="1" u="sng" dirty="0" smtClean="0"/>
              <a:t> </a:t>
            </a:r>
            <a:r>
              <a:rPr lang="ru-RU" sz="1800" dirty="0" smtClean="0"/>
              <a:t>В соревнованиях по фигурному катанию принимали участие россияне, итальянцы, украинцы, немцы, китайцы и французы . Сколькими способами могут распределится места по окончании соревнований?</a:t>
            </a:r>
          </a:p>
          <a:p>
            <a:r>
              <a:rPr lang="ru-RU" sz="1800" dirty="0" smtClean="0"/>
              <a:t>Обозначим участников по первой заглавной букве страны и пронумеруем: Р1, И2, У3, Н4,К5, Ф6</a:t>
            </a:r>
            <a:br>
              <a:rPr lang="ru-RU" sz="1800" dirty="0" smtClean="0"/>
            </a:br>
            <a:r>
              <a:rPr lang="ru-RU" sz="1800" dirty="0" smtClean="0"/>
              <a:t>Р1 - имеют возможность занять с1-6 места, т.е. 6 вариантов</a:t>
            </a:r>
            <a:br>
              <a:rPr lang="ru-RU" sz="1800" dirty="0" smtClean="0"/>
            </a:br>
            <a:r>
              <a:rPr lang="ru-RU" sz="1800" dirty="0" smtClean="0"/>
              <a:t>И2 - 5 вариантов</a:t>
            </a:r>
            <a:br>
              <a:rPr lang="ru-RU" sz="1800" dirty="0" smtClean="0"/>
            </a:br>
            <a:r>
              <a:rPr lang="ru-RU" sz="1800" dirty="0" smtClean="0"/>
              <a:t>У3- 4 варианта</a:t>
            </a:r>
            <a:br>
              <a:rPr lang="ru-RU" sz="1800" dirty="0" smtClean="0"/>
            </a:br>
            <a:r>
              <a:rPr lang="ru-RU" sz="1800" dirty="0" smtClean="0"/>
              <a:t>Н4- 3 варианта</a:t>
            </a:r>
            <a:br>
              <a:rPr lang="ru-RU" sz="1800" dirty="0" smtClean="0"/>
            </a:br>
            <a:r>
              <a:rPr lang="ru-RU" sz="1800" dirty="0" smtClean="0"/>
              <a:t>К5- 2 варианта</a:t>
            </a:r>
            <a:br>
              <a:rPr lang="ru-RU" sz="1800" dirty="0" smtClean="0"/>
            </a:br>
            <a:r>
              <a:rPr lang="ru-RU" sz="1800" dirty="0" smtClean="0"/>
              <a:t>Ф6- 1 вариант</a:t>
            </a:r>
          </a:p>
          <a:p>
            <a:r>
              <a:rPr lang="ru-RU" sz="1800" i="1" u="sng" dirty="0" smtClean="0"/>
              <a:t>1 способ.</a:t>
            </a:r>
            <a:r>
              <a:rPr lang="ru-RU" sz="1800" dirty="0" smtClean="0"/>
              <a:t> Используя правило умножения, получаем: 6х5х4х3х2х1= 720</a:t>
            </a:r>
          </a:p>
          <a:p>
            <a:r>
              <a:rPr lang="ru-RU" sz="1800" dirty="0" smtClean="0"/>
              <a:t>Ответ:720.</a:t>
            </a:r>
          </a:p>
          <a:p>
            <a:r>
              <a:rPr lang="ru-RU" sz="1800" i="1" u="sng" dirty="0" smtClean="0"/>
              <a:t>2 способ.</a:t>
            </a:r>
            <a:r>
              <a:rPr lang="ru-RU" sz="1800" dirty="0" smtClean="0"/>
              <a:t> Используя понятие факториала, получаем: 6!=720</a:t>
            </a:r>
          </a:p>
          <a:p>
            <a:r>
              <a:rPr lang="ru-RU" sz="1800" dirty="0" smtClean="0"/>
              <a:t>Ответ:720.</a:t>
            </a:r>
          </a:p>
          <a:p>
            <a:endParaRPr lang="ru-RU" sz="1800" i="1" u="sng" dirty="0" smtClean="0"/>
          </a:p>
          <a:p>
            <a:endParaRPr lang="ru-RU" sz="1800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4725144"/>
            <a:ext cx="15240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298</TotalTime>
  <Words>419</Words>
  <Application>Microsoft Office PowerPoint</Application>
  <PresentationFormat>Экран (4:3)</PresentationFormat>
  <Paragraphs>96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Комбинаторика  в задачах ЕГЭ-2015 г.</vt:lpstr>
      <vt:lpstr>Комбинаторика  — раздел математики, изучающий дискретные объекты, множества (сочетания, перестановки, размещения и перечисления элементов) и отношения на них (например, частичного порядка). Комбинаторика связана со многими другими областями математики —алгеброй, геометрией, теорией вероятностей и имеет широкий спектр применения в различных областях знаний (например в генетике, информатике , статистической физике).</vt:lpstr>
      <vt:lpstr>Слайд 3</vt:lpstr>
      <vt:lpstr>Слайд 4</vt:lpstr>
      <vt:lpstr>Слайд 5</vt:lpstr>
      <vt:lpstr>Слайд 6</vt:lpstr>
      <vt:lpstr>Примеры решения задач.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User</cp:lastModifiedBy>
  <cp:revision>23</cp:revision>
  <dcterms:created xsi:type="dcterms:W3CDTF">2015-04-02T07:48:51Z</dcterms:created>
  <dcterms:modified xsi:type="dcterms:W3CDTF">2015-10-13T17:24:52Z</dcterms:modified>
</cp:coreProperties>
</file>