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6" r:id="rId2"/>
    <p:sldId id="263" r:id="rId3"/>
    <p:sldId id="267" r:id="rId4"/>
    <p:sldId id="265" r:id="rId5"/>
    <p:sldId id="260" r:id="rId6"/>
    <p:sldId id="261" r:id="rId7"/>
    <p:sldId id="268" r:id="rId8"/>
    <p:sldId id="269" r:id="rId9"/>
    <p:sldId id="271" r:id="rId10"/>
    <p:sldId id="270" r:id="rId11"/>
    <p:sldId id="272" r:id="rId12"/>
    <p:sldId id="273" r:id="rId13"/>
    <p:sldId id="274" r:id="rId14"/>
    <p:sldId id="275" r:id="rId15"/>
    <p:sldId id="277" r:id="rId16"/>
    <p:sldId id="276" r:id="rId17"/>
    <p:sldId id="278" r:id="rId18"/>
    <p:sldId id="279" r:id="rId19"/>
    <p:sldId id="262" r:id="rId20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>
        <p:scale>
          <a:sx n="90" d="100"/>
          <a:sy n="90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09.10.2015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1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6" Type="http://schemas.openxmlformats.org/officeDocument/2006/relationships/slide" Target="slide3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10" Type="http://schemas.openxmlformats.org/officeDocument/2006/relationships/image" Target="../media/image2.png"/><Relationship Id="rId4" Type="http://schemas.openxmlformats.org/officeDocument/2006/relationships/slide" Target="slide10.xml"/><Relationship Id="rId9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s629411.vk.me/v629411842/1612e/HGsFEqJeRKU.jpg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 cstate="print">
            <a:lum bright="40000" contrast="-30000"/>
          </a:blip>
          <a:srcRect l="6328" r="6328"/>
          <a:stretch>
            <a:fillRect/>
          </a:stretch>
        </p:blipFill>
        <p:spPr bwMode="auto">
          <a:xfrm>
            <a:off x="214282" y="142852"/>
            <a:ext cx="6858000" cy="5239512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57158" y="95556"/>
            <a:ext cx="61436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Государственное бюджетное профессиональное образовательное учреждение среднего профессионального образования Московской области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«Красногорский колледж»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Щёлковский филиал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dirty="0" smtClean="0"/>
              <a:t>«Мастер по обработке цифровой информации»</a:t>
            </a:r>
          </a:p>
          <a:p>
            <a:endParaRPr lang="ru-RU" dirty="0"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МДК 01.01 «Технология создания и обработки</a:t>
            </a:r>
            <a:br>
              <a:rPr lang="ru-RU" dirty="0" smtClean="0"/>
            </a:br>
            <a:r>
              <a:rPr lang="ru-RU" dirty="0" smtClean="0"/>
              <a:t> цифровой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информации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357430"/>
            <a:ext cx="6572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«Файл </a:t>
            </a:r>
            <a:r>
              <a:rPr lang="ru-RU" sz="4000" b="1" dirty="0" smtClean="0"/>
              <a:t>и файловая </a:t>
            </a:r>
            <a:r>
              <a:rPr lang="ru-RU" sz="4000" b="1" dirty="0" smtClean="0"/>
              <a:t>система»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3500438"/>
            <a:ext cx="4875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Мариенкова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Васильевна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7"/>
            <a:ext cx="792961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 к </a:t>
            </a: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файлу</a:t>
            </a: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3600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i="1" dirty="0" smtClean="0">
                <a:solidFill>
                  <a:schemeClr val="tx2"/>
                </a:solidFill>
              </a:rPr>
              <a:t>Последовательно </a:t>
            </a:r>
            <a:r>
              <a:rPr lang="ru-RU" sz="3200" i="1" dirty="0" smtClean="0">
                <a:solidFill>
                  <a:schemeClr val="tx2"/>
                </a:solidFill>
              </a:rPr>
              <a:t>записанные имя логического диска, путь к файлу и имя файла составляют полное имя файла.</a:t>
            </a:r>
            <a:endParaRPr lang="en-US" sz="3200" i="1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 descr="http://www.klyaksa.net/htm/exam/answers/images/a09_3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86058"/>
            <a:ext cx="31432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86182" y="3214686"/>
            <a:ext cx="48577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C:\basic\prog123.bas</a:t>
            </a:r>
            <a:endParaRPr lang="ru-RU" sz="2400" b="1" dirty="0" smtClean="0">
              <a:solidFill>
                <a:schemeClr val="tx2"/>
              </a:solidFill>
            </a:endParaRP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2400" b="1" dirty="0" smtClean="0">
                <a:solidFill>
                  <a:schemeClr val="tx2"/>
                </a:solidFill>
              </a:rPr>
              <a:t>C:\</a:t>
            </a:r>
            <a:r>
              <a:rPr lang="ru-RU" sz="2400" b="1" dirty="0" err="1" smtClean="0">
                <a:solidFill>
                  <a:schemeClr val="tx2"/>
                </a:solidFill>
              </a:rPr>
              <a:t>Музыка\Пикник\Иероглиф</a:t>
            </a:r>
            <a:r>
              <a:rPr lang="ru-RU" sz="2400" b="1" dirty="0" smtClean="0">
                <a:solidFill>
                  <a:schemeClr val="tx2"/>
                </a:solidFill>
              </a:rPr>
              <a:t>.</a:t>
            </a:r>
            <a:r>
              <a:rPr lang="en-US" sz="2400" b="1" dirty="0" smtClean="0">
                <a:solidFill>
                  <a:schemeClr val="tx2"/>
                </a:solidFill>
              </a:rPr>
              <a:t>mp3</a:t>
            </a:r>
          </a:p>
          <a:p>
            <a:endParaRPr lang="ru-RU" dirty="0"/>
          </a:p>
        </p:txBody>
      </p:sp>
      <p:pic>
        <p:nvPicPr>
          <p:cNvPr id="6" name="Рисунок 5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21537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 создания имени файла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Разрешается </a:t>
            </a:r>
            <a:r>
              <a:rPr lang="ru-RU" sz="2800" dirty="0" smtClean="0">
                <a:solidFill>
                  <a:schemeClr val="tx2"/>
                </a:solidFill>
              </a:rPr>
              <a:t>использовать до 255 символов.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Разрешается </a:t>
            </a:r>
            <a:r>
              <a:rPr lang="ru-RU" sz="2800" dirty="0" smtClean="0">
                <a:solidFill>
                  <a:schemeClr val="tx2"/>
                </a:solidFill>
              </a:rPr>
              <a:t>использовать символы национальных </a:t>
            </a:r>
            <a:r>
              <a:rPr lang="ru-RU" sz="2800" dirty="0" smtClean="0">
                <a:solidFill>
                  <a:schemeClr val="tx2"/>
                </a:solidFill>
              </a:rPr>
              <a:t>алфавитов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Разрешается </a:t>
            </a:r>
            <a:r>
              <a:rPr lang="ru-RU" sz="2800" dirty="0" smtClean="0">
                <a:solidFill>
                  <a:schemeClr val="tx2"/>
                </a:solidFill>
              </a:rPr>
              <a:t>использовать пробелы и другие ранее запрещенные символы, за исключением следующих </a:t>
            </a:r>
            <a:r>
              <a:rPr lang="ru-RU" sz="2800" dirty="0" smtClean="0">
                <a:solidFill>
                  <a:schemeClr val="tx2"/>
                </a:solidFill>
              </a:rPr>
              <a:t>\: </a:t>
            </a:r>
            <a:r>
              <a:rPr lang="ru-RU" sz="2800" dirty="0" smtClean="0">
                <a:solidFill>
                  <a:schemeClr val="tx2"/>
                </a:solidFill>
              </a:rPr>
              <a:t>/\:*?"&lt;&gt;|.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В </a:t>
            </a:r>
            <a:r>
              <a:rPr lang="ru-RU" sz="2800" dirty="0" smtClean="0">
                <a:solidFill>
                  <a:schemeClr val="tx2"/>
                </a:solidFill>
              </a:rPr>
              <a:t>имени файла можно использовать несколько точек. </a:t>
            </a:r>
            <a:r>
              <a:rPr lang="ru-RU" sz="2800" dirty="0" smtClean="0">
                <a:solidFill>
                  <a:schemeClr val="tx2"/>
                </a:solidFill>
              </a:rPr>
              <a:t>Расширением имени считаются все символы, стоящие за последней точкой.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dirty="0"/>
          </a:p>
        </p:txBody>
      </p:sp>
      <p:pic>
        <p:nvPicPr>
          <p:cNvPr id="5" name="Рисунок 4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82868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с файлами</a:t>
            </a:r>
          </a:p>
          <a:p>
            <a:endParaRPr lang="ru-RU" dirty="0" smtClean="0"/>
          </a:p>
          <a:p>
            <a:endParaRPr lang="ru-RU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Действия с файлами, как «создать», «сохранить», «закрыть» можно выполнить только в прикладных программах («Блокнот», «</a:t>
            </a:r>
            <a:r>
              <a:rPr lang="ru-RU" sz="2800" dirty="0" err="1" smtClean="0">
                <a:solidFill>
                  <a:schemeClr val="tx2"/>
                </a:solidFill>
              </a:rPr>
              <a:t>Paint</a:t>
            </a:r>
            <a:r>
              <a:rPr lang="ru-RU" sz="2800" dirty="0" smtClean="0">
                <a:solidFill>
                  <a:schemeClr val="tx2"/>
                </a:solidFill>
              </a:rPr>
              <a:t>», …).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Действия «открыть», «переименовать», «переместить», «копировать», «удалить» можно выполнить в системной среде</a:t>
            </a:r>
            <a:r>
              <a:rPr lang="ru-RU" sz="2800" dirty="0" smtClean="0">
                <a:solidFill>
                  <a:schemeClr val="tx2"/>
                </a:solidFill>
              </a:rPr>
              <a:t>.</a:t>
            </a:r>
            <a:endParaRPr lang="ru-RU" sz="2800" dirty="0" smtClean="0">
              <a:solidFill>
                <a:schemeClr val="tx2"/>
              </a:solidFill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357166"/>
            <a:ext cx="792961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Маска </a:t>
            </a: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имени </a:t>
            </a: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файла</a:t>
            </a: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  </a:t>
            </a:r>
          </a:p>
          <a:p>
            <a:pPr algn="ctr"/>
            <a:r>
              <a:rPr lang="ru-RU" sz="2800" i="1" dirty="0" smtClean="0">
                <a:solidFill>
                  <a:schemeClr val="tx2"/>
                </a:solidFill>
              </a:rPr>
              <a:t>комбинация </a:t>
            </a:r>
            <a:r>
              <a:rPr lang="ru-RU" sz="2800" i="1" dirty="0" smtClean="0">
                <a:solidFill>
                  <a:schemeClr val="tx2"/>
                </a:solidFill>
              </a:rPr>
              <a:t>специальных символов, которая позволяет легко производить массовый отбор файлов по каким-то общим </a:t>
            </a:r>
            <a:r>
              <a:rPr lang="ru-RU" sz="2800" i="1" dirty="0" smtClean="0">
                <a:solidFill>
                  <a:schemeClr val="tx2"/>
                </a:solidFill>
              </a:rPr>
              <a:t>признакам.</a:t>
            </a:r>
            <a:endParaRPr lang="ru-RU" sz="2800" i="1" dirty="0" smtClean="0">
              <a:solidFill>
                <a:schemeClr val="tx2"/>
              </a:solidFill>
            </a:endParaRP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	Для </a:t>
            </a:r>
            <a:r>
              <a:rPr lang="ru-RU" sz="2800" dirty="0" smtClean="0">
                <a:solidFill>
                  <a:schemeClr val="tx2"/>
                </a:solidFill>
              </a:rPr>
              <a:t>отбора файлов по маске используются символы:</a:t>
            </a:r>
          </a:p>
          <a:p>
            <a:pPr lvl="2"/>
            <a:r>
              <a:rPr lang="ru-RU" sz="2800" b="1" dirty="0" smtClean="0">
                <a:solidFill>
                  <a:schemeClr val="tx2"/>
                </a:solidFill>
              </a:rPr>
              <a:t>«?» — один произвольный символ</a:t>
            </a:r>
          </a:p>
          <a:p>
            <a:pPr lvl="2"/>
            <a:r>
              <a:rPr lang="ru-RU" sz="2800" b="1" dirty="0" smtClean="0">
                <a:solidFill>
                  <a:schemeClr val="tx2"/>
                </a:solidFill>
              </a:rPr>
              <a:t>«*» — набор произвольных символов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" name="Рисунок 4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9" y="214290"/>
          <a:ext cx="8286810" cy="585791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000397"/>
                <a:gridCol w="2357454"/>
                <a:gridCol w="2928959"/>
              </a:tblGrid>
              <a:tr h="1586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1" dirty="0" smtClean="0"/>
                        <a:t>Выделить все файлы формата mp3</a:t>
                      </a:r>
                    </a:p>
                    <a:p>
                      <a:pPr algn="l"/>
                      <a:endParaRPr lang="ru-RU" i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u="none" dirty="0" smtClean="0">
                          <a:effectLst/>
                        </a:rPr>
                        <a:t>Маска: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u="none" dirty="0" smtClean="0">
                          <a:effectLst/>
                        </a:rPr>
                        <a:t> *.mp3 </a:t>
                      </a:r>
                    </a:p>
                    <a:p>
                      <a:endParaRPr lang="ru-RU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Результат выборки</a:t>
                      </a:r>
                      <a:r>
                        <a:rPr lang="ru-RU" sz="2400" dirty="0" smtClean="0"/>
                        <a:t>: </a:t>
                      </a: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 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песня.mp3, song.mp3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52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Выделить все файлы с включением слова "</a:t>
                      </a:r>
                      <a:r>
                        <a:rPr kumimoji="0" lang="ru-RU" sz="24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курсовик</a:t>
                      </a:r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pPr algn="l"/>
                      <a:endParaRPr kumimoji="0" lang="ru-RU" sz="24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Маска: *</a:t>
                      </a:r>
                      <a:r>
                        <a:rPr kumimoji="0" lang="ru-RU" sz="2800" b="1" u="non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курсовик</a:t>
                      </a:r>
                      <a:r>
                        <a:rPr kumimoji="0" lang="ru-RU" sz="2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*.*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u="non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выборки: </a:t>
                      </a:r>
                      <a:br>
                        <a:rPr kumimoji="0" lang="ru-RU" sz="2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kumimoji="0" lang="ru-RU" sz="24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мой-курсовик.doc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курсовик-2015.txt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187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Выделить все файлы "</a:t>
                      </a:r>
                      <a:r>
                        <a:rPr kumimoji="0" lang="ru-RU" sz="24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курсовик</a:t>
                      </a:r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", игнорируя один первый символ и расширение</a:t>
                      </a:r>
                    </a:p>
                    <a:p>
                      <a:pPr algn="l"/>
                      <a:endParaRPr kumimoji="0" lang="ru-RU" sz="24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Маска: ?</a:t>
                      </a:r>
                      <a:r>
                        <a:rPr kumimoji="0" lang="ru-RU" sz="2800" b="1" u="non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курсовик</a:t>
                      </a:r>
                      <a:r>
                        <a:rPr kumimoji="0" lang="ru-RU" sz="2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.*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выборки: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1курсовик.doc, </a:t>
                      </a: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ккурсовик.txt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357166"/>
            <a:ext cx="7143800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Задания: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000240"/>
            <a:ext cx="75009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3600" dirty="0" smtClean="0">
                <a:solidFill>
                  <a:schemeClr val="tx2"/>
                </a:solidFill>
                <a:hlinkClick r:id="rId3" action="ppaction://hlinksldjump"/>
              </a:rPr>
              <a:t>1.Записать </a:t>
            </a:r>
            <a:r>
              <a:rPr lang="ru-RU" sz="3600" dirty="0" smtClean="0">
                <a:solidFill>
                  <a:schemeClr val="tx2"/>
                </a:solidFill>
                <a:hlinkClick r:id="rId3" action="ppaction://hlinksldjump"/>
              </a:rPr>
              <a:t>полный путь к файлу.</a:t>
            </a:r>
            <a:endParaRPr lang="ru-RU" sz="3600" dirty="0" smtClean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3600" dirty="0" smtClean="0">
                <a:solidFill>
                  <a:schemeClr val="tx2"/>
                </a:solidFill>
                <a:hlinkClick r:id="rId4" action="ppaction://hlinksldjump"/>
              </a:rPr>
              <a:t>2.Определить </a:t>
            </a:r>
            <a:r>
              <a:rPr lang="ru-RU" sz="3600" dirty="0" smtClean="0">
                <a:solidFill>
                  <a:schemeClr val="tx2"/>
                </a:solidFill>
                <a:hlinkClick r:id="rId4" action="ppaction://hlinksldjump"/>
              </a:rPr>
              <a:t>полное имя файла.</a:t>
            </a:r>
            <a:endParaRPr lang="ru-RU" sz="3600" dirty="0" smtClean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3600" dirty="0" smtClean="0">
                <a:solidFill>
                  <a:schemeClr val="tx2"/>
                </a:solidFill>
                <a:hlinkClick r:id="rId5" action="ppaction://hlinksldjump"/>
              </a:rPr>
              <a:t>3.Определить  </a:t>
            </a:r>
            <a:r>
              <a:rPr lang="ru-RU" sz="3600" dirty="0" smtClean="0">
                <a:solidFill>
                  <a:schemeClr val="tx2"/>
                </a:solidFill>
                <a:hlinkClick r:id="rId5" action="ppaction://hlinksldjump"/>
              </a:rPr>
              <a:t>маску имени файла.</a:t>
            </a:r>
            <a:endParaRPr lang="ru-RU" sz="3600" dirty="0" smtClean="0">
              <a:solidFill>
                <a:schemeClr val="tx2"/>
              </a:solidFill>
            </a:endParaRPr>
          </a:p>
        </p:txBody>
      </p:sp>
      <p:pic>
        <p:nvPicPr>
          <p:cNvPr id="5" name="Рисунок 4">
            <a:hlinkClick r:id="rId6" action="ppaction://hlinksldjump"/>
          </p:cNvPr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2.mylove.ru/1f67w11K73.jp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85728"/>
            <a:ext cx="185738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85729"/>
            <a:ext cx="635798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1. Записать </a:t>
            </a:r>
            <a:r>
              <a:rPr lang="ru-RU" sz="2800" b="1" dirty="0" smtClean="0">
                <a:solidFill>
                  <a:schemeClr val="tx2"/>
                </a:solidFill>
              </a:rPr>
              <a:t>полный путь к файлу</a:t>
            </a:r>
            <a:r>
              <a:rPr lang="ru-RU" sz="2800" b="1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18" t="31020" r="54445" b="16906"/>
          <a:stretch>
            <a:fillRect/>
          </a:stretch>
        </p:blipFill>
        <p:spPr bwMode="auto">
          <a:xfrm>
            <a:off x="4286248" y="785794"/>
            <a:ext cx="421484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1643050"/>
            <a:ext cx="42862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Представлено дерево каталогов</a:t>
            </a:r>
            <a:r>
              <a:rPr lang="ru-RU" sz="2800" dirty="0" smtClean="0">
                <a:solidFill>
                  <a:schemeClr val="tx2"/>
                </a:solidFill>
              </a:rPr>
              <a:t>,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запишите </a:t>
            </a:r>
            <a:r>
              <a:rPr lang="ru-RU" sz="2800" i="1" dirty="0" smtClean="0">
                <a:solidFill>
                  <a:schemeClr val="tx2"/>
                </a:solidFill>
              </a:rPr>
              <a:t>полный путь каждого из файлов.</a:t>
            </a:r>
          </a:p>
          <a:p>
            <a:endParaRPr lang="ru-RU" dirty="0"/>
          </a:p>
        </p:txBody>
      </p:sp>
      <p:pic>
        <p:nvPicPr>
          <p:cNvPr id="6" name="Рисунок 5" descr="http://f2.mylove.ru/1f67w11K73.jpg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5643578"/>
            <a:ext cx="928694" cy="10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14290"/>
            <a:ext cx="635798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2</a:t>
            </a:r>
            <a:r>
              <a:rPr lang="ru-RU" sz="2800" b="1" dirty="0" smtClean="0">
                <a:solidFill>
                  <a:schemeClr val="tx2"/>
                </a:solidFill>
              </a:rPr>
              <a:t>. Определите полное имя файла.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928670"/>
            <a:ext cx="74295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Файл, полное имя которого было </a:t>
            </a:r>
            <a:r>
              <a:rPr lang="en-US" sz="2800" dirty="0" smtClean="0">
                <a:solidFill>
                  <a:schemeClr val="tx2"/>
                </a:solidFill>
              </a:rPr>
              <a:t>C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\txt\test_1.C</a:t>
            </a:r>
            <a:r>
              <a:rPr lang="ru-RU" sz="2800" dirty="0" smtClean="0">
                <a:solidFill>
                  <a:schemeClr val="tx2"/>
                </a:solidFill>
              </a:rPr>
              <a:t>, сохранили в подкаталоге </a:t>
            </a:r>
            <a:r>
              <a:rPr lang="en-US" sz="2800" dirty="0" smtClean="0">
                <a:solidFill>
                  <a:schemeClr val="tx2"/>
                </a:solidFill>
              </a:rPr>
              <a:t>work </a:t>
            </a:r>
            <a:r>
              <a:rPr lang="ru-RU" sz="2800" dirty="0" smtClean="0">
                <a:solidFill>
                  <a:schemeClr val="tx2"/>
                </a:solidFill>
              </a:rPr>
              <a:t>корневого каталога диска </a:t>
            </a:r>
            <a:r>
              <a:rPr lang="en-US" sz="2800" dirty="0" smtClean="0">
                <a:solidFill>
                  <a:schemeClr val="tx2"/>
                </a:solidFill>
              </a:rPr>
              <a:t>D</a:t>
            </a:r>
            <a:r>
              <a:rPr lang="ru-RU" sz="2800" dirty="0" smtClean="0">
                <a:solidFill>
                  <a:schemeClr val="tx2"/>
                </a:solidFill>
              </a:rPr>
              <a:t>:.</a:t>
            </a:r>
          </a:p>
          <a:p>
            <a:pPr algn="just"/>
            <a:endParaRPr lang="en-US" sz="2800" dirty="0" smtClean="0">
              <a:solidFill>
                <a:schemeClr val="tx2"/>
              </a:solidFill>
            </a:endParaRPr>
          </a:p>
          <a:p>
            <a:pPr algn="just"/>
            <a:r>
              <a:rPr lang="ru-RU" sz="2800" i="1" dirty="0" smtClean="0">
                <a:solidFill>
                  <a:schemeClr val="tx2"/>
                </a:solidFill>
              </a:rPr>
              <a:t>Каково полное имя сохраненного файла?</a:t>
            </a:r>
            <a:endParaRPr lang="en-US" sz="2800" i="1" dirty="0" smtClean="0">
              <a:solidFill>
                <a:schemeClr val="tx2"/>
              </a:solidFill>
            </a:endParaRP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D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\work\test_1.D</a:t>
            </a:r>
          </a:p>
          <a:p>
            <a:pPr marL="514350" indent="-514350">
              <a:buFontTx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D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\</a:t>
            </a:r>
            <a:r>
              <a:rPr lang="en-US" sz="2800" dirty="0" smtClean="0">
                <a:solidFill>
                  <a:schemeClr val="tx2"/>
                </a:solidFill>
              </a:rPr>
              <a:t>work\txt\test_1.C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D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\txt\work\test_1.C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D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\</a:t>
            </a:r>
            <a:r>
              <a:rPr lang="en-US" sz="2800" dirty="0" smtClean="0">
                <a:solidFill>
                  <a:schemeClr val="tx2"/>
                </a:solidFill>
              </a:rPr>
              <a:t>work\test_1.C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endParaRPr lang="ru-RU" sz="2800" dirty="0" smtClean="0">
              <a:solidFill>
                <a:schemeClr val="tx2"/>
              </a:solidFill>
            </a:endParaRP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http://f2.mylove.ru/1f67w11K73.jpg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5643578"/>
            <a:ext cx="928694" cy="10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14290"/>
            <a:ext cx="635798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3. Определить маску имени файла.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14422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Определите, по какой из перечисленных масок из этих 6 файлов </a:t>
            </a:r>
            <a:r>
              <a:rPr lang="ru-RU" sz="2800" i="1" dirty="0" smtClean="0">
                <a:solidFill>
                  <a:schemeClr val="tx2"/>
                </a:solidFill>
              </a:rPr>
              <a:t>будет отобрана </a:t>
            </a:r>
            <a:r>
              <a:rPr lang="ru-RU" sz="2800" i="1" dirty="0" smtClean="0">
                <a:solidFill>
                  <a:schemeClr val="tx2"/>
                </a:solidFill>
              </a:rPr>
              <a:t>указанная группа </a:t>
            </a:r>
            <a:r>
              <a:rPr lang="ru-RU" sz="2800" i="1" dirty="0" smtClean="0">
                <a:solidFill>
                  <a:schemeClr val="tx2"/>
                </a:solidFill>
              </a:rPr>
              <a:t>файлов:</a:t>
            </a:r>
          </a:p>
          <a:p>
            <a:endParaRPr lang="ru-RU" sz="2800" i="1" dirty="0" smtClean="0">
              <a:solidFill>
                <a:schemeClr val="tx2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casting.wmv</a:t>
            </a:r>
            <a:r>
              <a:rPr lang="ru-RU" sz="2800" dirty="0" smtClean="0">
                <a:solidFill>
                  <a:schemeClr val="tx2"/>
                </a:solidFill>
              </a:rPr>
              <a:t> 	</a:t>
            </a:r>
            <a:r>
              <a:rPr lang="en-US" sz="2800" dirty="0" smtClean="0">
                <a:solidFill>
                  <a:schemeClr val="tx2"/>
                </a:solidFill>
              </a:rPr>
              <a:t>last.wma</a:t>
            </a:r>
            <a:r>
              <a:rPr lang="en-US" sz="2800" dirty="0" smtClean="0">
                <a:solidFill>
                  <a:schemeClr val="tx2"/>
                </a:solidFill>
              </a:rPr>
              <a:t/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err="1" smtClean="0">
                <a:solidFill>
                  <a:schemeClr val="tx2"/>
                </a:solidFill>
              </a:rPr>
              <a:t>pasta.wmvx</a:t>
            </a:r>
            <a:r>
              <a:rPr lang="ru-RU" sz="2800" dirty="0" smtClean="0">
                <a:solidFill>
                  <a:schemeClr val="tx2"/>
                </a:solidFill>
              </a:rPr>
              <a:t>		</a:t>
            </a:r>
            <a:r>
              <a:rPr lang="en-US" sz="2800" dirty="0" smtClean="0">
                <a:solidFill>
                  <a:schemeClr val="tx2"/>
                </a:solidFill>
              </a:rPr>
              <a:t>vast.wma</a:t>
            </a:r>
            <a:endParaRPr lang="en-US" sz="2800" dirty="0" smtClean="0">
              <a:solidFill>
                <a:schemeClr val="tx2"/>
              </a:solidFill>
            </a:endParaRP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		</a:t>
            </a:r>
            <a:r>
              <a:rPr lang="en-US" sz="2800" dirty="0" smtClean="0">
                <a:solidFill>
                  <a:schemeClr val="tx2"/>
                </a:solidFill>
              </a:rPr>
              <a:t>1</a:t>
            </a:r>
            <a:r>
              <a:rPr lang="en-US" sz="2800" dirty="0" smtClean="0">
                <a:solidFill>
                  <a:schemeClr val="tx2"/>
                </a:solidFill>
              </a:rPr>
              <a:t>) ?as*.wm?       2) *as?.wm*    </a:t>
            </a:r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		</a:t>
            </a:r>
            <a:r>
              <a:rPr lang="en-US" sz="2800" dirty="0" smtClean="0">
                <a:solidFill>
                  <a:schemeClr val="tx2"/>
                </a:solidFill>
              </a:rPr>
              <a:t>3</a:t>
            </a:r>
            <a:r>
              <a:rPr lang="en-US" sz="2800" dirty="0" smtClean="0">
                <a:solidFill>
                  <a:schemeClr val="tx2"/>
                </a:solidFill>
              </a:rPr>
              <a:t>) ?as*.wm*       4) ?as*.w*</a:t>
            </a:r>
          </a:p>
        </p:txBody>
      </p:sp>
      <p:pic>
        <p:nvPicPr>
          <p:cNvPr id="5" name="Рисунок 4" descr="http://f2.mylove.ru/1f67w11K73.jpg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5643578"/>
            <a:ext cx="928694" cy="10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1571612"/>
            <a:ext cx="7786742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dirty="0" err="1" smtClean="0">
                <a:solidFill>
                  <a:schemeClr val="tx2"/>
                </a:solidFill>
              </a:rPr>
              <a:t>Малясова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С.В. </a:t>
            </a:r>
            <a:r>
              <a:rPr lang="ru-RU" sz="2800" dirty="0" smtClean="0">
                <a:solidFill>
                  <a:schemeClr val="tx2"/>
                </a:solidFill>
              </a:rPr>
              <a:t>Информатика и ИКТ: пособие для подготовки К ЕГЭ. – М.: «</a:t>
            </a:r>
            <a:r>
              <a:rPr lang="ru-RU" sz="2800" dirty="0" smtClean="0">
                <a:solidFill>
                  <a:schemeClr val="tx2"/>
                </a:solidFill>
              </a:rPr>
              <a:t>Академия», </a:t>
            </a:r>
            <a:r>
              <a:rPr lang="ru-RU" sz="2800" dirty="0" smtClean="0">
                <a:solidFill>
                  <a:schemeClr val="tx2"/>
                </a:solidFill>
              </a:rPr>
              <a:t>2013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http</a:t>
            </a:r>
            <a:r>
              <a:rPr lang="en-US" sz="2800" dirty="0" smtClean="0">
                <a:solidFill>
                  <a:schemeClr val="tx2"/>
                </a:solidFill>
              </a:rPr>
              <a:t>://www.5byte.ru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http://informikablog.ru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http://www.klyaksa.net</a:t>
            </a:r>
            <a:endParaRPr lang="ru-RU" sz="2800" dirty="0" smtClean="0">
              <a:solidFill>
                <a:schemeClr val="tx2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71538" y="357166"/>
            <a:ext cx="7143800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endParaRPr lang="ru-RU" sz="3600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9" name="Рисунок 18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86710" y="5643578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>
          <a:xfrm>
            <a:off x="571472" y="228600"/>
            <a:ext cx="7734328" cy="6343672"/>
          </a:xfrm>
        </p:spPr>
        <p:txBody>
          <a:bodyPr>
            <a:normAutofit fontScale="62500" lnSpcReduction="20000"/>
          </a:bodyPr>
          <a:lstStyle>
            <a:extLst/>
          </a:lstStyle>
          <a:p>
            <a:r>
              <a:rPr lang="ru-RU" sz="4300" b="1" dirty="0" smtClean="0"/>
              <a:t>Цели :</a:t>
            </a:r>
            <a:endParaRPr lang="ru-RU" sz="4300" dirty="0" smtClean="0"/>
          </a:p>
          <a:p>
            <a:endParaRPr lang="ru-RU" sz="3200" i="1" u="sng" dirty="0" smtClean="0"/>
          </a:p>
          <a:p>
            <a:r>
              <a:rPr lang="ru-RU" sz="3200" i="1" u="sng" dirty="0" smtClean="0"/>
              <a:t>Обучающая:</a:t>
            </a:r>
          </a:p>
          <a:p>
            <a:pPr lvl="1"/>
            <a:r>
              <a:rPr lang="ru-RU" sz="3200" dirty="0" smtClean="0"/>
              <a:t>познакомить с понятиями файл, папка, файловая система, имя файла, путь к файлу.</a:t>
            </a:r>
          </a:p>
          <a:p>
            <a:r>
              <a:rPr lang="ru-RU" sz="3200" i="1" u="sng" dirty="0" smtClean="0"/>
              <a:t>Развивающая:</a:t>
            </a:r>
          </a:p>
          <a:p>
            <a:pPr lvl="1"/>
            <a:r>
              <a:rPr lang="ru-RU" sz="3200" dirty="0" smtClean="0"/>
              <a:t>формирование умения составлять дерево файловой системы;</a:t>
            </a:r>
          </a:p>
          <a:p>
            <a:pPr lvl="1"/>
            <a:r>
              <a:rPr lang="ru-RU" sz="3200" dirty="0" smtClean="0"/>
              <a:t>формирование умения отслеживать путь по файловой системе;</a:t>
            </a:r>
          </a:p>
          <a:p>
            <a:pPr lvl="1"/>
            <a:r>
              <a:rPr lang="ru-RU" sz="3200" dirty="0" smtClean="0"/>
              <a:t>развитие познавательных интересов, самоконтроля, умения конспектировать.</a:t>
            </a:r>
          </a:p>
          <a:p>
            <a:r>
              <a:rPr lang="ru-RU" sz="3200" i="1" u="sng" dirty="0" smtClean="0"/>
              <a:t>Воспитательная</a:t>
            </a:r>
          </a:p>
          <a:p>
            <a:pPr lvl="1"/>
            <a:r>
              <a:rPr lang="ru-RU" sz="3200" dirty="0" smtClean="0"/>
              <a:t>воспитание информационной культуры, внимательности.</a:t>
            </a:r>
          </a:p>
          <a:p>
            <a:pPr lvl="1">
              <a:buNone/>
            </a:pPr>
            <a:endParaRPr lang="ru-RU" sz="3200" dirty="0" smtClean="0"/>
          </a:p>
          <a:p>
            <a:r>
              <a:rPr lang="ru-RU" sz="4300" b="1" dirty="0" smtClean="0"/>
              <a:t>Оборудование:</a:t>
            </a:r>
          </a:p>
          <a:p>
            <a:pPr lvl="1"/>
            <a:r>
              <a:rPr lang="ru-RU" sz="3200" dirty="0" smtClean="0"/>
              <a:t>Персональный компьютер;</a:t>
            </a:r>
          </a:p>
          <a:p>
            <a:pPr lvl="1"/>
            <a:r>
              <a:rPr lang="ru-RU" sz="3200" dirty="0" err="1" smtClean="0"/>
              <a:t>мультимедийный</a:t>
            </a:r>
            <a:r>
              <a:rPr lang="ru-RU" sz="3200" dirty="0" smtClean="0"/>
              <a:t> проектор и экран</a:t>
            </a:r>
            <a:r>
              <a:rPr lang="ru-RU" sz="3200" dirty="0" smtClean="0"/>
              <a:t>;</a:t>
            </a:r>
          </a:p>
          <a:p>
            <a:pPr lvl="1">
              <a:buNone/>
            </a:pPr>
            <a:endParaRPr lang="ru-RU" sz="3200" dirty="0" smtClean="0"/>
          </a:p>
          <a:p>
            <a:pPr algn="ctr"/>
            <a:r>
              <a:rPr lang="ru-RU" sz="3200" i="1" dirty="0" smtClean="0"/>
              <a:t>Данная презентация может быть использована на уроках «Информатика», «Информационные технологии»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714348" y="228600"/>
            <a:ext cx="7591452" cy="5629292"/>
          </a:xfrm>
        </p:spPr>
        <p:txBody>
          <a:bodyPr>
            <a:normAutofit fontScale="92500" lnSpcReduction="20000"/>
          </a:bodyPr>
          <a:lstStyle/>
          <a:p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</a:p>
          <a:p>
            <a:pPr marL="1200150" lvl="1" indent="-457200">
              <a:buNone/>
            </a:pPr>
            <a:r>
              <a:rPr lang="ru-RU" sz="4000" dirty="0" smtClean="0">
                <a:hlinkClick r:id="rId2" action="ppaction://hlinksldjump"/>
              </a:rPr>
              <a:t>Файл. Имя файла.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/>
              <a:t> </a:t>
            </a:r>
            <a:r>
              <a:rPr lang="ru-RU" sz="4000" dirty="0" smtClean="0">
                <a:hlinkClick r:id="rId3" action="ppaction://hlinksldjump"/>
              </a:rPr>
              <a:t>Файловая структура.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4" action="ppaction://hlinksldjump"/>
              </a:rPr>
              <a:t>Путь к файлу.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5" action="ppaction://hlinksldjump"/>
              </a:rPr>
              <a:t>Правила создания имен файлов.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6" action="ppaction://hlinksldjump"/>
              </a:rPr>
              <a:t>Действия с файлами.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7" action="ppaction://hlinksldjump"/>
              </a:rPr>
              <a:t>Маска имени файла.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8" action="ppaction://hlinksldjump"/>
              </a:rPr>
              <a:t>Задания.</a:t>
            </a:r>
            <a:endParaRPr lang="ru-RU" sz="4000" dirty="0" smtClean="0"/>
          </a:p>
          <a:p>
            <a:pPr marL="1200150" lvl="1" indent="-457200">
              <a:buNone/>
            </a:pPr>
            <a:r>
              <a:rPr lang="ru-RU" sz="4000" dirty="0" smtClean="0">
                <a:hlinkClick r:id="rId9" action="ppaction://hlinksldjump"/>
              </a:rPr>
              <a:t>Источники.</a:t>
            </a:r>
            <a:endParaRPr lang="ru-RU" sz="4000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6286512" y="428604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Файл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>— это определенное количество информации (программа или данные), имеющее имя и хранящееся в долговременной (внешней) памяти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194" name="AutoShape 2" descr="https://upload.wikimedia.org/wikipedia/commons/e/ec/Planned_sectio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714348" y="228600"/>
            <a:ext cx="7591452" cy="6272234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файла</a:t>
            </a:r>
          </a:p>
          <a:p>
            <a:pPr algn="ctr">
              <a:lnSpc>
                <a:spcPct val="90000"/>
              </a:lnSpc>
            </a:pPr>
            <a:r>
              <a:rPr lang="ru-RU" sz="1100" dirty="0" smtClean="0"/>
              <a:t>  </a:t>
            </a:r>
          </a:p>
          <a:p>
            <a:pPr algn="ctr">
              <a:lnSpc>
                <a:spcPct val="90000"/>
              </a:lnSpc>
            </a:pPr>
            <a:r>
              <a:rPr lang="ru-RU" sz="3200" dirty="0" smtClean="0"/>
              <a:t>состоит </a:t>
            </a:r>
            <a:r>
              <a:rPr lang="ru-RU" sz="3200" dirty="0" smtClean="0"/>
              <a:t>из двух частей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разделенных точкой.</a:t>
            </a:r>
            <a:endParaRPr lang="ru-RU" sz="3200" dirty="0" smtClean="0"/>
          </a:p>
          <a:p>
            <a:pPr algn="ctr">
              <a:lnSpc>
                <a:spcPct val="90000"/>
              </a:lnSpc>
            </a:pPr>
            <a:r>
              <a:rPr lang="ru-RU" sz="3200" dirty="0" smtClean="0"/>
              <a:t>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имя файла</a:t>
            </a:r>
            <a:r>
              <a:rPr lang="ru-RU" sz="3200" i="1" dirty="0" smtClean="0">
                <a:solidFill>
                  <a:srgbClr val="409632"/>
                </a:solidFill>
              </a:rPr>
              <a:t> </a:t>
            </a:r>
            <a:r>
              <a:rPr lang="en-US" sz="3200" i="1" dirty="0" smtClean="0">
                <a:solidFill>
                  <a:srgbClr val="409632"/>
                </a:solidFill>
              </a:rPr>
              <a:t>     </a:t>
            </a:r>
            <a:r>
              <a:rPr lang="ru-RU" sz="3200" dirty="0" smtClean="0"/>
              <a:t>и </a:t>
            </a:r>
            <a:r>
              <a:rPr lang="en-US" sz="3200" dirty="0" smtClean="0"/>
              <a:t>        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расширение</a:t>
            </a:r>
          </a:p>
          <a:p>
            <a:pPr algn="ctr">
              <a:lnSpc>
                <a:spcPct val="90000"/>
              </a:lnSpc>
            </a:pPr>
            <a:endParaRPr lang="ru-RU" sz="3200" b="1" i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4800" b="1" dirty="0" smtClean="0">
                <a:solidFill>
                  <a:srgbClr val="FF0000"/>
                </a:solidFill>
              </a:rPr>
              <a:t>Doclad.txt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1800" dirty="0" smtClean="0"/>
              <a:t>   </a:t>
            </a:r>
          </a:p>
          <a:p>
            <a:pPr>
              <a:lnSpc>
                <a:spcPct val="90000"/>
              </a:lnSpc>
            </a:pPr>
            <a:r>
              <a:rPr lang="ru-RU" sz="3200" b="1" dirty="0" smtClean="0"/>
              <a:t>Имя </a:t>
            </a:r>
            <a:r>
              <a:rPr lang="ru-RU" sz="3200" b="1" dirty="0" smtClean="0"/>
              <a:t>файла </a:t>
            </a:r>
            <a:r>
              <a:rPr lang="en-US" sz="3200" dirty="0" smtClean="0"/>
              <a:t>– </a:t>
            </a:r>
            <a:r>
              <a:rPr lang="ru-RU" sz="2800" dirty="0" smtClean="0"/>
              <a:t>задает </a:t>
            </a:r>
            <a:r>
              <a:rPr lang="ru-RU" sz="2800" dirty="0" smtClean="0"/>
              <a:t>пользователь</a:t>
            </a:r>
            <a:endParaRPr lang="ru-RU" sz="3200" dirty="0" smtClean="0"/>
          </a:p>
          <a:p>
            <a:pPr>
              <a:lnSpc>
                <a:spcPct val="90000"/>
              </a:lnSpc>
            </a:pPr>
            <a:r>
              <a:rPr lang="ru-RU" sz="3200" b="1" dirty="0" smtClean="0"/>
              <a:t>Расширение </a:t>
            </a:r>
            <a:r>
              <a:rPr lang="ru-RU" sz="3200" dirty="0" smtClean="0"/>
              <a:t> </a:t>
            </a:r>
            <a:r>
              <a:rPr lang="en-US" sz="2800" dirty="0" smtClean="0"/>
              <a:t>– </a:t>
            </a:r>
            <a:r>
              <a:rPr lang="ru-RU" sz="2800" dirty="0" smtClean="0"/>
              <a:t>обычно задается </a:t>
            </a:r>
            <a:r>
              <a:rPr lang="ru-RU" sz="2800" dirty="0" smtClean="0"/>
              <a:t>программой 			автоматически при его создании</a:t>
            </a:r>
            <a:endParaRPr lang="ru-RU" sz="3200" dirty="0" smtClean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000364" y="2786058"/>
            <a:ext cx="785818" cy="64294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5357818" y="2857496"/>
            <a:ext cx="642942" cy="50006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" name="Рисунок 17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14282" y="714356"/>
            <a:ext cx="8286808" cy="5214974"/>
          </a:xfrm>
        </p:spPr>
        <p:txBody>
          <a:bodyPr/>
          <a:lstStyle>
            <a:extLst/>
          </a:lstStyle>
          <a:p>
            <a:pPr algn="ctr"/>
            <a:r>
              <a:rPr lang="ru-RU" sz="2800" dirty="0" smtClean="0"/>
              <a:t>В ОС </a:t>
            </a:r>
            <a:r>
              <a:rPr lang="ru-RU" sz="2800" b="1" dirty="0" smtClean="0"/>
              <a:t>MS-DOS</a:t>
            </a:r>
            <a:r>
              <a:rPr lang="ru-RU" sz="2800" dirty="0" smtClean="0"/>
              <a:t> </a:t>
            </a:r>
            <a:r>
              <a:rPr lang="ru-RU" sz="2800" dirty="0" smtClean="0"/>
              <a:t>имя </a:t>
            </a:r>
            <a:r>
              <a:rPr lang="ru-RU" sz="2800" dirty="0" smtClean="0"/>
              <a:t>файла </a:t>
            </a:r>
            <a:r>
              <a:rPr lang="ru-RU" sz="2800" dirty="0" smtClean="0"/>
              <a:t>8 букв, а </a:t>
            </a:r>
            <a:r>
              <a:rPr lang="ru-RU" sz="2800" dirty="0" smtClean="0"/>
              <a:t>расширение </a:t>
            </a:r>
            <a:r>
              <a:rPr lang="ru-RU" sz="2800" dirty="0" smtClean="0"/>
              <a:t>из 3 </a:t>
            </a:r>
            <a:r>
              <a:rPr lang="ru-RU" sz="2800" dirty="0" smtClean="0"/>
              <a:t>латинских </a:t>
            </a:r>
            <a:r>
              <a:rPr lang="ru-RU" sz="2800" dirty="0" smtClean="0"/>
              <a:t>букв, например:</a:t>
            </a:r>
          </a:p>
          <a:p>
            <a:pPr algn="ctr"/>
            <a:r>
              <a:rPr lang="ru-RU" dirty="0" smtClean="0"/>
              <a:t>  </a:t>
            </a:r>
          </a:p>
          <a:p>
            <a:pPr algn="ctr"/>
            <a:r>
              <a:rPr lang="ru-RU" sz="3600" dirty="0" smtClean="0"/>
              <a:t> </a:t>
            </a:r>
            <a:r>
              <a:rPr lang="ru-RU" sz="3600" b="1" dirty="0" err="1" smtClean="0"/>
              <a:t>proba.txt</a:t>
            </a:r>
            <a:endParaRPr lang="ru-RU" sz="3600" b="1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 ОС </a:t>
            </a:r>
            <a:r>
              <a:rPr lang="ru-RU" sz="2800" dirty="0" err="1" smtClean="0"/>
              <a:t>Windows</a:t>
            </a:r>
            <a:r>
              <a:rPr lang="ru-RU" sz="2800" dirty="0" smtClean="0"/>
              <a:t> имя файла </a:t>
            </a:r>
            <a:r>
              <a:rPr lang="ru-RU" sz="2800" dirty="0" smtClean="0"/>
              <a:t>до </a:t>
            </a:r>
            <a:r>
              <a:rPr lang="ru-RU" sz="2800" dirty="0" smtClean="0"/>
              <a:t>255 символов, причем можно использовать русский алфавит, например</a:t>
            </a:r>
            <a:r>
              <a:rPr lang="ru-RU" sz="2800" dirty="0" smtClean="0"/>
              <a:t>:</a:t>
            </a:r>
          </a:p>
          <a:p>
            <a:pPr algn="ctr"/>
            <a:r>
              <a:rPr lang="ru-RU" sz="1800" dirty="0" smtClean="0"/>
              <a:t>  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600" b="1" dirty="0" smtClean="0"/>
              <a:t>Единицы измерения </a:t>
            </a:r>
            <a:r>
              <a:rPr lang="ru-RU" sz="3600" b="1" dirty="0" err="1" smtClean="0"/>
              <a:t>информации.doc</a:t>
            </a:r>
            <a:endParaRPr lang="ru-RU" sz="4000" b="1" dirty="0" smtClean="0"/>
          </a:p>
          <a:p>
            <a:endParaRPr lang="ru-RU" dirty="0"/>
          </a:p>
        </p:txBody>
      </p:sp>
      <p:pic>
        <p:nvPicPr>
          <p:cNvPr id="9" name="Рисунок 8">
            <a:hlinkClick r:id="rId3" action="ppaction://hlinksldjump"/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5"/>
          </p:nvPr>
        </p:nvSpPr>
        <p:spPr>
          <a:xfrm>
            <a:off x="1357290" y="428604"/>
            <a:ext cx="6786610" cy="8382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расширений файла</a:t>
            </a:r>
          </a:p>
        </p:txBody>
      </p:sp>
      <p:graphicFrame>
        <p:nvGraphicFramePr>
          <p:cNvPr id="4" name="Group 105"/>
          <p:cNvGraphicFramePr>
            <a:graphicFrameLocks noGrp="1"/>
          </p:cNvGraphicFramePr>
          <p:nvPr/>
        </p:nvGraphicFramePr>
        <p:xfrm>
          <a:off x="214282" y="1214422"/>
          <a:ext cx="8286808" cy="51816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43404"/>
                <a:gridCol w="4143404"/>
              </a:tblGrid>
              <a:tr h="5119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Тип файла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Примеры расширений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4881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Системный файл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drv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sys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Текстовый файл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txt, rtf, doc,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docx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odt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Графический файл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bmp, gif, jpg,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tif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png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pds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Web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-страница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htm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html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Звуковой файл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wav, mp3, midi,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kar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ogg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Видеофайл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avi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mpeg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Архив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zip,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rar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Электронная таблица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xcl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ods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119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Код (текст) программы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bas, pas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pic>
        <p:nvPicPr>
          <p:cNvPr id="5" name="Рисунок 4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757242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Файловая структура</a:t>
            </a:r>
            <a:endParaRPr lang="ru-RU" sz="3600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i="1" dirty="0" smtClean="0">
                <a:solidFill>
                  <a:schemeClr val="tx2"/>
                </a:solidFill>
              </a:rPr>
              <a:t>вся совокупность файлов на диске и взаимосвязей между ними. 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  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Существуют две разновидности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файловых структур: </a:t>
            </a:r>
          </a:p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одноуровневая</a:t>
            </a:r>
            <a:r>
              <a:rPr lang="ru-RU" sz="3200" dirty="0" smtClean="0">
                <a:solidFill>
                  <a:schemeClr val="tx2"/>
                </a:solidFill>
              </a:rPr>
              <a:t> и </a:t>
            </a:r>
            <a:r>
              <a:rPr lang="ru-RU" sz="3200" b="1" u="sng" dirty="0" smtClean="0">
                <a:solidFill>
                  <a:schemeClr val="tx2"/>
                </a:solidFill>
              </a:rPr>
              <a:t>иерархическая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86" t="33748" r="62930" b="37072"/>
          <a:stretch>
            <a:fillRect/>
          </a:stretch>
        </p:blipFill>
        <p:spPr bwMode="auto">
          <a:xfrm>
            <a:off x="428596" y="3786190"/>
            <a:ext cx="371477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75" t="33748" r="61931" b="18117"/>
          <a:stretch>
            <a:fillRect/>
          </a:stretch>
        </p:blipFill>
        <p:spPr bwMode="auto">
          <a:xfrm>
            <a:off x="4643438" y="3643314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hlinkClick r:id="rId4" action="ppaction://hlinksldjump"/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85728"/>
            <a:ext cx="7786742" cy="6594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Каталог</a:t>
            </a:r>
          </a:p>
          <a:p>
            <a:pPr algn="ctr"/>
            <a:r>
              <a:rPr lang="ru-RU" sz="3200" i="1" dirty="0" smtClean="0">
                <a:solidFill>
                  <a:schemeClr val="tx2"/>
                </a:solidFill>
              </a:rPr>
              <a:t>список </a:t>
            </a:r>
            <a:r>
              <a:rPr lang="ru-RU" sz="3200" i="1" dirty="0" smtClean="0">
                <a:solidFill>
                  <a:schemeClr val="tx2"/>
                </a:solidFill>
              </a:rPr>
              <a:t>файлов с указанием месторасположения на устройстве хранения информации.</a:t>
            </a:r>
            <a:endParaRPr lang="ru-RU" sz="3200" i="1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   </a:t>
            </a:r>
          </a:p>
          <a:p>
            <a:pPr algn="just"/>
            <a:r>
              <a:rPr lang="ru-RU" sz="3200" dirty="0" smtClean="0">
                <a:solidFill>
                  <a:schemeClr val="tx2"/>
                </a:solidFill>
              </a:rPr>
              <a:t>	Каталог </a:t>
            </a:r>
            <a:r>
              <a:rPr lang="ru-RU" sz="3200" dirty="0" smtClean="0">
                <a:solidFill>
                  <a:schemeClr val="tx2"/>
                </a:solidFill>
              </a:rPr>
              <a:t>самого верхнего </a:t>
            </a:r>
            <a:r>
              <a:rPr lang="ru-RU" sz="3200" dirty="0" smtClean="0">
                <a:solidFill>
                  <a:schemeClr val="tx2"/>
                </a:solidFill>
              </a:rPr>
              <a:t>уровня называется </a:t>
            </a:r>
            <a:r>
              <a:rPr lang="ru-RU" sz="3200" b="1" u="sng" dirty="0" smtClean="0">
                <a:solidFill>
                  <a:schemeClr val="tx2"/>
                </a:solidFill>
              </a:rPr>
              <a:t>корневым</a:t>
            </a:r>
            <a:r>
              <a:rPr lang="ru-RU" sz="3200" b="1" u="sng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1400" b="1" u="sng" dirty="0" smtClean="0">
                <a:solidFill>
                  <a:schemeClr val="tx2"/>
                </a:solidFill>
              </a:rPr>
              <a:t>  </a:t>
            </a:r>
            <a:endParaRPr lang="ru-RU" sz="1400" b="1" u="sng" dirty="0" smtClean="0">
              <a:solidFill>
                <a:schemeClr val="tx2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Корневой каталог </a:t>
            </a:r>
            <a:r>
              <a:rPr lang="ru-RU" sz="2400" b="1" i="1" dirty="0" smtClean="0">
                <a:solidFill>
                  <a:schemeClr val="tx2"/>
                </a:solidFill>
              </a:rPr>
              <a:t>обозначается</a:t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2400" b="1" i="1" dirty="0" smtClean="0">
                <a:solidFill>
                  <a:schemeClr val="tx2"/>
                </a:solidFill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</a:rPr>
              <a:t>латинской буквой с двоеточием </a:t>
            </a:r>
            <a:r>
              <a:rPr lang="en-US" sz="3200" b="1" dirty="0" smtClean="0">
                <a:solidFill>
                  <a:schemeClr val="tx2"/>
                </a:solidFill>
              </a:rPr>
              <a:t>C</a:t>
            </a:r>
            <a:r>
              <a:rPr lang="ru-RU" sz="3200" b="1" dirty="0" smtClean="0">
                <a:solidFill>
                  <a:schemeClr val="tx2"/>
                </a:solidFill>
              </a:rPr>
              <a:t>:</a:t>
            </a:r>
            <a:r>
              <a:rPr lang="en-US" sz="3200" b="1" dirty="0" smtClean="0">
                <a:solidFill>
                  <a:schemeClr val="tx2"/>
                </a:solidFill>
              </a:rPr>
              <a:t>  D</a:t>
            </a:r>
            <a:r>
              <a:rPr lang="ru-RU" sz="3200" b="1" dirty="0" smtClean="0">
                <a:solidFill>
                  <a:schemeClr val="tx2"/>
                </a:solidFill>
              </a:rPr>
              <a:t>: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  </a:t>
            </a:r>
            <a:endParaRPr lang="ru-RU" sz="1400" b="1" i="1" dirty="0" smtClean="0">
              <a:solidFill>
                <a:schemeClr val="tx2"/>
              </a:solidFill>
            </a:endParaRPr>
          </a:p>
          <a:p>
            <a:pPr algn="just"/>
            <a:r>
              <a:rPr lang="ru-RU" sz="3200" dirty="0" smtClean="0">
                <a:solidFill>
                  <a:schemeClr val="tx2"/>
                </a:solidFill>
              </a:rPr>
              <a:t>	Каталог</a:t>
            </a:r>
            <a:r>
              <a:rPr lang="ru-RU" sz="3200" dirty="0" smtClean="0">
                <a:solidFill>
                  <a:schemeClr val="tx2"/>
                </a:solidFill>
              </a:rPr>
              <a:t>, в котором пользователь находится в настоящий </a:t>
            </a:r>
            <a:r>
              <a:rPr lang="ru-RU" sz="3200" dirty="0" smtClean="0">
                <a:solidFill>
                  <a:schemeClr val="tx2"/>
                </a:solidFill>
              </a:rPr>
              <a:t>момент, </a:t>
            </a:r>
            <a:r>
              <a:rPr lang="ru-RU" sz="3200" dirty="0" smtClean="0">
                <a:solidFill>
                  <a:schemeClr val="tx2"/>
                </a:solidFill>
              </a:rPr>
              <a:t>называется </a:t>
            </a:r>
            <a:r>
              <a:rPr lang="ru-RU" sz="3200" b="1" u="sng" dirty="0" smtClean="0">
                <a:solidFill>
                  <a:schemeClr val="tx2"/>
                </a:solidFill>
              </a:rPr>
              <a:t>текущим каталогом</a:t>
            </a:r>
            <a:r>
              <a:rPr lang="ru-RU" sz="3200" dirty="0" smtClean="0">
                <a:solidFill>
                  <a:schemeClr val="tx2"/>
                </a:solidFill>
              </a:rPr>
              <a:t>.</a:t>
            </a:r>
            <a:endParaRPr lang="ru-RU" sz="3200" dirty="0" smtClean="0">
              <a:solidFill>
                <a:schemeClr val="tx2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7" r="74595" b="43674"/>
          <a:stretch>
            <a:fillRect/>
          </a:stretch>
        </p:blipFill>
        <p:spPr bwMode="auto">
          <a:xfrm>
            <a:off x="7715272" y="5572140"/>
            <a:ext cx="1143008" cy="98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614</Words>
  <Application>Microsoft Office PowerPoint</Application>
  <PresentationFormat>Экран (4:3)</PresentationFormat>
  <Paragraphs>170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ContemporaryPhotoAlbum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2015-10-09T07:57:39Z</dcterms:created>
  <dcterms:modified xsi:type="dcterms:W3CDTF">2015-10-09T11:26:11Z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