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3" r:id="rId3"/>
    <p:sldId id="257" r:id="rId4"/>
    <p:sldId id="270" r:id="rId5"/>
    <p:sldId id="271" r:id="rId6"/>
    <p:sldId id="282" r:id="rId7"/>
    <p:sldId id="285" r:id="rId8"/>
    <p:sldId id="283" r:id="rId9"/>
    <p:sldId id="259" r:id="rId10"/>
    <p:sldId id="267" r:id="rId11"/>
    <p:sldId id="284" r:id="rId12"/>
    <p:sldId id="262" r:id="rId13"/>
    <p:sldId id="279" r:id="rId14"/>
    <p:sldId id="286" r:id="rId15"/>
    <p:sldId id="266" r:id="rId16"/>
    <p:sldId id="269" r:id="rId17"/>
    <p:sldId id="277" r:id="rId18"/>
    <p:sldId id="287" r:id="rId19"/>
    <p:sldId id="278" r:id="rId20"/>
    <p:sldId id="280" r:id="rId21"/>
    <p:sldId id="281" r:id="rId22"/>
    <p:sldId id="276" r:id="rId23"/>
    <p:sldId id="265" r:id="rId24"/>
    <p:sldId id="275" r:id="rId25"/>
    <p:sldId id="274" r:id="rId26"/>
    <p:sldId id="272" r:id="rId27"/>
    <p:sldId id="264" r:id="rId2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  <a:srgbClr val="08080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5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13.10.2015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13.10.2015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13.10.2015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13.10.2015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13.10.2015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13.10.2015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13.10.2015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13.10.2015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13.10.2015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13.10.2015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13.10.2015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13.10.2015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540768" y="692696"/>
            <a:ext cx="7200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ookman Old Style" pitchFamily="18" charset="0"/>
                <a:ea typeface="Verdana" pitchFamily="34" charset="0"/>
                <a:cs typeface="Verdana" pitchFamily="34" charset="0"/>
              </a:rPr>
              <a:t>Математика – </a:t>
            </a:r>
          </a:p>
          <a:p>
            <a:pPr algn="ctr"/>
            <a:r>
              <a:rPr lang="ru-RU" sz="4800" b="1" i="1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ookman Old Style" pitchFamily="18" charset="0"/>
                <a:ea typeface="Verdana" pitchFamily="34" charset="0"/>
                <a:cs typeface="Verdana" pitchFamily="34" charset="0"/>
              </a:rPr>
              <a:t>заниматика</a:t>
            </a:r>
            <a:endParaRPr lang="ru-RU" sz="4800" b="1" i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Bookman Old Style" pitchFamily="18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051720" y="2348880"/>
            <a:ext cx="6624736" cy="72008"/>
          </a:xfrm>
          <a:prstGeom prst="roundRect">
            <a:avLst/>
          </a:prstGeom>
          <a:ln w="9525"/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1457997" y="2833772"/>
            <a:ext cx="72008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ookman Old Style" pitchFamily="18" charset="0"/>
                <a:ea typeface="Verdana" pitchFamily="34" charset="0"/>
                <a:cs typeface="Verdana" pitchFamily="34" charset="0"/>
              </a:rPr>
              <a:t>Попов Артём </a:t>
            </a:r>
          </a:p>
          <a:p>
            <a:pPr algn="ctr"/>
            <a:r>
              <a:rPr lang="ru-RU" sz="28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ookman Old Style" pitchFamily="18" charset="0"/>
                <a:ea typeface="Verdana" pitchFamily="34" charset="0"/>
                <a:cs typeface="Verdana" pitchFamily="34" charset="0"/>
              </a:rPr>
              <a:t>6 – в класс </a:t>
            </a:r>
            <a:endParaRPr lang="ru-RU" sz="2800" i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Bookman Old Style" pitchFamily="18" charset="0"/>
              <a:ea typeface="Verdana" pitchFamily="34" charset="0"/>
              <a:cs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00216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FF00"/>
                </a:solidFill>
              </a:rPr>
              <a:t>Пирамида </a:t>
            </a:r>
            <a:r>
              <a:rPr lang="ru-RU" b="1" dirty="0" err="1" smtClean="0">
                <a:solidFill>
                  <a:srgbClr val="FFFF00"/>
                </a:solidFill>
              </a:rPr>
              <a:t>Хуфу</a:t>
            </a:r>
            <a:r>
              <a:rPr lang="ru-RU" b="1" dirty="0" smtClean="0">
                <a:solidFill>
                  <a:srgbClr val="FFFF00"/>
                </a:solidFill>
              </a:rPr>
              <a:t>:</a:t>
            </a:r>
            <a:endParaRPr lang="ru-RU" b="1" dirty="0">
              <a:solidFill>
                <a:srgbClr val="FFFF00"/>
              </a:solidFill>
            </a:endParaRPr>
          </a:p>
        </p:txBody>
      </p:sp>
      <p:pic>
        <p:nvPicPr>
          <p:cNvPr id="1024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1556792"/>
            <a:ext cx="7203568" cy="48083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 </a:t>
            </a:r>
            <a:r>
              <a:rPr lang="ru-RU" sz="3100" b="1" dirty="0" smtClean="0">
                <a:solidFill>
                  <a:srgbClr val="FFFF00"/>
                </a:solidFill>
              </a:rPr>
              <a:t>— Это еще что! — сказал Пифагору погонщик волов. — В Вавилоне есть много зданий </a:t>
            </a:r>
            <a:r>
              <a:rPr lang="ru-RU" sz="3100" b="1" dirty="0" err="1" smtClean="0">
                <a:solidFill>
                  <a:srgbClr val="FFFF00"/>
                </a:solidFill>
              </a:rPr>
              <a:t>кубообразной</a:t>
            </a:r>
            <a:r>
              <a:rPr lang="ru-RU" sz="3100" b="1" dirty="0" smtClean="0">
                <a:solidFill>
                  <a:srgbClr val="FFFF00"/>
                </a:solidFill>
              </a:rPr>
              <a:t> формы... Вот таких:</a:t>
            </a:r>
            <a:endParaRPr lang="ru-RU" sz="3100" b="1" dirty="0">
              <a:solidFill>
                <a:srgbClr val="FFFF00"/>
              </a:solidFill>
            </a:endParaRPr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1844438"/>
            <a:ext cx="6552728" cy="43739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1556792"/>
            <a:ext cx="6552728" cy="47834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146250"/>
          </a:xfrm>
        </p:spPr>
        <p:txBody>
          <a:bodyPr>
            <a:normAutofit fontScale="90000"/>
          </a:bodyPr>
          <a:lstStyle/>
          <a:p>
            <a:r>
              <a:rPr lang="ru-RU" sz="2700" b="1" i="1" dirty="0" smtClean="0">
                <a:solidFill>
                  <a:srgbClr val="FFFF00"/>
                </a:solidFill>
              </a:rPr>
              <a:t>Число 37  тоже обладает многими любопытными свойствами. Так, умноженное на 3 и на числа, кратные 3 (до 27 включительно), оно дает произведения, изображаемые одной какой-либо цифрой:</a:t>
            </a:r>
            <a:r>
              <a:rPr lang="ru-RU" b="1" dirty="0" smtClean="0">
                <a:solidFill>
                  <a:srgbClr val="FFFF00"/>
                </a:solidFill>
              </a:rPr>
              <a:t/>
            </a:r>
            <a:br>
              <a:rPr lang="ru-RU" b="1" dirty="0" smtClean="0">
                <a:solidFill>
                  <a:srgbClr val="FFFF00"/>
                </a:solidFill>
              </a:rPr>
            </a:br>
            <a:endParaRPr lang="ru-RU" b="1" dirty="0">
              <a:solidFill>
                <a:srgbClr val="FFFF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276872"/>
            <a:ext cx="8229600" cy="3849291"/>
          </a:xfrm>
        </p:spPr>
        <p:txBody>
          <a:bodyPr numCol="2">
            <a:normAutofit/>
          </a:bodyPr>
          <a:lstStyle/>
          <a:p>
            <a:pPr>
              <a:buNone/>
            </a:pPr>
            <a:endParaRPr lang="ru-RU" dirty="0" smtClean="0"/>
          </a:p>
          <a:p>
            <a:r>
              <a:rPr lang="ru-RU" i="1" dirty="0" smtClean="0"/>
              <a:t> </a:t>
            </a:r>
            <a:r>
              <a:rPr lang="ru-RU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37 × 3 = 111;</a:t>
            </a:r>
            <a:endParaRPr lang="ru-RU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r>
              <a:rPr lang="ru-RU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37 × 6 = 222;</a:t>
            </a:r>
            <a:endParaRPr lang="ru-RU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r>
              <a:rPr lang="ru-RU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37 × 9 = 333;</a:t>
            </a:r>
            <a:endParaRPr lang="ru-RU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r>
              <a:rPr lang="ru-RU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37 × 12 = 444;</a:t>
            </a:r>
            <a:endParaRPr lang="ru-RU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r>
              <a:rPr lang="ru-RU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37 × 15 = 555;</a:t>
            </a:r>
            <a:endParaRPr lang="ru-RU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endParaRPr lang="ru-RU" b="1" i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r>
              <a:rPr lang="ru-RU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37 × 18 = 666;</a:t>
            </a:r>
            <a:endParaRPr lang="ru-RU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r>
              <a:rPr lang="ru-RU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37 × 21 = 777;</a:t>
            </a:r>
            <a:endParaRPr lang="ru-RU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r>
              <a:rPr lang="ru-RU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37 × 24 = 888;</a:t>
            </a:r>
            <a:endParaRPr lang="ru-RU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r>
              <a:rPr lang="ru-RU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37 × 27 = 999.</a:t>
            </a:r>
            <a:endParaRPr lang="ru-RU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2852936"/>
            <a:ext cx="1594520" cy="652934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55776" y="332656"/>
            <a:ext cx="6192688" cy="5904656"/>
          </a:xfrm>
        </p:spPr>
        <p:txBody>
          <a:bodyPr>
            <a:normAutofit fontScale="92500" lnSpcReduction="10000"/>
          </a:bodyPr>
          <a:lstStyle/>
          <a:p>
            <a:r>
              <a:rPr lang="ru-RU" b="1" dirty="0" smtClean="0">
                <a:solidFill>
                  <a:srgbClr val="FFFF00"/>
                </a:solidFill>
              </a:rPr>
              <a:t>Магический квадрат – древнекитайского происхождения. Согласно легенде, во времена правления императора Ю (</a:t>
            </a:r>
            <a:r>
              <a:rPr lang="ru-RU" b="1" dirty="0" err="1" smtClean="0">
                <a:solidFill>
                  <a:srgbClr val="FFFF00"/>
                </a:solidFill>
              </a:rPr>
              <a:t>ок</a:t>
            </a:r>
            <a:r>
              <a:rPr lang="ru-RU" b="1" dirty="0" smtClean="0">
                <a:solidFill>
                  <a:srgbClr val="FFFF00"/>
                </a:solidFill>
              </a:rPr>
              <a:t>. 2200 до н.э.) из вод Хуанхэ (Желтой реки) всплыла священная черепаха, на панцире которой были начертаны таинственные иероглифы и эти знаки известны под названием </a:t>
            </a:r>
            <a:r>
              <a:rPr lang="ru-RU" b="1" dirty="0" err="1" smtClean="0">
                <a:solidFill>
                  <a:srgbClr val="FFFF00"/>
                </a:solidFill>
              </a:rPr>
              <a:t>ло-шу</a:t>
            </a:r>
            <a:r>
              <a:rPr lang="ru-RU" b="1" dirty="0" smtClean="0">
                <a:solidFill>
                  <a:srgbClr val="FFFF00"/>
                </a:solidFill>
              </a:rPr>
              <a:t> и равносильны магическому квадрату, изображенному на рисунке.</a:t>
            </a:r>
          </a:p>
          <a:p>
            <a:endParaRPr lang="ru-RU" dirty="0"/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1" y="1844825"/>
            <a:ext cx="2651238" cy="2448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1666528" cy="1084982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29760" y="3717032"/>
            <a:ext cx="5214240" cy="31409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0" y="3573016"/>
            <a:ext cx="4139952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rgbClr val="FFFF00"/>
                </a:solidFill>
              </a:rPr>
              <a:t>Магические свойства  Триады заключаются в том, что суммы чисел на каждой из ее сторон  равны между собой (20).    На гексаграмме суммы чисел сторон равны 26</a:t>
            </a:r>
            <a:r>
              <a:rPr lang="ru-RU" sz="2800" dirty="0" smtClean="0"/>
              <a:t>.</a:t>
            </a:r>
            <a:endParaRPr lang="ru-RU" sz="2800" dirty="0"/>
          </a:p>
        </p:txBody>
      </p:sp>
      <p:pic>
        <p:nvPicPr>
          <p:cNvPr id="1126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40152" y="260648"/>
            <a:ext cx="2973710" cy="2973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3203848" y="332656"/>
            <a:ext cx="2790056" cy="27238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900" b="1" dirty="0" err="1" smtClean="0">
                <a:solidFill>
                  <a:srgbClr val="FFFF00"/>
                </a:solidFill>
              </a:rPr>
              <a:t>Маги́ческий</a:t>
            </a:r>
            <a:r>
              <a:rPr lang="ru-RU" sz="1900" b="1" dirty="0" smtClean="0">
                <a:solidFill>
                  <a:srgbClr val="FFFF00"/>
                </a:solidFill>
              </a:rPr>
              <a:t> </a:t>
            </a:r>
            <a:r>
              <a:rPr lang="ru-RU" sz="1900" b="1" dirty="0" err="1" smtClean="0">
                <a:solidFill>
                  <a:srgbClr val="FFFF00"/>
                </a:solidFill>
              </a:rPr>
              <a:t>квадра́т</a:t>
            </a:r>
            <a:r>
              <a:rPr lang="ru-RU" sz="1900" b="1" dirty="0" smtClean="0">
                <a:solidFill>
                  <a:srgbClr val="FFFF00"/>
                </a:solidFill>
              </a:rPr>
              <a:t> — это квадратная таблица, заполненная  числами, таким образом, что сумма чисел в каждой строке, каждом столбце и на обеих диагоналях оказывается одинаковой</a:t>
            </a:r>
            <a:r>
              <a:rPr lang="ru-RU" b="1" dirty="0" smtClean="0">
                <a:solidFill>
                  <a:srgbClr val="FFFF00"/>
                </a:solidFill>
              </a:rPr>
              <a:t>.</a:t>
            </a:r>
            <a:endParaRPr lang="ru-RU" b="1" dirty="0">
              <a:solidFill>
                <a:srgbClr val="FFFF0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37868" y="3717032"/>
            <a:ext cx="2806132" cy="31409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79512" y="260648"/>
            <a:ext cx="3024336" cy="3024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331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1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611560" y="3789040"/>
            <a:ext cx="7488832" cy="2657331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CurveDown">
              <a:avLst/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Парадоксы  </a:t>
            </a:r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Софизмы  </a:t>
            </a:r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Курьёзы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343871" y="1052736"/>
            <a:ext cx="184731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endParaRPr lang="ru-RU" sz="8800" b="1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0066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547664" y="836712"/>
            <a:ext cx="5950412" cy="92333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CanUp">
              <a:avLst/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95536" y="692696"/>
            <a:ext cx="8424936" cy="1728192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CanUp">
              <a:avLst/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8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Математики шутят</a:t>
            </a:r>
            <a:endParaRPr lang="ru-RU" sz="8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prstGeom prst="snipRoundRect">
            <a:avLst>
              <a:gd name="adj1" fmla="val 10859"/>
              <a:gd name="adj2" fmla="val 0"/>
            </a:avLst>
          </a:prstGeom>
          <a:ln w="5715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buNone/>
            </a:pPr>
            <a:r>
              <a:rPr lang="ru-RU" dirty="0" smtClean="0"/>
              <a:t>	Математика – дама строгая. Еще бы, королева наук! Какие уж тут курьезы:</a:t>
            </a:r>
          </a:p>
          <a:p>
            <a:pPr>
              <a:buNone/>
            </a:pPr>
            <a:r>
              <a:rPr lang="ru-RU" dirty="0" smtClean="0"/>
              <a:t>    с этой монаршей особой лучше не шутить. Она сама иной раз может подкинуть такую шутку, что лучшие умы человечества годами ломают голову.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75240" cy="202034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289451"/>
          </a:xfrm>
        </p:spPr>
        <p:txBody>
          <a:bodyPr>
            <a:normAutofit fontScale="85000" lnSpcReduction="20000"/>
          </a:bodyPr>
          <a:lstStyle/>
          <a:p>
            <a:r>
              <a:rPr lang="ru-RU" b="1" dirty="0" smtClean="0">
                <a:solidFill>
                  <a:srgbClr val="FFFF00"/>
                </a:solidFill>
              </a:rPr>
              <a:t> </a:t>
            </a:r>
            <a:r>
              <a:rPr lang="ru-RU" b="1" i="1" dirty="0" smtClean="0">
                <a:solidFill>
                  <a:srgbClr val="FFFF00"/>
                </a:solidFill>
              </a:rPr>
              <a:t>Курьез  - это нелепица, смешной случай.</a:t>
            </a:r>
          </a:p>
          <a:p>
            <a:endParaRPr lang="ru-RU" b="1" dirty="0" smtClean="0">
              <a:solidFill>
                <a:srgbClr val="FFFF00"/>
              </a:solidFill>
            </a:endParaRPr>
          </a:p>
          <a:p>
            <a:r>
              <a:rPr lang="ru-RU" b="1" i="1" dirty="0" err="1" smtClean="0">
                <a:solidFill>
                  <a:srgbClr val="FFFF00"/>
                </a:solidFill>
              </a:rPr>
              <a:t>Парадо́кс</a:t>
            </a:r>
            <a:r>
              <a:rPr lang="ru-RU" b="1" i="1" dirty="0" smtClean="0">
                <a:solidFill>
                  <a:srgbClr val="FFFF00"/>
                </a:solidFill>
              </a:rPr>
              <a:t> — ситуация (высказывание, утверждение, суждение или вывод), которая может существовать в реальности, но не имеет логического объяснения.</a:t>
            </a:r>
          </a:p>
          <a:p>
            <a:endParaRPr lang="ru-RU" b="1" dirty="0" smtClean="0">
              <a:solidFill>
                <a:srgbClr val="FFFF00"/>
              </a:solidFill>
            </a:endParaRPr>
          </a:p>
          <a:p>
            <a:r>
              <a:rPr lang="ru-RU" b="1" i="1" dirty="0" err="1" smtClean="0">
                <a:solidFill>
                  <a:srgbClr val="FFFF00"/>
                </a:solidFill>
              </a:rPr>
              <a:t>Софи́зм</a:t>
            </a:r>
            <a:r>
              <a:rPr lang="ru-RU" b="1" i="1" dirty="0" smtClean="0">
                <a:solidFill>
                  <a:srgbClr val="FFFF00"/>
                </a:solidFill>
              </a:rPr>
              <a:t> (от греч., хитрая выдумка, уловка, мудрость») — ложное высказывание, которое, тем не менее, при поверхностном рассмотрении кажется правильным. Софизм основан на преднамеренном, сознательном нарушении правил логики.</a:t>
            </a:r>
            <a:endParaRPr lang="ru-RU" b="1" dirty="0" smtClean="0">
              <a:solidFill>
                <a:srgbClr val="FFFF00"/>
              </a:solidFill>
            </a:endParaRPr>
          </a:p>
          <a:p>
            <a:pPr>
              <a:buNone/>
            </a:pPr>
            <a:r>
              <a:rPr lang="ru-RU" b="1" dirty="0" smtClean="0">
                <a:solidFill>
                  <a:srgbClr val="FFFF00"/>
                </a:solidFill>
              </a:rPr>
              <a:t> 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FF00"/>
                </a:solidFill>
              </a:rPr>
              <a:t>Как вам это?</a:t>
            </a:r>
            <a:endParaRPr lang="ru-RU" b="1" dirty="0">
              <a:solidFill>
                <a:srgbClr val="FFFF00"/>
              </a:solidFill>
            </a:endParaRPr>
          </a:p>
        </p:txBody>
      </p:sp>
      <p:pic>
        <p:nvPicPr>
          <p:cNvPr id="5" name="Содержимое 4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1628800"/>
            <a:ext cx="7992888" cy="4896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Горизонтальный свиток 4"/>
          <p:cNvSpPr/>
          <p:nvPr/>
        </p:nvSpPr>
        <p:spPr>
          <a:xfrm>
            <a:off x="611560" y="0"/>
            <a:ext cx="8136904" cy="6381328"/>
          </a:xfrm>
          <a:prstGeom prst="horizontalScroll">
            <a:avLst/>
          </a:prstGeom>
          <a:gradFill>
            <a:gsLst>
              <a:gs pos="15000">
                <a:schemeClr val="bg1"/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sz="2800" b="1" dirty="0" smtClean="0">
              <a:solidFill>
                <a:schemeClr val="tx1"/>
              </a:solidFill>
            </a:endParaRPr>
          </a:p>
          <a:p>
            <a:endParaRPr lang="ru-RU" sz="2800" b="1" dirty="0" smtClean="0">
              <a:solidFill>
                <a:schemeClr val="tx1"/>
              </a:solidFill>
            </a:endParaRPr>
          </a:p>
          <a:p>
            <a:endParaRPr lang="ru-RU" sz="2800" b="1" dirty="0" smtClean="0">
              <a:solidFill>
                <a:schemeClr val="tx1"/>
              </a:solidFill>
            </a:endParaRPr>
          </a:p>
          <a:p>
            <a:r>
              <a:rPr lang="ru-RU" sz="2800" b="1" dirty="0" smtClean="0">
                <a:solidFill>
                  <a:schemeClr val="tx1"/>
                </a:solidFill>
              </a:rPr>
              <a:t>"Предмет математики настолько серьезен,</a:t>
            </a:r>
          </a:p>
          <a:p>
            <a:r>
              <a:rPr lang="ru-RU" sz="2800" b="1" dirty="0" smtClean="0">
                <a:solidFill>
                  <a:schemeClr val="tx1"/>
                </a:solidFill>
              </a:rPr>
              <a:t> что полезно не упускать случаев</a:t>
            </a:r>
          </a:p>
          <a:p>
            <a:r>
              <a:rPr lang="ru-RU" sz="2800" b="1" dirty="0" smtClean="0">
                <a:solidFill>
                  <a:schemeClr val="tx1"/>
                </a:solidFill>
              </a:rPr>
              <a:t> делать его немного занимательным".              </a:t>
            </a:r>
          </a:p>
          <a:p>
            <a:r>
              <a:rPr lang="ru-RU" sz="2800" b="1" dirty="0" smtClean="0">
                <a:solidFill>
                  <a:schemeClr val="tx1"/>
                </a:solidFill>
              </a:rPr>
              <a:t>					Блез Паскаль</a:t>
            </a:r>
            <a:endParaRPr lang="ru-RU" sz="2800" b="1" dirty="0">
              <a:solidFill>
                <a:schemeClr val="tx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7704" y="1052736"/>
            <a:ext cx="1719936" cy="18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70186"/>
          </a:xfrm>
        </p:spPr>
        <p:txBody>
          <a:bodyPr>
            <a:noAutofit/>
          </a:bodyPr>
          <a:lstStyle/>
          <a:p>
            <a:r>
              <a:rPr lang="ru-RU" sz="3200" b="1" i="1" dirty="0" smtClean="0">
                <a:solidFill>
                  <a:srgbClr val="FFFF00"/>
                </a:solidFill>
              </a:rPr>
              <a:t>Математический парадокс, проблемы с разрешением которого испытывал даже сам Эйнштейн!</a:t>
            </a:r>
            <a:r>
              <a:rPr lang="ru-RU" sz="3200" b="1" dirty="0" smtClean="0">
                <a:solidFill>
                  <a:srgbClr val="FFFF00"/>
                </a:solidFill>
              </a:rPr>
              <a:t/>
            </a:r>
            <a:br>
              <a:rPr lang="ru-RU" sz="3200" b="1" dirty="0" smtClean="0">
                <a:solidFill>
                  <a:srgbClr val="FFFF00"/>
                </a:solidFill>
              </a:rPr>
            </a:br>
            <a:endParaRPr lang="ru-RU" sz="3200" b="1" dirty="0">
              <a:solidFill>
                <a:srgbClr val="FFFF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600200"/>
            <a:ext cx="8964488" cy="4525963"/>
          </a:xfrm>
        </p:spPr>
        <p:txBody>
          <a:bodyPr>
            <a:normAutofit fontScale="92500" lnSpcReduction="20000"/>
          </a:bodyPr>
          <a:lstStyle/>
          <a:p>
            <a:r>
              <a:rPr lang="ru-RU" i="1" dirty="0" smtClean="0"/>
              <a:t>Трое мужчин вошли в отель и сняли комнату за 30$,позже администратор разобрался,  что эта комната стоит 25$ а не 30$ и послал посыльного отдать сдачу 5$ назад. </a:t>
            </a:r>
            <a:endParaRPr lang="ru-RU" dirty="0" smtClean="0"/>
          </a:p>
          <a:p>
            <a:pPr>
              <a:buNone/>
            </a:pPr>
            <a:r>
              <a:rPr lang="ru-RU" i="1" dirty="0" smtClean="0"/>
              <a:t>	Посыльный не знал, как поделить 5$ на троих и решил отдать каждому по 1 $ а остаток, 2$, оставил себе. </a:t>
            </a:r>
            <a:endParaRPr lang="ru-RU" dirty="0" smtClean="0"/>
          </a:p>
          <a:p>
            <a:pPr>
              <a:buNone/>
            </a:pPr>
            <a:r>
              <a:rPr lang="ru-RU" i="1" dirty="0" smtClean="0"/>
              <a:t>	Это получается, что трое мужчин заплатили каждый по 9$ за комнату, что в сумме 27$ и 2$ оставил себе посыльный. 27+2=29$ всего. </a:t>
            </a:r>
            <a:endParaRPr lang="ru-RU" dirty="0" smtClean="0"/>
          </a:p>
          <a:p>
            <a:r>
              <a:rPr lang="ru-RU" i="1" dirty="0" smtClean="0"/>
              <a:t>Вопрос, куда подевался ещё 1 $?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FF00"/>
                </a:solidFill>
              </a:rPr>
              <a:t>Или знакомая многим задачка про 10 рублей:</a:t>
            </a:r>
            <a:endParaRPr lang="ru-RU" b="1" dirty="0">
              <a:solidFill>
                <a:srgbClr val="FFFF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09120"/>
          </a:xfrm>
        </p:spPr>
        <p:txBody>
          <a:bodyPr>
            <a:normAutofit/>
          </a:bodyPr>
          <a:lstStyle/>
          <a:p>
            <a:r>
              <a:rPr lang="ru-RU" dirty="0" smtClean="0"/>
              <a:t>Я у друга взял 100 рублей, пошел в магазин и потерял их. Встретил подругу, взял у нее 50 рублей, купил 2 шоколадки по 10 рублей. У меня осталось 30 рублей, и я их отдал другу, которому остался должен еще 70 рублей, и подруге 50. Итого, мой долг 120 рублей. Плюс у меня 2 шоколадки по 10 рублей, итого, 140 рублей. </a:t>
            </a:r>
          </a:p>
          <a:p>
            <a:r>
              <a:rPr lang="ru-RU" dirty="0" smtClean="0"/>
              <a:t>Куда же пропали 10 рублей?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62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28531" y="1773239"/>
            <a:ext cx="8132938" cy="4530725"/>
          </a:xfrm>
        </p:spPr>
        <p:txBody>
          <a:bodyPr>
            <a:normAutofit lnSpcReduction="10000"/>
          </a:bodyPr>
          <a:lstStyle/>
          <a:p>
            <a:pPr>
              <a:lnSpc>
                <a:spcPct val="80000"/>
              </a:lnSpc>
              <a:buNone/>
            </a:pPr>
            <a:r>
              <a:rPr lang="ru-RU" dirty="0" smtClean="0">
                <a:solidFill>
                  <a:srgbClr val="006600"/>
                </a:solidFill>
              </a:rPr>
              <a:t>.</a:t>
            </a:r>
            <a:r>
              <a:rPr lang="ru-RU" dirty="0" smtClean="0">
                <a:solidFill>
                  <a:srgbClr val="0033CC"/>
                </a:solidFill>
              </a:rPr>
              <a:t> </a:t>
            </a:r>
            <a:r>
              <a:rPr lang="ru-RU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Софизмом является песенка, </a:t>
            </a:r>
          </a:p>
          <a:p>
            <a:pPr>
              <a:lnSpc>
                <a:spcPct val="80000"/>
              </a:lnSpc>
              <a:buNone/>
            </a:pPr>
            <a:r>
              <a:rPr lang="ru-RU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 сочиненная английскими студентами:</a:t>
            </a:r>
            <a:r>
              <a:rPr lang="ru-RU" b="1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 </a:t>
            </a:r>
            <a:endParaRPr lang="ru-RU" b="1" u="sng" dirty="0" smtClean="0">
              <a:solidFill>
                <a:schemeClr val="accent5">
                  <a:lumMod val="40000"/>
                  <a:lumOff val="60000"/>
                </a:schemeClr>
              </a:solidFill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2800" b="1" dirty="0" smtClean="0">
                <a:solidFill>
                  <a:srgbClr val="FFFF00"/>
                </a:solidFill>
              </a:rPr>
              <a:t>Чем больше учишься, тем больше знаешь.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2800" b="1" dirty="0" smtClean="0">
                <a:solidFill>
                  <a:srgbClr val="FFFF00"/>
                </a:solidFill>
              </a:rPr>
              <a:t>Чем больше знаешь, тем больше забываешь.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2800" b="1" dirty="0" smtClean="0">
                <a:solidFill>
                  <a:srgbClr val="FFFF00"/>
                </a:solidFill>
              </a:rPr>
              <a:t>Чем больше забываешь, тем меньше знаешь.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2800" b="1" dirty="0" smtClean="0">
                <a:solidFill>
                  <a:srgbClr val="FFFF00"/>
                </a:solidFill>
              </a:rPr>
              <a:t>Чем меньше знаешь, тем меньше забываешь.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2800" b="1" dirty="0" smtClean="0">
                <a:solidFill>
                  <a:srgbClr val="FFFF00"/>
                </a:solidFill>
              </a:rPr>
              <a:t>Но чем меньше забываешь, тем больше знаешь.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2800" b="1" dirty="0" smtClean="0">
                <a:solidFill>
                  <a:srgbClr val="FFFF00"/>
                </a:solidFill>
              </a:rPr>
              <a:t>Так для чего учиться?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2100" b="1" dirty="0" smtClean="0">
                <a:solidFill>
                  <a:srgbClr val="FFFF00"/>
                </a:solidFill>
              </a:rPr>
              <a:t> </a:t>
            </a:r>
            <a:endParaRPr lang="ru-RU" sz="2800" b="1" dirty="0" smtClean="0">
              <a:solidFill>
                <a:srgbClr val="FFFF00"/>
              </a:solidFill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2800" b="1" dirty="0" smtClean="0">
                <a:solidFill>
                  <a:srgbClr val="0033CC"/>
                </a:solidFill>
              </a:rPr>
              <a:t>      Не философия, а мечта лентяев!</a:t>
            </a:r>
          </a:p>
        </p:txBody>
      </p:sp>
      <p:sp>
        <p:nvSpPr>
          <p:cNvPr id="606216" name="Rectangle 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32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/>
            </a:r>
            <a:br>
              <a:rPr lang="ru-RU" sz="32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ru-RU" sz="3200" b="1" dirty="0" smtClean="0">
                <a:solidFill>
                  <a:srgbClr val="EF79D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«Софизм учебы»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62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062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062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062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100"/>
                            </p:stCondLst>
                            <p:childTnLst>
                              <p:par>
                                <p:cTn id="11" presetID="40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62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062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062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062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300"/>
                            </p:stCondLst>
                            <p:childTnLst>
                              <p:par>
                                <p:cTn id="17" presetID="40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62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062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062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062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500"/>
                            </p:stCondLst>
                            <p:childTnLst>
                              <p:par>
                                <p:cTn id="23" presetID="40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62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062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062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062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8700"/>
                            </p:stCondLst>
                            <p:childTnLst>
                              <p:par>
                                <p:cTn id="29" presetID="40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62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6062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062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062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1000"/>
                            </p:stCondLst>
                            <p:childTnLst>
                              <p:par>
                                <p:cTn id="35" presetID="40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62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062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6062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6062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2350"/>
                            </p:stCondLst>
                            <p:childTnLst>
                              <p:par>
                                <p:cTn id="41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621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60621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60621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000" fill="hold"/>
                                        <p:tgtEl>
                                          <p:spTgt spid="60621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2000"/>
                                        <p:tgtEl>
                                          <p:spTgt spid="60621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15" y="0"/>
            <a:ext cx="9194342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401607" y="1412776"/>
            <a:ext cx="8742393" cy="280076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perspectiveBelow"/>
              <a:lightRig rig="threePt" dir="t"/>
            </a:scene3d>
          </a:bodyPr>
          <a:lstStyle/>
          <a:p>
            <a:pPr algn="ctr"/>
            <a:r>
              <a:rPr lang="ru-RU" sz="8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  <a:reflection blurRad="6350" stA="60000" endA="900" endPos="58000" dir="5400000" sy="-100000" algn="bl" rotWithShape="0"/>
                </a:effectLst>
              </a:rPr>
              <a:t>Математические </a:t>
            </a:r>
          </a:p>
          <a:p>
            <a:pPr algn="ctr"/>
            <a:r>
              <a:rPr lang="ru-RU" sz="8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  <a:reflection blurRad="6350" stA="60000" endA="900" endPos="58000" dir="5400000" sy="-100000" algn="bl" rotWithShape="0"/>
                </a:effectLst>
              </a:rPr>
              <a:t>фокусы</a:t>
            </a:r>
            <a:endParaRPr lang="ru-RU" sz="88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  <a:reflection blurRad="6350" stA="60000" endA="900" endPos="58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с одним вырезанным скругленным углом 5"/>
          <p:cNvSpPr/>
          <p:nvPr/>
        </p:nvSpPr>
        <p:spPr>
          <a:xfrm>
            <a:off x="683568" y="620688"/>
            <a:ext cx="7884368" cy="4104456"/>
          </a:xfrm>
          <a:prstGeom prst="snipRoundRect">
            <a:avLst>
              <a:gd name="adj1" fmla="val 10859"/>
              <a:gd name="adj2" fmla="val 0"/>
            </a:avLst>
          </a:prstGeom>
          <a:ln w="5715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3200" dirty="0" smtClean="0"/>
              <a:t>Если умножить ваш возраст на 7, затем умножить на 1443, то результатом будет ваш возраст написанный три раза подряд.</a:t>
            </a:r>
            <a:endParaRPr lang="ru-RU" sz="32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755576" y="3645024"/>
            <a:ext cx="7526419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11 </a:t>
            </a:r>
            <a:r>
              <a:rPr lang="ru-RU" sz="4400" b="1" cap="all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х</a:t>
            </a:r>
            <a:r>
              <a:rPr lang="ru-RU" sz="6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7 </a:t>
            </a:r>
            <a:r>
              <a:rPr lang="ru-RU" sz="4400" b="1" cap="all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х</a:t>
            </a:r>
            <a:r>
              <a:rPr lang="ru-RU" sz="6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1443 = 111111</a:t>
            </a:r>
            <a:endParaRPr lang="ru-RU" sz="6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11560" y="4869160"/>
            <a:ext cx="7388561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39 </a:t>
            </a:r>
            <a:r>
              <a:rPr lang="ru-RU" sz="6000" b="1" cap="none" spc="0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х</a:t>
            </a:r>
            <a:r>
              <a:rPr lang="ru-RU" sz="6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 7 </a:t>
            </a:r>
            <a:r>
              <a:rPr lang="ru-RU" sz="6000" b="1" cap="none" spc="0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х</a:t>
            </a:r>
            <a:r>
              <a:rPr lang="ru-RU" sz="6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 1443 = 393939</a:t>
            </a:r>
            <a:endParaRPr lang="ru-RU" sz="6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5347830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3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2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2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800" decel="500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800" decel="500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FF00"/>
                </a:solidFill>
              </a:rPr>
              <a:t>Проведём опыт.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3100" dirty="0" smtClean="0">
                <a:solidFill>
                  <a:srgbClr val="FFC000"/>
                </a:solidFill>
              </a:rPr>
              <a:t>Для него нужен калькулятор и номер вашего телефона (без кода оператора)</a:t>
            </a:r>
            <a:endParaRPr lang="ru-RU" sz="3100" dirty="0">
              <a:solidFill>
                <a:srgbClr val="FFC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53136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dirty="0" smtClean="0"/>
              <a:t> </a:t>
            </a:r>
          </a:p>
          <a:p>
            <a:r>
              <a:rPr lang="ru-RU" b="1" dirty="0" smtClean="0"/>
              <a:t>Теперь внимательно выполняйте каждое действие. </a:t>
            </a:r>
          </a:p>
          <a:p>
            <a:r>
              <a:rPr lang="ru-RU" b="1" dirty="0" smtClean="0"/>
              <a:t>1. Для начала вспомните  или посмотрите  первые три цифры своего номера телефона. </a:t>
            </a:r>
          </a:p>
          <a:p>
            <a:r>
              <a:rPr lang="ru-RU" b="1" dirty="0" smtClean="0"/>
              <a:t>2. Умножаем эти цифры на 80. </a:t>
            </a:r>
          </a:p>
          <a:p>
            <a:r>
              <a:rPr lang="ru-RU" b="1" dirty="0" smtClean="0"/>
              <a:t>3. Прибавляем к полученному числу 1. </a:t>
            </a:r>
          </a:p>
          <a:p>
            <a:r>
              <a:rPr lang="ru-RU" b="1" dirty="0" smtClean="0"/>
              <a:t>4. Число, полученное в результате, умножаем на 250. </a:t>
            </a:r>
          </a:p>
          <a:p>
            <a:r>
              <a:rPr lang="ru-RU" b="1" dirty="0" smtClean="0"/>
              <a:t>5. Теперь вспомните  4 последние цифры своего номера телефона и прибавьте  их. </a:t>
            </a:r>
          </a:p>
          <a:p>
            <a:r>
              <a:rPr lang="ru-RU" b="1" dirty="0" smtClean="0"/>
              <a:t>6. Действие повторяем снова, то есть еще раз  прибавляем 4 последние цифры  номера телефона. </a:t>
            </a:r>
          </a:p>
          <a:p>
            <a:r>
              <a:rPr lang="ru-RU" b="1" dirty="0" smtClean="0"/>
              <a:t>7. А сейчас вычитаем 250. </a:t>
            </a:r>
          </a:p>
          <a:p>
            <a:r>
              <a:rPr lang="ru-RU" b="1" dirty="0" smtClean="0"/>
              <a:t>8. Полученное число делим на 2.</a:t>
            </a:r>
          </a:p>
          <a:p>
            <a:pPr>
              <a:buNone/>
            </a:pPr>
            <a:endParaRPr lang="ru-RU" b="1" dirty="0" smtClean="0"/>
          </a:p>
          <a:p>
            <a:r>
              <a:rPr lang="ru-RU" b="1" dirty="0" smtClean="0"/>
              <a:t>Вы удивлены?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289451"/>
          </a:xfrm>
        </p:spPr>
        <p:txBody>
          <a:bodyPr>
            <a:noAutofit/>
          </a:bodyPr>
          <a:lstStyle/>
          <a:p>
            <a:r>
              <a:rPr lang="ru-RU" sz="4000" dirty="0" smtClean="0">
                <a:solidFill>
                  <a:srgbClr val="FFFF00"/>
                </a:solidFill>
              </a:rPr>
              <a:t>Задумайте любое число </a:t>
            </a:r>
          </a:p>
          <a:p>
            <a:r>
              <a:rPr lang="ru-RU" sz="4000" dirty="0" smtClean="0">
                <a:solidFill>
                  <a:srgbClr val="FFFF00"/>
                </a:solidFill>
              </a:rPr>
              <a:t>прибавьте к нему следующее по порядку</a:t>
            </a:r>
          </a:p>
          <a:p>
            <a:r>
              <a:rPr lang="ru-RU" sz="4000" dirty="0" smtClean="0">
                <a:solidFill>
                  <a:srgbClr val="FFFF00"/>
                </a:solidFill>
              </a:rPr>
              <a:t>прибавьте к сумме 9</a:t>
            </a:r>
          </a:p>
          <a:p>
            <a:r>
              <a:rPr lang="ru-RU" sz="4000" dirty="0" smtClean="0">
                <a:solidFill>
                  <a:srgbClr val="FFFF00"/>
                </a:solidFill>
              </a:rPr>
              <a:t> разделите полученное пополам</a:t>
            </a:r>
          </a:p>
          <a:p>
            <a:r>
              <a:rPr lang="ru-RU" sz="4000" dirty="0" smtClean="0">
                <a:solidFill>
                  <a:srgbClr val="FFFF00"/>
                </a:solidFill>
              </a:rPr>
              <a:t> отнимите от результата задуманное число.</a:t>
            </a:r>
            <a:endParaRPr lang="ru-RU" sz="4000" dirty="0">
              <a:solidFill>
                <a:srgbClr val="FFFF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131840" y="692696"/>
            <a:ext cx="2271776" cy="501675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5</a:t>
            </a:r>
            <a:endParaRPr lang="ru-RU" sz="32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683568" y="620688"/>
            <a:ext cx="7992888" cy="1656184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Wave2">
              <a:avLst/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72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5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Спасибо за внимание</a:t>
            </a:r>
            <a:endParaRPr lang="ru-RU" sz="72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glow rad="139700">
                  <a:schemeClr val="accent5">
                    <a:satMod val="175000"/>
                    <a:alpha val="40000"/>
                  </a:schemeClr>
                </a:glow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с одним вырезанным скругленным углом 5"/>
          <p:cNvSpPr/>
          <p:nvPr/>
        </p:nvSpPr>
        <p:spPr>
          <a:xfrm>
            <a:off x="539552" y="1124744"/>
            <a:ext cx="8280920" cy="4104456"/>
          </a:xfrm>
          <a:prstGeom prst="snipRoundRect">
            <a:avLst>
              <a:gd name="adj1" fmla="val 10859"/>
              <a:gd name="adj2" fmla="val 0"/>
            </a:avLst>
          </a:prstGeom>
          <a:ln w="5715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3200" dirty="0" smtClean="0"/>
              <a:t>Кто-то считает математику скучной, кто-то — неинтересной, но мы-то  знаем, что в этой науке бушуют настоящие страсти! А сколько же увлекательных фактов и удивительных открытий в математике — всех не перечесть!</a:t>
            </a:r>
          </a:p>
          <a:p>
            <a:r>
              <a:rPr lang="ru-RU" sz="3200" dirty="0" smtClean="0"/>
              <a:t>О некоторых из них я с большим удовольствием сегодня расскажу. 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3534783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433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0776" y="0"/>
            <a:ext cx="9344202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251520" y="476672"/>
            <a:ext cx="8615693" cy="193899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12000" b="1" i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Магия чисел</a:t>
            </a:r>
            <a:endParaRPr lang="ru-RU" sz="12000" b="1" i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9600" b="1" dirty="0" smtClean="0">
                <a:solidFill>
                  <a:srgbClr val="FFFF00"/>
                </a:solidFill>
              </a:rPr>
              <a:t>142857</a:t>
            </a:r>
            <a:endParaRPr lang="ru-RU" sz="9600" b="1" dirty="0">
              <a:solidFill>
                <a:srgbClr val="FFFF00"/>
              </a:solidFill>
            </a:endParaRPr>
          </a:p>
        </p:txBody>
      </p:sp>
      <p:pic>
        <p:nvPicPr>
          <p:cNvPr id="1536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1484784"/>
            <a:ext cx="7431534" cy="51195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435280" cy="2074242"/>
          </a:xfrm>
        </p:spPr>
        <p:txBody>
          <a:bodyPr>
            <a:normAutofit/>
          </a:bodyPr>
          <a:lstStyle/>
          <a:p>
            <a:r>
              <a:rPr lang="ru-RU" sz="6600" b="1" dirty="0" smtClean="0">
                <a:solidFill>
                  <a:srgbClr val="FFFF00"/>
                </a:solidFill>
              </a:rPr>
              <a:t>142857 </a:t>
            </a:r>
            <a:r>
              <a:rPr lang="ru-RU" sz="6600" b="1" dirty="0" err="1" smtClean="0">
                <a:solidFill>
                  <a:srgbClr val="FFFF00"/>
                </a:solidFill>
              </a:rPr>
              <a:t>х</a:t>
            </a:r>
            <a:r>
              <a:rPr lang="ru-RU" sz="6600" b="1" dirty="0" smtClean="0">
                <a:solidFill>
                  <a:srgbClr val="FFFF00"/>
                </a:solidFill>
              </a:rPr>
              <a:t> 7 = 999999</a:t>
            </a:r>
            <a:endParaRPr lang="ru-RU" sz="6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2564904"/>
            <a:ext cx="8219256" cy="3561259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6600" b="1" dirty="0" smtClean="0">
                <a:solidFill>
                  <a:srgbClr val="FFFF00"/>
                </a:solidFill>
              </a:rPr>
              <a:t>		142 + 857 = 999</a:t>
            </a:r>
          </a:p>
          <a:p>
            <a:pPr>
              <a:buNone/>
            </a:pPr>
            <a:r>
              <a:rPr lang="ru-RU" sz="6600" b="1" dirty="0" smtClean="0">
                <a:solidFill>
                  <a:srgbClr val="FFFF00"/>
                </a:solidFill>
              </a:rPr>
              <a:t>		14 +28 + 57 = 99</a:t>
            </a:r>
          </a:p>
          <a:p>
            <a:endParaRPr lang="ru-RU" sz="6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88640"/>
            <a:ext cx="8496944" cy="1080120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FFC000"/>
                </a:solidFill>
              </a:rPr>
              <a:t>Предание гласит:</a:t>
            </a:r>
            <a:endParaRPr lang="ru-RU" sz="3600" b="1" dirty="0">
              <a:solidFill>
                <a:srgbClr val="FFC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051720" y="1340768"/>
            <a:ext cx="6624736" cy="4785395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sz="3600" b="1" dirty="0" smtClean="0">
                <a:solidFill>
                  <a:srgbClr val="FFFF00"/>
                </a:solidFill>
              </a:rPr>
              <a:t>	Когда Пифагор впервые увидел египетские пирамиды в Гизе, он, как всегда,</a:t>
            </a:r>
          </a:p>
          <a:p>
            <a:pPr algn="ctr">
              <a:buNone/>
            </a:pPr>
            <a:r>
              <a:rPr lang="ru-RU" sz="3600" b="1" dirty="0" smtClean="0">
                <a:solidFill>
                  <a:srgbClr val="FFFF00"/>
                </a:solidFill>
              </a:rPr>
              <a:t> совершал арифметические вычисления.</a:t>
            </a:r>
          </a:p>
          <a:p>
            <a:pPr algn="ctr">
              <a:buNone/>
            </a:pPr>
            <a:r>
              <a:rPr lang="ru-RU" sz="3600" b="1" dirty="0" smtClean="0">
                <a:solidFill>
                  <a:srgbClr val="FFFF00"/>
                </a:solidFill>
              </a:rPr>
              <a:t> И пирамиды явились ему</a:t>
            </a:r>
          </a:p>
          <a:p>
            <a:pPr algn="ctr">
              <a:buNone/>
            </a:pPr>
            <a:r>
              <a:rPr lang="ru-RU" sz="3600" b="1" dirty="0" smtClean="0">
                <a:solidFill>
                  <a:srgbClr val="FFFF00"/>
                </a:solidFill>
              </a:rPr>
              <a:t> «в числовом формате». </a:t>
            </a:r>
          </a:p>
          <a:p>
            <a:pPr algn="ctr">
              <a:buNone/>
            </a:pPr>
            <a:r>
              <a:rPr lang="ru-RU" sz="3600" b="1" dirty="0" smtClean="0">
                <a:solidFill>
                  <a:srgbClr val="FFFF00"/>
                </a:solidFill>
              </a:rPr>
              <a:t>		Вот такими.</a:t>
            </a:r>
          </a:p>
          <a:p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2060848"/>
            <a:ext cx="2095500" cy="2790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FF00"/>
                </a:solidFill>
              </a:rPr>
              <a:t>Пирамида </a:t>
            </a:r>
            <a:r>
              <a:rPr lang="ru-RU" b="1" dirty="0" err="1" smtClean="0">
                <a:solidFill>
                  <a:srgbClr val="FFFF00"/>
                </a:solidFill>
              </a:rPr>
              <a:t>Хефрена</a:t>
            </a:r>
            <a:r>
              <a:rPr lang="ru-RU" b="1" dirty="0" smtClean="0">
                <a:solidFill>
                  <a:srgbClr val="FFFF00"/>
                </a:solidFill>
              </a:rPr>
              <a:t>:</a:t>
            </a:r>
            <a:endParaRPr lang="ru-RU" b="1" dirty="0">
              <a:solidFill>
                <a:srgbClr val="FFFF00"/>
              </a:solidFill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24612" y="1628800"/>
            <a:ext cx="6364752" cy="4248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FF00"/>
                </a:solidFill>
              </a:rPr>
              <a:t>Пирамида Хеопса:</a:t>
            </a:r>
            <a:endParaRPr lang="ru-RU" b="1" dirty="0">
              <a:solidFill>
                <a:srgbClr val="FFFF00"/>
              </a:solidFill>
            </a:endParaRP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1196752"/>
            <a:ext cx="7451574" cy="49739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876</TotalTime>
  <Words>675</Words>
  <Application>Microsoft Office PowerPoint</Application>
  <PresentationFormat>Экран (4:3)</PresentationFormat>
  <Paragraphs>98</Paragraphs>
  <Slides>27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28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142857</vt:lpstr>
      <vt:lpstr>142857 х 7 = 999999</vt:lpstr>
      <vt:lpstr>Предание гласит:</vt:lpstr>
      <vt:lpstr>Пирамида Хефрена:</vt:lpstr>
      <vt:lpstr>Пирамида Хеопса:</vt:lpstr>
      <vt:lpstr>Пирамида Хуфу:</vt:lpstr>
      <vt:lpstr> — Это еще что! — сказал Пифагору погонщик волов. — В Вавилоне есть много зданий кубообразной формы... Вот таких:</vt:lpstr>
      <vt:lpstr>Презентация PowerPoint</vt:lpstr>
      <vt:lpstr>Число 37  тоже обладает многими любопытными свойствами. Так, умноженное на 3 и на числа, кратные 3 (до 27 включительно), оно дает произведения, изображаемые одной какой-либо цифрой: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Как вам это?</vt:lpstr>
      <vt:lpstr>Математический парадокс, проблемы с разрешением которого испытывал даже сам Эйнштейн! </vt:lpstr>
      <vt:lpstr>Или знакомая многим задачка про 10 рублей:</vt:lpstr>
      <vt:lpstr> «Софизм учебы»</vt:lpstr>
      <vt:lpstr>Презентация PowerPoint</vt:lpstr>
      <vt:lpstr>Презентация PowerPoint</vt:lpstr>
      <vt:lpstr>Проведём опыт. Для него нужен калькулятор и номер вашего телефона (без кода оператора)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Попов Артем</dc:creator>
  <cp:lastModifiedBy>Admin</cp:lastModifiedBy>
  <cp:revision>78</cp:revision>
  <dcterms:created xsi:type="dcterms:W3CDTF">2012-08-01T05:50:11Z</dcterms:created>
  <dcterms:modified xsi:type="dcterms:W3CDTF">2015-10-13T19:43:08Z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95092</vt:lpwstr>
  </property>
  <property fmtid="{D5CDD505-2E9C-101B-9397-08002B2CF9AE}" pid="3" name="NXPowerLiteSettings">
    <vt:lpwstr>F7000400038000</vt:lpwstr>
  </property>
  <property fmtid="{D5CDD505-2E9C-101B-9397-08002B2CF9AE}" pid="4" name="NXPowerLiteVersion">
    <vt:lpwstr>D5.0.3</vt:lpwstr>
  </property>
</Properties>
</file>