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56" r:id="rId3"/>
    <p:sldId id="263" r:id="rId4"/>
    <p:sldId id="260" r:id="rId5"/>
    <p:sldId id="257" r:id="rId6"/>
    <p:sldId id="261" r:id="rId7"/>
    <p:sldId id="258" r:id="rId8"/>
    <p:sldId id="264" r:id="rId9"/>
    <p:sldId id="262" r:id="rId10"/>
    <p:sldId id="267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2C04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62815F-BD7F-4F03-B97D-AA72D41AFC8C}" type="doc">
      <dgm:prSet loTypeId="urn:microsoft.com/office/officeart/2005/8/layout/cycle6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BCFF30F-A7F8-4C97-8D3C-352641D9ACFD}">
      <dgm:prSet phldrT="[Текст]" custT="1"/>
      <dgm:spPr/>
      <dgm:t>
        <a:bodyPr/>
        <a:lstStyle/>
        <a:p>
          <a:r>
            <a:rPr lang="ru-RU" sz="1800" b="1" dirty="0">
              <a:latin typeface="Arial Black" pitchFamily="34" charset="0"/>
            </a:rPr>
            <a:t>НОС</a:t>
          </a:r>
        </a:p>
      </dgm:t>
    </dgm:pt>
    <dgm:pt modelId="{D8D62FC5-BDDE-457B-BF34-D06672197509}" type="parTrans" cxnId="{CA704731-69D5-4043-ADF0-2D4B88F24502}">
      <dgm:prSet/>
      <dgm:spPr/>
      <dgm:t>
        <a:bodyPr/>
        <a:lstStyle/>
        <a:p>
          <a:endParaRPr lang="ru-RU"/>
        </a:p>
      </dgm:t>
    </dgm:pt>
    <dgm:pt modelId="{17257190-6600-4A30-9251-7D19A680AB7B}" type="sibTrans" cxnId="{CA704731-69D5-4043-ADF0-2D4B88F24502}">
      <dgm:prSet/>
      <dgm:spPr/>
      <dgm:t>
        <a:bodyPr/>
        <a:lstStyle/>
        <a:p>
          <a:endParaRPr lang="ru-RU"/>
        </a:p>
      </dgm:t>
    </dgm:pt>
    <dgm:pt modelId="{09061F08-8427-40F8-9718-9E931A973CF9}">
      <dgm:prSet phldrT="[Текст]"/>
      <dgm:spPr/>
      <dgm:t>
        <a:bodyPr/>
        <a:lstStyle/>
        <a:p>
          <a:r>
            <a:rPr lang="ru-RU" b="1" dirty="0"/>
            <a:t>ПЫЛЕСОС</a:t>
          </a:r>
        </a:p>
      </dgm:t>
    </dgm:pt>
    <dgm:pt modelId="{F6D11E95-4D6C-4500-9C23-888EB4EAEEE9}" type="parTrans" cxnId="{B380CC65-8116-42F1-A573-D01EF761A4E2}">
      <dgm:prSet/>
      <dgm:spPr/>
      <dgm:t>
        <a:bodyPr/>
        <a:lstStyle/>
        <a:p>
          <a:endParaRPr lang="ru-RU"/>
        </a:p>
      </dgm:t>
    </dgm:pt>
    <dgm:pt modelId="{BFF76426-C475-4151-94D0-EB38D89C8614}" type="sibTrans" cxnId="{B380CC65-8116-42F1-A573-D01EF761A4E2}">
      <dgm:prSet/>
      <dgm:spPr/>
      <dgm:t>
        <a:bodyPr/>
        <a:lstStyle/>
        <a:p>
          <a:endParaRPr lang="ru-RU"/>
        </a:p>
      </dgm:t>
    </dgm:pt>
    <dgm:pt modelId="{C643EC02-B246-4C92-AD76-15DB7E8607CC}">
      <dgm:prSet phldrT="[Текст]"/>
      <dgm:spPr/>
      <dgm:t>
        <a:bodyPr/>
        <a:lstStyle/>
        <a:p>
          <a:r>
            <a:rPr lang="ru-RU" b="1" dirty="0"/>
            <a:t>ХОЛОДИЛЬНИК</a:t>
          </a:r>
        </a:p>
      </dgm:t>
    </dgm:pt>
    <dgm:pt modelId="{DAA5CFEC-6CD3-417B-B9D1-8AF2DA80AA11}" type="parTrans" cxnId="{CC6D0002-F1E1-490F-B0A3-BCC89B3D2C5C}">
      <dgm:prSet/>
      <dgm:spPr/>
      <dgm:t>
        <a:bodyPr/>
        <a:lstStyle/>
        <a:p>
          <a:endParaRPr lang="ru-RU"/>
        </a:p>
      </dgm:t>
    </dgm:pt>
    <dgm:pt modelId="{0F4CDF57-9173-4FF8-B3F2-9E8CB560861B}" type="sibTrans" cxnId="{CC6D0002-F1E1-490F-B0A3-BCC89B3D2C5C}">
      <dgm:prSet/>
      <dgm:spPr/>
      <dgm:t>
        <a:bodyPr/>
        <a:lstStyle/>
        <a:p>
          <a:endParaRPr lang="ru-RU"/>
        </a:p>
      </dgm:t>
    </dgm:pt>
    <dgm:pt modelId="{06CD8049-730A-44B6-AE1B-102DEC9CCC68}">
      <dgm:prSet phldrT="[Текст]" custT="1"/>
      <dgm:spPr/>
      <dgm:t>
        <a:bodyPr/>
        <a:lstStyle/>
        <a:p>
          <a:r>
            <a:rPr lang="ru-RU" sz="1600" b="1" dirty="0"/>
            <a:t>УВЛАЖНИТЕЛЬ</a:t>
          </a:r>
        </a:p>
      </dgm:t>
    </dgm:pt>
    <dgm:pt modelId="{5CD65666-F828-49AC-AD65-68610E4B47D6}" type="parTrans" cxnId="{D0455CD2-B0C3-4036-923A-E2526E473399}">
      <dgm:prSet/>
      <dgm:spPr/>
      <dgm:t>
        <a:bodyPr/>
        <a:lstStyle/>
        <a:p>
          <a:endParaRPr lang="ru-RU"/>
        </a:p>
      </dgm:t>
    </dgm:pt>
    <dgm:pt modelId="{91B9ED17-EBD8-4512-B2D6-735B0A53392F}" type="sibTrans" cxnId="{D0455CD2-B0C3-4036-923A-E2526E473399}">
      <dgm:prSet/>
      <dgm:spPr/>
      <dgm:t>
        <a:bodyPr/>
        <a:lstStyle/>
        <a:p>
          <a:endParaRPr lang="ru-RU"/>
        </a:p>
      </dgm:t>
    </dgm:pt>
    <dgm:pt modelId="{B1A57BAB-42D2-4FEC-80B6-2AC54C8329DA}">
      <dgm:prSet phldrT="[Текст]"/>
      <dgm:spPr/>
      <dgm:t>
        <a:bodyPr/>
        <a:lstStyle/>
        <a:p>
          <a:r>
            <a:rPr lang="ru-RU" b="1" dirty="0"/>
            <a:t>ОБОГРЕВАТЕЛЬ</a:t>
          </a:r>
        </a:p>
      </dgm:t>
    </dgm:pt>
    <dgm:pt modelId="{1B5917EE-962A-4444-B120-87B0E063B0A4}" type="parTrans" cxnId="{293E2D39-9B31-46A3-8561-1C4F40B8F31A}">
      <dgm:prSet/>
      <dgm:spPr/>
      <dgm:t>
        <a:bodyPr/>
        <a:lstStyle/>
        <a:p>
          <a:endParaRPr lang="ru-RU"/>
        </a:p>
      </dgm:t>
    </dgm:pt>
    <dgm:pt modelId="{41E85176-A709-4C06-A506-5842C29AA348}" type="sibTrans" cxnId="{293E2D39-9B31-46A3-8561-1C4F40B8F31A}">
      <dgm:prSet/>
      <dgm:spPr/>
      <dgm:t>
        <a:bodyPr/>
        <a:lstStyle/>
        <a:p>
          <a:endParaRPr lang="ru-RU"/>
        </a:p>
      </dgm:t>
    </dgm:pt>
    <dgm:pt modelId="{134605FE-F883-4E8D-B106-3D2B36DB7DD0}" type="pres">
      <dgm:prSet presAssocID="{5862815F-BD7F-4F03-B97D-AA72D41AFC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4BE4A5-AB01-43C1-A99B-95CAEAE517BB}" type="pres">
      <dgm:prSet presAssocID="{CBCFF30F-A7F8-4C97-8D3C-352641D9ACFD}" presName="node" presStyleLbl="node1" presStyleIdx="0" presStyleCnt="5" custRadScaleRad="84747" custRadScaleInc="18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0442D-CCD6-4B08-8F6A-F2C29C47E236}" type="pres">
      <dgm:prSet presAssocID="{CBCFF30F-A7F8-4C97-8D3C-352641D9ACFD}" presName="spNode" presStyleCnt="0"/>
      <dgm:spPr/>
    </dgm:pt>
    <dgm:pt modelId="{BC64AA10-379B-44CE-9E72-BA840D27C8FF}" type="pres">
      <dgm:prSet presAssocID="{17257190-6600-4A30-9251-7D19A680AB7B}" presName="sibTrans" presStyleLbl="sibTrans1D1" presStyleIdx="0" presStyleCnt="5"/>
      <dgm:spPr/>
      <dgm:t>
        <a:bodyPr/>
        <a:lstStyle/>
        <a:p>
          <a:endParaRPr lang="ru-RU"/>
        </a:p>
      </dgm:t>
    </dgm:pt>
    <dgm:pt modelId="{242E14B9-4AF8-4F97-A022-F682EF198D3F}" type="pres">
      <dgm:prSet presAssocID="{09061F08-8427-40F8-9718-9E931A973CF9}" presName="node" presStyleLbl="node1" presStyleIdx="1" presStyleCnt="5" custRadScaleRad="101039" custRadScaleInc="34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3DEB5-E944-4B7F-B22A-71145658408A}" type="pres">
      <dgm:prSet presAssocID="{09061F08-8427-40F8-9718-9E931A973CF9}" presName="spNode" presStyleCnt="0"/>
      <dgm:spPr/>
    </dgm:pt>
    <dgm:pt modelId="{2AFBCE55-70AB-4254-B710-AB19D02212BC}" type="pres">
      <dgm:prSet presAssocID="{BFF76426-C475-4151-94D0-EB38D89C8614}" presName="sibTrans" presStyleLbl="sibTrans1D1" presStyleIdx="1" presStyleCnt="5"/>
      <dgm:spPr/>
      <dgm:t>
        <a:bodyPr/>
        <a:lstStyle/>
        <a:p>
          <a:endParaRPr lang="ru-RU"/>
        </a:p>
      </dgm:t>
    </dgm:pt>
    <dgm:pt modelId="{F3EC40FC-FA65-4E1D-A5C5-3322AA3E5107}" type="pres">
      <dgm:prSet presAssocID="{C643EC02-B246-4C92-AD76-15DB7E8607CC}" presName="node" presStyleLbl="node1" presStyleIdx="2" presStyleCnt="5" custScaleX="130963" custRadScaleRad="104665" custRadScaleInc="-18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B273E-3A26-42E3-B538-6FB3DB370FED}" type="pres">
      <dgm:prSet presAssocID="{C643EC02-B246-4C92-AD76-15DB7E8607CC}" presName="spNode" presStyleCnt="0"/>
      <dgm:spPr/>
    </dgm:pt>
    <dgm:pt modelId="{B52870A9-3122-4C9A-A16A-19ABBA76AFE9}" type="pres">
      <dgm:prSet presAssocID="{0F4CDF57-9173-4FF8-B3F2-9E8CB560861B}" presName="sibTrans" presStyleLbl="sibTrans1D1" presStyleIdx="2" presStyleCnt="5"/>
      <dgm:spPr/>
      <dgm:t>
        <a:bodyPr/>
        <a:lstStyle/>
        <a:p>
          <a:endParaRPr lang="ru-RU"/>
        </a:p>
      </dgm:t>
    </dgm:pt>
    <dgm:pt modelId="{E4FA0393-1CB3-4607-BD05-1E73591E72C1}" type="pres">
      <dgm:prSet presAssocID="{06CD8049-730A-44B6-AE1B-102DEC9CCC68}" presName="node" presStyleLbl="node1" presStyleIdx="3" presStyleCnt="5" custScaleX="116081" custRadScaleRad="104666" custRadScaleInc="18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DB78E-E1C9-49C9-8BFB-833E3DAA5819}" type="pres">
      <dgm:prSet presAssocID="{06CD8049-730A-44B6-AE1B-102DEC9CCC68}" presName="spNode" presStyleCnt="0"/>
      <dgm:spPr/>
    </dgm:pt>
    <dgm:pt modelId="{AEFD2F76-91BC-491A-A6B1-A111D9F2E851}" type="pres">
      <dgm:prSet presAssocID="{91B9ED17-EBD8-4512-B2D6-735B0A53392F}" presName="sibTrans" presStyleLbl="sibTrans1D1" presStyleIdx="3" presStyleCnt="5"/>
      <dgm:spPr/>
      <dgm:t>
        <a:bodyPr/>
        <a:lstStyle/>
        <a:p>
          <a:endParaRPr lang="ru-RU"/>
        </a:p>
      </dgm:t>
    </dgm:pt>
    <dgm:pt modelId="{4DF414B9-25A4-4F8D-9857-7C5EEABA3655}" type="pres">
      <dgm:prSet presAssocID="{B1A57BAB-42D2-4FEC-80B6-2AC54C8329DA}" presName="node" presStyleLbl="node1" presStyleIdx="4" presStyleCnt="5" custRadScaleRad="97150" custRadScaleInc="-37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339C1-3B92-48D2-8EF4-DEB597C35439}" type="pres">
      <dgm:prSet presAssocID="{B1A57BAB-42D2-4FEC-80B6-2AC54C8329DA}" presName="spNode" presStyleCnt="0"/>
      <dgm:spPr/>
    </dgm:pt>
    <dgm:pt modelId="{2F730ACE-1DAE-4B03-ADFC-45117015A077}" type="pres">
      <dgm:prSet presAssocID="{41E85176-A709-4C06-A506-5842C29AA348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D0455CD2-B0C3-4036-923A-E2526E473399}" srcId="{5862815F-BD7F-4F03-B97D-AA72D41AFC8C}" destId="{06CD8049-730A-44B6-AE1B-102DEC9CCC68}" srcOrd="3" destOrd="0" parTransId="{5CD65666-F828-49AC-AD65-68610E4B47D6}" sibTransId="{91B9ED17-EBD8-4512-B2D6-735B0A53392F}"/>
    <dgm:cxn modelId="{C759F7A6-C154-4E0D-BC25-D088B6D5D03F}" type="presOf" srcId="{BFF76426-C475-4151-94D0-EB38D89C8614}" destId="{2AFBCE55-70AB-4254-B710-AB19D02212BC}" srcOrd="0" destOrd="0" presId="urn:microsoft.com/office/officeart/2005/8/layout/cycle6"/>
    <dgm:cxn modelId="{AD7C9F5F-53F3-4EFB-9CC6-D909DD7501E2}" type="presOf" srcId="{B1A57BAB-42D2-4FEC-80B6-2AC54C8329DA}" destId="{4DF414B9-25A4-4F8D-9857-7C5EEABA3655}" srcOrd="0" destOrd="0" presId="urn:microsoft.com/office/officeart/2005/8/layout/cycle6"/>
    <dgm:cxn modelId="{8E91681A-1C5B-4075-B4FD-FA5E83232CD5}" type="presOf" srcId="{17257190-6600-4A30-9251-7D19A680AB7B}" destId="{BC64AA10-379B-44CE-9E72-BA840D27C8FF}" srcOrd="0" destOrd="0" presId="urn:microsoft.com/office/officeart/2005/8/layout/cycle6"/>
    <dgm:cxn modelId="{1F318FBE-1407-4AC1-8F62-3013D6647215}" type="presOf" srcId="{0F4CDF57-9173-4FF8-B3F2-9E8CB560861B}" destId="{B52870A9-3122-4C9A-A16A-19ABBA76AFE9}" srcOrd="0" destOrd="0" presId="urn:microsoft.com/office/officeart/2005/8/layout/cycle6"/>
    <dgm:cxn modelId="{73D7FAF6-5DDA-4132-9B73-BB1121A27940}" type="presOf" srcId="{5862815F-BD7F-4F03-B97D-AA72D41AFC8C}" destId="{134605FE-F883-4E8D-B106-3D2B36DB7DD0}" srcOrd="0" destOrd="0" presId="urn:microsoft.com/office/officeart/2005/8/layout/cycle6"/>
    <dgm:cxn modelId="{B380CC65-8116-42F1-A573-D01EF761A4E2}" srcId="{5862815F-BD7F-4F03-B97D-AA72D41AFC8C}" destId="{09061F08-8427-40F8-9718-9E931A973CF9}" srcOrd="1" destOrd="0" parTransId="{F6D11E95-4D6C-4500-9C23-888EB4EAEEE9}" sibTransId="{BFF76426-C475-4151-94D0-EB38D89C8614}"/>
    <dgm:cxn modelId="{660789A4-410F-4002-82B1-89625979985E}" type="presOf" srcId="{CBCFF30F-A7F8-4C97-8D3C-352641D9ACFD}" destId="{684BE4A5-AB01-43C1-A99B-95CAEAE517BB}" srcOrd="0" destOrd="0" presId="urn:microsoft.com/office/officeart/2005/8/layout/cycle6"/>
    <dgm:cxn modelId="{59B28904-B0AF-4D5D-A953-57283FD77298}" type="presOf" srcId="{09061F08-8427-40F8-9718-9E931A973CF9}" destId="{242E14B9-4AF8-4F97-A022-F682EF198D3F}" srcOrd="0" destOrd="0" presId="urn:microsoft.com/office/officeart/2005/8/layout/cycle6"/>
    <dgm:cxn modelId="{CC3E2D97-4A90-4E8F-A6DB-C8E0A8D0BBB7}" type="presOf" srcId="{91B9ED17-EBD8-4512-B2D6-735B0A53392F}" destId="{AEFD2F76-91BC-491A-A6B1-A111D9F2E851}" srcOrd="0" destOrd="0" presId="urn:microsoft.com/office/officeart/2005/8/layout/cycle6"/>
    <dgm:cxn modelId="{CC6D0002-F1E1-490F-B0A3-BCC89B3D2C5C}" srcId="{5862815F-BD7F-4F03-B97D-AA72D41AFC8C}" destId="{C643EC02-B246-4C92-AD76-15DB7E8607CC}" srcOrd="2" destOrd="0" parTransId="{DAA5CFEC-6CD3-417B-B9D1-8AF2DA80AA11}" sibTransId="{0F4CDF57-9173-4FF8-B3F2-9E8CB560861B}"/>
    <dgm:cxn modelId="{CA704731-69D5-4043-ADF0-2D4B88F24502}" srcId="{5862815F-BD7F-4F03-B97D-AA72D41AFC8C}" destId="{CBCFF30F-A7F8-4C97-8D3C-352641D9ACFD}" srcOrd="0" destOrd="0" parTransId="{D8D62FC5-BDDE-457B-BF34-D06672197509}" sibTransId="{17257190-6600-4A30-9251-7D19A680AB7B}"/>
    <dgm:cxn modelId="{525C89C3-338C-42A3-9B5F-C41BB0B2A4C1}" type="presOf" srcId="{41E85176-A709-4C06-A506-5842C29AA348}" destId="{2F730ACE-1DAE-4B03-ADFC-45117015A077}" srcOrd="0" destOrd="0" presId="urn:microsoft.com/office/officeart/2005/8/layout/cycle6"/>
    <dgm:cxn modelId="{293E2D39-9B31-46A3-8561-1C4F40B8F31A}" srcId="{5862815F-BD7F-4F03-B97D-AA72D41AFC8C}" destId="{B1A57BAB-42D2-4FEC-80B6-2AC54C8329DA}" srcOrd="4" destOrd="0" parTransId="{1B5917EE-962A-4444-B120-87B0E063B0A4}" sibTransId="{41E85176-A709-4C06-A506-5842C29AA348}"/>
    <dgm:cxn modelId="{FD65E828-DEC4-46E2-8602-0B2836B501BD}" type="presOf" srcId="{C643EC02-B246-4C92-AD76-15DB7E8607CC}" destId="{F3EC40FC-FA65-4E1D-A5C5-3322AA3E5107}" srcOrd="0" destOrd="0" presId="urn:microsoft.com/office/officeart/2005/8/layout/cycle6"/>
    <dgm:cxn modelId="{7AE136AC-3289-4DED-8571-B72788140CE2}" type="presOf" srcId="{06CD8049-730A-44B6-AE1B-102DEC9CCC68}" destId="{E4FA0393-1CB3-4607-BD05-1E73591E72C1}" srcOrd="0" destOrd="0" presId="urn:microsoft.com/office/officeart/2005/8/layout/cycle6"/>
    <dgm:cxn modelId="{8EC19198-FE2F-4F98-8E40-5409DEDEEFDE}" type="presParOf" srcId="{134605FE-F883-4E8D-B106-3D2B36DB7DD0}" destId="{684BE4A5-AB01-43C1-A99B-95CAEAE517BB}" srcOrd="0" destOrd="0" presId="urn:microsoft.com/office/officeart/2005/8/layout/cycle6"/>
    <dgm:cxn modelId="{BC469778-DDCD-4417-997D-FED82D8EDE8D}" type="presParOf" srcId="{134605FE-F883-4E8D-B106-3D2B36DB7DD0}" destId="{06B0442D-CCD6-4B08-8F6A-F2C29C47E236}" srcOrd="1" destOrd="0" presId="urn:microsoft.com/office/officeart/2005/8/layout/cycle6"/>
    <dgm:cxn modelId="{00BA9DDA-38D9-4B48-AC31-252EF2E115BA}" type="presParOf" srcId="{134605FE-F883-4E8D-B106-3D2B36DB7DD0}" destId="{BC64AA10-379B-44CE-9E72-BA840D27C8FF}" srcOrd="2" destOrd="0" presId="urn:microsoft.com/office/officeart/2005/8/layout/cycle6"/>
    <dgm:cxn modelId="{D5AF0E9C-0322-4C37-8C17-CBA7F3BB1B9B}" type="presParOf" srcId="{134605FE-F883-4E8D-B106-3D2B36DB7DD0}" destId="{242E14B9-4AF8-4F97-A022-F682EF198D3F}" srcOrd="3" destOrd="0" presId="urn:microsoft.com/office/officeart/2005/8/layout/cycle6"/>
    <dgm:cxn modelId="{06A1D980-3767-48DF-AA0D-19AB60102539}" type="presParOf" srcId="{134605FE-F883-4E8D-B106-3D2B36DB7DD0}" destId="{6553DEB5-E944-4B7F-B22A-71145658408A}" srcOrd="4" destOrd="0" presId="urn:microsoft.com/office/officeart/2005/8/layout/cycle6"/>
    <dgm:cxn modelId="{6C9056FD-86B4-4540-B295-83470D51BFAC}" type="presParOf" srcId="{134605FE-F883-4E8D-B106-3D2B36DB7DD0}" destId="{2AFBCE55-70AB-4254-B710-AB19D02212BC}" srcOrd="5" destOrd="0" presId="urn:microsoft.com/office/officeart/2005/8/layout/cycle6"/>
    <dgm:cxn modelId="{F26C050B-D452-4815-9318-749A0722C53A}" type="presParOf" srcId="{134605FE-F883-4E8D-B106-3D2B36DB7DD0}" destId="{F3EC40FC-FA65-4E1D-A5C5-3322AA3E5107}" srcOrd="6" destOrd="0" presId="urn:microsoft.com/office/officeart/2005/8/layout/cycle6"/>
    <dgm:cxn modelId="{C328A490-BECF-44F9-8A68-B4B7BD671730}" type="presParOf" srcId="{134605FE-F883-4E8D-B106-3D2B36DB7DD0}" destId="{251B273E-3A26-42E3-B538-6FB3DB370FED}" srcOrd="7" destOrd="0" presId="urn:microsoft.com/office/officeart/2005/8/layout/cycle6"/>
    <dgm:cxn modelId="{FE44A604-9A6D-458B-9586-A8AEDF1E8979}" type="presParOf" srcId="{134605FE-F883-4E8D-B106-3D2B36DB7DD0}" destId="{B52870A9-3122-4C9A-A16A-19ABBA76AFE9}" srcOrd="8" destOrd="0" presId="urn:microsoft.com/office/officeart/2005/8/layout/cycle6"/>
    <dgm:cxn modelId="{19BE6FDC-8440-41F9-A62E-BC6A44FC91AD}" type="presParOf" srcId="{134605FE-F883-4E8D-B106-3D2B36DB7DD0}" destId="{E4FA0393-1CB3-4607-BD05-1E73591E72C1}" srcOrd="9" destOrd="0" presId="urn:microsoft.com/office/officeart/2005/8/layout/cycle6"/>
    <dgm:cxn modelId="{7A83CF82-DE36-4F22-97F4-EFAA8A1B13C5}" type="presParOf" srcId="{134605FE-F883-4E8D-B106-3D2B36DB7DD0}" destId="{878DB78E-E1C9-49C9-8BFB-833E3DAA5819}" srcOrd="10" destOrd="0" presId="urn:microsoft.com/office/officeart/2005/8/layout/cycle6"/>
    <dgm:cxn modelId="{01713731-B986-4CD7-88D8-CB78D00A6B6A}" type="presParOf" srcId="{134605FE-F883-4E8D-B106-3D2B36DB7DD0}" destId="{AEFD2F76-91BC-491A-A6B1-A111D9F2E851}" srcOrd="11" destOrd="0" presId="urn:microsoft.com/office/officeart/2005/8/layout/cycle6"/>
    <dgm:cxn modelId="{C83A2292-A0AB-49B2-9F4A-B300A63FC5F8}" type="presParOf" srcId="{134605FE-F883-4E8D-B106-3D2B36DB7DD0}" destId="{4DF414B9-25A4-4F8D-9857-7C5EEABA3655}" srcOrd="12" destOrd="0" presId="urn:microsoft.com/office/officeart/2005/8/layout/cycle6"/>
    <dgm:cxn modelId="{0282E5FE-9D6C-437C-B9B3-4B62BBA0877A}" type="presParOf" srcId="{134605FE-F883-4E8D-B106-3D2B36DB7DD0}" destId="{EFA339C1-3B92-48D2-8EF4-DEB597C35439}" srcOrd="13" destOrd="0" presId="urn:microsoft.com/office/officeart/2005/8/layout/cycle6"/>
    <dgm:cxn modelId="{0C77B35A-B064-4159-A771-B29897691FBA}" type="presParOf" srcId="{134605FE-F883-4E8D-B106-3D2B36DB7DD0}" destId="{2F730ACE-1DAE-4B03-ADFC-45117015A077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4BE4A5-AB01-43C1-A99B-95CAEAE517BB}">
      <dsp:nvSpPr>
        <dsp:cNvPr id="0" name=""/>
        <dsp:cNvSpPr/>
      </dsp:nvSpPr>
      <dsp:spPr>
        <a:xfrm>
          <a:off x="3415288" y="318483"/>
          <a:ext cx="1573346" cy="102267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 Black" pitchFamily="34" charset="0"/>
            </a:rPr>
            <a:t>НОС</a:t>
          </a:r>
        </a:p>
      </dsp:txBody>
      <dsp:txXfrm>
        <a:off x="3415288" y="318483"/>
        <a:ext cx="1573346" cy="1022675"/>
      </dsp:txXfrm>
    </dsp:sp>
    <dsp:sp modelId="{BC64AA10-379B-44CE-9E72-BA840D27C8FF}">
      <dsp:nvSpPr>
        <dsp:cNvPr id="0" name=""/>
        <dsp:cNvSpPr/>
      </dsp:nvSpPr>
      <dsp:spPr>
        <a:xfrm>
          <a:off x="2369497" y="1006914"/>
          <a:ext cx="4090294" cy="4090294"/>
        </a:xfrm>
        <a:custGeom>
          <a:avLst/>
          <a:gdLst/>
          <a:ahLst/>
          <a:cxnLst/>
          <a:rect l="0" t="0" r="0" b="0"/>
          <a:pathLst>
            <a:path>
              <a:moveTo>
                <a:pt x="2630032" y="85418"/>
              </a:moveTo>
              <a:arcTo wR="2045147" hR="2045147" stAng="17197071" swAng="1896858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2E14B9-4AF8-4F97-A022-F682EF198D3F}">
      <dsp:nvSpPr>
        <dsp:cNvPr id="0" name=""/>
        <dsp:cNvSpPr/>
      </dsp:nvSpPr>
      <dsp:spPr>
        <a:xfrm>
          <a:off x="5318613" y="1698254"/>
          <a:ext cx="1573346" cy="1022675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ПЫЛЕСОС</a:t>
          </a:r>
        </a:p>
      </dsp:txBody>
      <dsp:txXfrm>
        <a:off x="5318613" y="1698254"/>
        <a:ext cx="1573346" cy="1022675"/>
      </dsp:txXfrm>
    </dsp:sp>
    <dsp:sp modelId="{2AFBCE55-70AB-4254-B710-AB19D02212BC}">
      <dsp:nvSpPr>
        <dsp:cNvPr id="0" name=""/>
        <dsp:cNvSpPr/>
      </dsp:nvSpPr>
      <dsp:spPr>
        <a:xfrm>
          <a:off x="2038115" y="680144"/>
          <a:ext cx="4090294" cy="4090294"/>
        </a:xfrm>
        <a:custGeom>
          <a:avLst/>
          <a:gdLst/>
          <a:ahLst/>
          <a:cxnLst/>
          <a:rect l="0" t="0" r="0" b="0"/>
          <a:pathLst>
            <a:path>
              <a:moveTo>
                <a:pt x="4090287" y="2050590"/>
              </a:moveTo>
              <a:arcTo wR="2045147" hR="2045147" stAng="21609149" swAng="1631238"/>
            </a:path>
          </a:pathLst>
        </a:custGeom>
        <a:noFill/>
        <a:ln w="9525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EC40FC-FA65-4E1D-A5C5-3322AA3E5107}">
      <dsp:nvSpPr>
        <dsp:cNvPr id="0" name=""/>
        <dsp:cNvSpPr/>
      </dsp:nvSpPr>
      <dsp:spPr>
        <a:xfrm>
          <a:off x="4429510" y="3673256"/>
          <a:ext cx="2060502" cy="1022675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ХОЛОДИЛЬНИК</a:t>
          </a:r>
        </a:p>
      </dsp:txBody>
      <dsp:txXfrm>
        <a:off x="4429510" y="3673256"/>
        <a:ext cx="2060502" cy="1022675"/>
      </dsp:txXfrm>
    </dsp:sp>
    <dsp:sp modelId="{B52870A9-3122-4C9A-A16A-19ABBA76AFE9}">
      <dsp:nvSpPr>
        <dsp:cNvPr id="0" name=""/>
        <dsp:cNvSpPr/>
      </dsp:nvSpPr>
      <dsp:spPr>
        <a:xfrm>
          <a:off x="2020538" y="610082"/>
          <a:ext cx="4090294" cy="4090294"/>
        </a:xfrm>
        <a:custGeom>
          <a:avLst/>
          <a:gdLst/>
          <a:ahLst/>
          <a:cxnLst/>
          <a:rect l="0" t="0" r="0" b="0"/>
          <a:pathLst>
            <a:path>
              <a:moveTo>
                <a:pt x="2400707" y="4059149"/>
              </a:moveTo>
              <a:arcTo wR="2045147" hR="2045147" stAng="4799276" swAng="1393066"/>
            </a:path>
          </a:pathLst>
        </a:custGeom>
        <a:noFill/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FA0393-1CB3-4607-BD05-1E73591E72C1}">
      <dsp:nvSpPr>
        <dsp:cNvPr id="0" name=""/>
        <dsp:cNvSpPr/>
      </dsp:nvSpPr>
      <dsp:spPr>
        <a:xfrm>
          <a:off x="1763950" y="3673272"/>
          <a:ext cx="1826356" cy="1022675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УВЛАЖНИТЕЛЬ</a:t>
          </a:r>
        </a:p>
      </dsp:txBody>
      <dsp:txXfrm>
        <a:off x="1763950" y="3673272"/>
        <a:ext cx="1826356" cy="1022675"/>
      </dsp:txXfrm>
    </dsp:sp>
    <dsp:sp modelId="{AEFD2F76-91BC-491A-A6B1-A111D9F2E851}">
      <dsp:nvSpPr>
        <dsp:cNvPr id="0" name=""/>
        <dsp:cNvSpPr/>
      </dsp:nvSpPr>
      <dsp:spPr>
        <a:xfrm>
          <a:off x="2086637" y="847573"/>
          <a:ext cx="4090294" cy="4090294"/>
        </a:xfrm>
        <a:custGeom>
          <a:avLst/>
          <a:gdLst/>
          <a:ahLst/>
          <a:cxnLst/>
          <a:rect l="0" t="0" r="0" b="0"/>
          <a:pathLst>
            <a:path>
              <a:moveTo>
                <a:pt x="151277" y="2817083"/>
              </a:moveTo>
              <a:arcTo wR="2045147" hR="2045147" stAng="9469458" swAng="1547724"/>
            </a:path>
          </a:pathLst>
        </a:custGeom>
        <a:noFill/>
        <a:ln w="9525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414B9-25A4-4F8D-9857-7C5EEABA3655}">
      <dsp:nvSpPr>
        <dsp:cNvPr id="0" name=""/>
        <dsp:cNvSpPr/>
      </dsp:nvSpPr>
      <dsp:spPr>
        <a:xfrm>
          <a:off x="1320031" y="1731636"/>
          <a:ext cx="1573346" cy="1022675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ОБОГРЕВАТЕЛЬ</a:t>
          </a:r>
        </a:p>
      </dsp:txBody>
      <dsp:txXfrm>
        <a:off x="1320031" y="1731636"/>
        <a:ext cx="1573346" cy="1022675"/>
      </dsp:txXfrm>
    </dsp:sp>
    <dsp:sp modelId="{2F730ACE-1DAE-4B03-ADFC-45117015A077}">
      <dsp:nvSpPr>
        <dsp:cNvPr id="0" name=""/>
        <dsp:cNvSpPr/>
      </dsp:nvSpPr>
      <dsp:spPr>
        <a:xfrm>
          <a:off x="1869526" y="890548"/>
          <a:ext cx="4090294" cy="4090294"/>
        </a:xfrm>
        <a:custGeom>
          <a:avLst/>
          <a:gdLst/>
          <a:ahLst/>
          <a:cxnLst/>
          <a:rect l="0" t="0" r="0" b="0"/>
          <a:pathLst>
            <a:path>
              <a:moveTo>
                <a:pt x="400242" y="829862"/>
              </a:moveTo>
              <a:arcTo wR="2045147" hR="2045147" stAng="12987459" swAng="2341133"/>
            </a:path>
          </a:pathLst>
        </a:custGeom>
        <a:noFill/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F771A-44D4-422B-B2D1-F6AAA9FF2074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116C1-3A1D-4B99-9878-9882A73A0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16C1-3A1D-4B99-9878-9882A73A04D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engire.ru/kartinki-o-zdorove-cheloveka.html" TargetMode="External"/><Relationship Id="rId2" Type="http://schemas.openxmlformats.org/officeDocument/2006/relationships/hyperlink" Target="http://900igr.net/kartinki/chelovek/_Kletki-kosti-myshtsy.files/Zdorove-cheloveka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Тема. «Зачем нужен нос?»</a:t>
            </a:r>
            <a:endParaRPr lang="ru-RU" sz="28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Номинация «Расти здоровым»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Автор: Миронова Алина,  ученица 4Бкласса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 учитель начальных классов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Малахова Светлана Геннадьевна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0466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 «Средняя общеобразовательная школа № 3 г. Вольска Саратовской области»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света\Desktop\nose_682_471918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461" r="1461"/>
          <a:stretch>
            <a:fillRect/>
          </a:stretch>
        </p:blipFill>
        <p:spPr bwMode="auto">
          <a:xfrm>
            <a:off x="2051720" y="1988840"/>
            <a:ext cx="5112568" cy="33147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света\Desktop\getImage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97152"/>
            <a:ext cx="1846910" cy="1911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971550" y="1051203"/>
            <a:ext cx="15497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Нос не дорос</a:t>
            </a:r>
            <a:r>
              <a:rPr lang="ru-RU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971600" y="1484784"/>
            <a:ext cx="12779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Нос к носу</a:t>
            </a:r>
            <a:r>
              <a:rPr lang="ru-RU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971550" y="2275166"/>
            <a:ext cx="21587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Не высовывать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нос</a:t>
            </a:r>
            <a:r>
              <a:rPr lang="ru-RU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971550" y="2706966"/>
            <a:ext cx="15640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Задирать нос 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971550" y="3211791"/>
            <a:ext cx="1265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Три к носу</a:t>
            </a:r>
            <a:r>
              <a:rPr lang="ru-RU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971550" y="3643591"/>
            <a:ext cx="15983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 гулькин нос</a:t>
            </a:r>
            <a:r>
              <a:rPr lang="ru-RU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971550" y="4075391"/>
            <a:ext cx="20221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Праздник на носу 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971550" y="4580216"/>
            <a:ext cx="1722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Клевать носом </a:t>
            </a: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971550" y="5012016"/>
            <a:ext cx="21998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Из-под самого носа </a:t>
            </a: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971550" y="5732741"/>
            <a:ext cx="22485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Заруби себе на носу </a:t>
            </a: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2700338" y="1051203"/>
            <a:ext cx="37666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- </a:t>
            </a:r>
            <a:r>
              <a:rPr lang="ru-RU" b="1" dirty="0"/>
              <a:t>ещё молод, недостаточно опытен </a:t>
            </a:r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2411760" y="1484784"/>
            <a:ext cx="31348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- </a:t>
            </a:r>
            <a:r>
              <a:rPr lang="ru-RU" b="1" dirty="0"/>
              <a:t>вплотную, друг возле друга </a:t>
            </a:r>
          </a:p>
        </p:txBody>
      </p:sp>
      <p:sp>
        <p:nvSpPr>
          <p:cNvPr id="46097" name="Rectangle 17"/>
          <p:cNvSpPr>
            <a:spLocks noChangeArrowheads="1"/>
          </p:cNvSpPr>
          <p:nvPr/>
        </p:nvSpPr>
        <p:spPr bwMode="auto">
          <a:xfrm>
            <a:off x="3276600" y="2275166"/>
            <a:ext cx="34493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– </a:t>
            </a:r>
            <a:r>
              <a:rPr lang="ru-RU" b="1" dirty="0"/>
              <a:t>не выходить, не показываться </a:t>
            </a:r>
          </a:p>
        </p:txBody>
      </p:sp>
      <p:sp>
        <p:nvSpPr>
          <p:cNvPr id="46098" name="Rectangle 18"/>
          <p:cNvSpPr>
            <a:spLocks noChangeArrowheads="1"/>
          </p:cNvSpPr>
          <p:nvPr/>
        </p:nvSpPr>
        <p:spPr bwMode="auto">
          <a:xfrm>
            <a:off x="2700338" y="2706966"/>
            <a:ext cx="2700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– </a:t>
            </a:r>
            <a:r>
              <a:rPr lang="ru-RU" b="1" dirty="0"/>
              <a:t>важничать, задаваться </a:t>
            </a:r>
          </a:p>
        </p:txBody>
      </p:sp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2339975" y="3211791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– </a:t>
            </a:r>
            <a:r>
              <a:rPr lang="ru-RU" b="1" dirty="0"/>
              <a:t>делай выводы </a:t>
            </a:r>
          </a:p>
        </p:txBody>
      </p:sp>
      <p:sp>
        <p:nvSpPr>
          <p:cNvPr id="46100" name="Rectangle 20"/>
          <p:cNvSpPr>
            <a:spLocks noChangeArrowheads="1"/>
          </p:cNvSpPr>
          <p:nvPr/>
        </p:nvSpPr>
        <p:spPr bwMode="auto">
          <a:xfrm>
            <a:off x="2771775" y="3644900"/>
            <a:ext cx="1582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– </a:t>
            </a:r>
            <a:r>
              <a:rPr lang="ru-RU" b="1" dirty="0"/>
              <a:t>маленький </a:t>
            </a:r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3059113" y="4075391"/>
            <a:ext cx="31095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– </a:t>
            </a:r>
            <a:r>
              <a:rPr lang="ru-RU" b="1" dirty="0"/>
              <a:t>в самое ближайшее время </a:t>
            </a:r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2771775" y="4580216"/>
            <a:ext cx="29137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– </a:t>
            </a:r>
            <a:r>
              <a:rPr lang="ru-RU" b="1" dirty="0"/>
              <a:t>задремать на мгновение </a:t>
            </a:r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3203575" y="5010835"/>
            <a:ext cx="29378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– </a:t>
            </a:r>
            <a:r>
              <a:rPr lang="ru-RU" b="1" dirty="0"/>
              <a:t>взять, воспользовавшись </a:t>
            </a:r>
          </a:p>
          <a:p>
            <a:r>
              <a:rPr lang="ru-RU" b="1" dirty="0"/>
              <a:t>чьей-либо рассеянностью </a:t>
            </a:r>
          </a:p>
        </p:txBody>
      </p:sp>
      <p:sp>
        <p:nvSpPr>
          <p:cNvPr id="46104" name="Rectangle 24"/>
          <p:cNvSpPr>
            <a:spLocks noChangeArrowheads="1"/>
          </p:cNvSpPr>
          <p:nvPr/>
        </p:nvSpPr>
        <p:spPr bwMode="auto">
          <a:xfrm>
            <a:off x="3492500" y="5734050"/>
            <a:ext cx="1331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/>
              <a:t>– запомни </a:t>
            </a:r>
          </a:p>
        </p:txBody>
      </p: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Фразеологизмы о носе  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света\Desktop\126.gif"/>
          <p:cNvPicPr>
            <a:picLocks noChangeAspect="1" noChangeArrowheads="1"/>
          </p:cNvPicPr>
          <p:nvPr/>
        </p:nvPicPr>
        <p:blipFill>
          <a:blip r:embed="rId3" cstate="print"/>
          <a:srcRect b="17731"/>
          <a:stretch>
            <a:fillRect/>
          </a:stretch>
        </p:blipFill>
        <p:spPr bwMode="auto">
          <a:xfrm>
            <a:off x="6623719" y="2708920"/>
            <a:ext cx="2196753" cy="3528392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755576" y="2132856"/>
            <a:ext cx="5760640" cy="41044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5" grpId="0"/>
      <p:bldP spid="46094" grpId="0"/>
      <p:bldP spid="46096" grpId="0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11"/>
          <p:cNvSpPr>
            <a:spLocks noChangeArrowheads="1" noChangeShapeType="1" noTextEdit="1"/>
          </p:cNvSpPr>
          <p:nvPr/>
        </p:nvSpPr>
        <p:spPr bwMode="auto">
          <a:xfrm>
            <a:off x="683568" y="5157192"/>
            <a:ext cx="78486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Будьте здоровы!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Берегите свой нос!</a:t>
            </a:r>
          </a:p>
        </p:txBody>
      </p:sp>
      <p:pic>
        <p:nvPicPr>
          <p:cNvPr id="2050" name="Picture 2" descr="C:\Users\света\Desktop\1944_0.jpg"/>
          <p:cNvPicPr>
            <a:picLocks noChangeAspect="1" noChangeArrowheads="1"/>
          </p:cNvPicPr>
          <p:nvPr/>
        </p:nvPicPr>
        <p:blipFill>
          <a:blip r:embed="rId3" cstate="print"/>
          <a:srcRect l="11178" t="4725" r="6382" b="7076"/>
          <a:stretch>
            <a:fillRect/>
          </a:stretch>
        </p:blipFill>
        <p:spPr bwMode="auto">
          <a:xfrm>
            <a:off x="1187624" y="476672"/>
            <a:ext cx="6840760" cy="41764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63688" y="11967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</a:rPr>
              <a:t> Любит чистый  нос платок,</a:t>
            </a:r>
          </a:p>
          <a:p>
            <a:r>
              <a:rPr lang="ru-RU" b="1" dirty="0" smtClean="0">
                <a:latin typeface="Times New Roman" pitchFamily="18" charset="0"/>
              </a:rPr>
              <a:t>По утрам – воды поток.</a:t>
            </a:r>
          </a:p>
          <a:p>
            <a:r>
              <a:rPr lang="ru-RU" b="1" dirty="0" smtClean="0">
                <a:latin typeface="Times New Roman" pitchFamily="18" charset="0"/>
              </a:rPr>
              <a:t>Любит нюхать он цветы,</a:t>
            </a:r>
          </a:p>
          <a:p>
            <a:r>
              <a:rPr lang="ru-RU" b="1" dirty="0" smtClean="0">
                <a:latin typeface="Times New Roman" pitchFamily="18" charset="0"/>
              </a:rPr>
              <a:t>Любит он тебя, а ты…</a:t>
            </a:r>
            <a:endParaRPr lang="ru-RU" b="1" dirty="0">
              <a:latin typeface="Times New Roman" pitchFamily="18" charset="0"/>
            </a:endParaRPr>
          </a:p>
        </p:txBody>
      </p:sp>
      <p:pic>
        <p:nvPicPr>
          <p:cNvPr id="2051" name="Picture 3" descr="C:\Users\света\Desktop\getImage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348880"/>
            <a:ext cx="2330113" cy="22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195736" y="692696"/>
            <a:ext cx="5529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Культурный человек всегда имеет при себе платок</a:t>
            </a:r>
            <a:r>
              <a:rPr lang="ru-RU" dirty="0" smtClean="0"/>
              <a:t>!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5C2C04"/>
                </a:solidFill>
                <a:latin typeface="Segoe Script" pitchFamily="34" charset="0"/>
              </a:rPr>
              <a:t>Интернет ресурсы:</a:t>
            </a:r>
            <a:endParaRPr lang="ru-RU" b="1" dirty="0">
              <a:solidFill>
                <a:srgbClr val="5C2C04"/>
              </a:solidFill>
              <a:latin typeface="Segoe Scrip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5C2C04"/>
                </a:solidFill>
              </a:rPr>
              <a:t>Здоровье</a:t>
            </a:r>
            <a:r>
              <a:rPr lang="ru-RU" dirty="0" smtClean="0">
                <a:solidFill>
                  <a:srgbClr val="5C2C04"/>
                </a:solidFill>
              </a:rPr>
              <a:t> </a:t>
            </a:r>
            <a:r>
              <a:rPr lang="ru-RU" b="1" dirty="0" smtClean="0">
                <a:solidFill>
                  <a:srgbClr val="5C2C04"/>
                </a:solidFill>
              </a:rPr>
              <a:t>человека.</a:t>
            </a:r>
            <a:r>
              <a:rPr lang="ru-RU" dirty="0" smtClean="0">
                <a:solidFill>
                  <a:srgbClr val="5C2C04"/>
                </a:solidFill>
              </a:rPr>
              <a:t> Чтобы можно было использовать все </a:t>
            </a:r>
            <a:r>
              <a:rPr lang="ru-RU" b="1" dirty="0" smtClean="0">
                <a:solidFill>
                  <a:srgbClr val="5C2C04"/>
                </a:solidFill>
              </a:rPr>
              <a:t>картинки</a:t>
            </a:r>
            <a:r>
              <a:rPr lang="ru-RU" dirty="0" smtClean="0">
                <a:solidFill>
                  <a:srgbClr val="5C2C04"/>
                </a:solidFill>
              </a:rPr>
              <a:t> для урока, скачайте бесплатно «...</a:t>
            </a:r>
          </a:p>
          <a:p>
            <a:r>
              <a:rPr lang="ru-RU" u="sng" dirty="0" smtClean="0">
                <a:solidFill>
                  <a:srgbClr val="5C2C04"/>
                </a:solidFill>
                <a:hlinkClick r:id="rId2"/>
              </a:rPr>
              <a:t>900igr.net/</a:t>
            </a:r>
            <a:r>
              <a:rPr lang="ru-RU" u="sng" dirty="0" err="1" smtClean="0">
                <a:solidFill>
                  <a:srgbClr val="5C2C04"/>
                </a:solidFill>
                <a:hlinkClick r:id="rId2"/>
              </a:rPr>
              <a:t>kartinki</a:t>
            </a:r>
            <a:r>
              <a:rPr lang="ru-RU" u="sng" dirty="0" smtClean="0">
                <a:solidFill>
                  <a:srgbClr val="5C2C04"/>
                </a:solidFill>
                <a:hlinkClick r:id="rId2"/>
              </a:rPr>
              <a:t>/</a:t>
            </a:r>
            <a:r>
              <a:rPr lang="ru-RU" u="sng" dirty="0" err="1" smtClean="0">
                <a:solidFill>
                  <a:srgbClr val="5C2C04"/>
                </a:solidFill>
                <a:hlinkClick r:id="rId2"/>
              </a:rPr>
              <a:t>chelovek</a:t>
            </a:r>
            <a:r>
              <a:rPr lang="ru-RU" u="sng" dirty="0" smtClean="0">
                <a:solidFill>
                  <a:srgbClr val="5C2C04"/>
                </a:solidFill>
                <a:hlinkClick r:id="rId2"/>
              </a:rPr>
              <a:t>/_</a:t>
            </a:r>
            <a:endParaRPr lang="ru-RU" u="sng" dirty="0">
              <a:solidFill>
                <a:srgbClr val="5C2C04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6490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hlinkClick r:id="rId3"/>
              </a:rPr>
              <a:t>картинки</a:t>
            </a:r>
            <a:r>
              <a:rPr lang="ru-RU" dirty="0" smtClean="0">
                <a:hlinkClick r:id="rId3"/>
              </a:rPr>
              <a:t> </a:t>
            </a:r>
            <a:r>
              <a:rPr lang="ru-RU" b="1" dirty="0" smtClean="0">
                <a:hlinkClick r:id="rId3"/>
              </a:rPr>
              <a:t>о</a:t>
            </a:r>
            <a:r>
              <a:rPr lang="ru-RU" dirty="0" smtClean="0">
                <a:hlinkClick r:id="rId3"/>
              </a:rPr>
              <a:t> </a:t>
            </a:r>
            <a:r>
              <a:rPr lang="ru-RU" b="1" dirty="0" smtClean="0">
                <a:hlinkClick r:id="rId3"/>
              </a:rPr>
              <a:t>здоровье</a:t>
            </a:r>
            <a:r>
              <a:rPr lang="ru-RU" dirty="0" smtClean="0">
                <a:hlinkClick r:id="rId3"/>
              </a:rPr>
              <a:t> </a:t>
            </a:r>
            <a:r>
              <a:rPr lang="ru-RU" b="1" dirty="0" smtClean="0">
                <a:hlinkClick r:id="rId3"/>
              </a:rPr>
              <a:t>человека</a:t>
            </a:r>
            <a:endParaRPr lang="ru-RU" dirty="0" smtClean="0"/>
          </a:p>
          <a:p>
            <a:r>
              <a:rPr lang="ru-RU" dirty="0" err="1" smtClean="0">
                <a:hlinkClick r:id="rId3"/>
              </a:rPr>
              <a:t>dengire.ru</a:t>
            </a:r>
            <a:r>
              <a:rPr lang="ru-RU" dirty="0" smtClean="0">
                <a:hlinkClick r:id="rId3"/>
              </a:rPr>
              <a:t>/</a:t>
            </a:r>
            <a:r>
              <a:rPr lang="ru-RU" dirty="0" err="1" smtClean="0">
                <a:hlinkClick r:id="rId3"/>
              </a:rPr>
              <a:t>kartinki-o-zdorove-chelo</a:t>
            </a:r>
            <a:r>
              <a:rPr lang="ru-RU" dirty="0" smtClean="0">
                <a:hlinkClick r:id="rId3"/>
              </a:rPr>
              <a:t>...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548680"/>
            <a:ext cx="8013576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Arial Black" pitchFamily="34" charset="0"/>
              </a:rPr>
              <a:t>Нос –это </a:t>
            </a:r>
            <a:r>
              <a:rPr lang="ru-RU" sz="2400" dirty="0" smtClean="0">
                <a:latin typeface="Arial Black" pitchFamily="34" charset="0"/>
                <a:cs typeface="Times New Roman" pitchFamily="18" charset="0"/>
              </a:rPr>
              <a:t>часть лица (у человека</a:t>
            </a:r>
            <a:r>
              <a:rPr lang="ru-RU" sz="2400" dirty="0" smtClean="0"/>
              <a:t>),</a:t>
            </a:r>
            <a:r>
              <a:rPr lang="ru-RU" sz="2400" dirty="0" smtClean="0">
                <a:latin typeface="Arial Black" pitchFamily="34" charset="0"/>
              </a:rPr>
              <a:t> орган </a:t>
            </a: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обоняния, </a:t>
            </a:r>
            <a:r>
              <a:rPr lang="ru-RU" sz="2400" dirty="0" smtClean="0">
                <a:latin typeface="Arial Black" pitchFamily="34" charset="0"/>
              </a:rPr>
              <a:t>который</a:t>
            </a: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latin typeface="Arial Black" pitchFamily="34" charset="0"/>
              </a:rPr>
              <a:t> помогает нам различать запахи.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427984" y="2060848"/>
            <a:ext cx="4392488" cy="432048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</a:rPr>
              <a:t>Нос способен   воспринимать и различать запахи. Эту работу выполняет крошечная часть   слизистой оболочки площадью всего  </a:t>
            </a:r>
          </a:p>
          <a:p>
            <a:pPr>
              <a:lnSpc>
                <a:spcPct val="90000"/>
              </a:lnSpc>
              <a:buNone/>
            </a:pPr>
            <a:r>
              <a:rPr lang="ru-RU" sz="2400" b="1" dirty="0" smtClean="0">
                <a:latin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1 квадратный сантиметр!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628800"/>
            <a:ext cx="7739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Обоняние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– способность различать запахи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света\Desktop\11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76872"/>
            <a:ext cx="3744416" cy="42721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39552" y="2420888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</a:rPr>
              <a:t>Задали себе вопрос:</a:t>
            </a:r>
          </a:p>
          <a:p>
            <a:r>
              <a:rPr lang="ru-RU" b="1" dirty="0" smtClean="0">
                <a:latin typeface="Times New Roman" pitchFamily="18" charset="0"/>
              </a:rPr>
              <a:t>Как работает наш нос?</a:t>
            </a:r>
          </a:p>
          <a:p>
            <a:r>
              <a:rPr lang="ru-RU" b="1" dirty="0" smtClean="0">
                <a:latin typeface="Times New Roman" pitchFamily="18" charset="0"/>
              </a:rPr>
              <a:t>Не простой вопрос тот , дети.</a:t>
            </a:r>
          </a:p>
          <a:p>
            <a:r>
              <a:rPr lang="ru-RU" b="1" dirty="0" smtClean="0">
                <a:latin typeface="Times New Roman" pitchFamily="18" charset="0"/>
              </a:rPr>
              <a:t>Всё ж мы на него ответим.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Нос различает разные запахи</a:t>
            </a:r>
            <a:endParaRPr lang="ru-RU" sz="2800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" name="Picture 5" descr="12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1597793" cy="13696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1" descr="File06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564904"/>
            <a:ext cx="1638300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9" descr="тоорт-с-бл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77072"/>
            <a:ext cx="1770257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 descr="1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204864"/>
            <a:ext cx="1501730" cy="1947748"/>
          </a:xfrm>
          <a:prstGeom prst="rect">
            <a:avLst/>
          </a:prstGeom>
          <a:noFill/>
        </p:spPr>
      </p:pic>
      <p:pic>
        <p:nvPicPr>
          <p:cNvPr id="7" name="Picture 8" descr="article_l2008040513345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1988840"/>
            <a:ext cx="2593033" cy="23455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 descr="1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8200" y="4077072"/>
            <a:ext cx="2507963" cy="23758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9" descr="6 (2)"/>
          <p:cNvPicPr>
            <a:picLocks noChangeAspect="1" noChangeArrowheads="1"/>
          </p:cNvPicPr>
          <p:nvPr/>
        </p:nvPicPr>
        <p:blipFill>
          <a:blip r:embed="rId8" cstate="print"/>
          <a:srcRect l="14270"/>
          <a:stretch>
            <a:fillRect/>
          </a:stretch>
        </p:blipFill>
        <p:spPr bwMode="auto">
          <a:xfrm>
            <a:off x="4067944" y="4005064"/>
            <a:ext cx="2379059" cy="2520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6444208" y="1772816"/>
            <a:ext cx="1871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Выхлопные газы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2320" y="3356992"/>
            <a:ext cx="1485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Дым пожара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6093296"/>
            <a:ext cx="1263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Запах  газа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Части носа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света\Desktop\nos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" b="34137"/>
          <a:stretch>
            <a:fillRect/>
          </a:stretch>
        </p:blipFill>
        <p:spPr bwMode="auto">
          <a:xfrm>
            <a:off x="1259632" y="1268760"/>
            <a:ext cx="6840760" cy="4536504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 rot="19850981">
            <a:off x="1973862" y="5393701"/>
            <a:ext cx="3723777" cy="352910"/>
          </a:xfrm>
          <a:prstGeom prst="rightArrow">
            <a:avLst>
              <a:gd name="adj1" fmla="val 50000"/>
              <a:gd name="adj2" fmla="val 311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НОСОВАЯ  ПОЛОСТЬ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0351781">
            <a:off x="1379542" y="3743720"/>
            <a:ext cx="3385613" cy="485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Обонятельные  клетки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Можно сравнить нос…..</a:t>
            </a:r>
            <a:endParaRPr lang="ru-RU" sz="2800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395536" y="1556792"/>
          <a:ext cx="8136904" cy="479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15" descr="94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9825" y="3356991"/>
            <a:ext cx="994308" cy="1152129"/>
          </a:xfrm>
          <a:prstGeom prst="rect">
            <a:avLst/>
          </a:prstGeom>
          <a:noFill/>
        </p:spPr>
      </p:pic>
      <p:pic>
        <p:nvPicPr>
          <p:cNvPr id="7" name="Picture 18" descr="FC9164"/>
          <p:cNvPicPr>
            <a:picLocks noChangeAspect="1" noChangeArrowheads="1"/>
          </p:cNvPicPr>
          <p:nvPr/>
        </p:nvPicPr>
        <p:blipFill>
          <a:blip r:embed="rId8" cstate="print">
            <a:lum bright="6000"/>
          </a:blip>
          <a:srcRect/>
          <a:stretch>
            <a:fillRect/>
          </a:stretch>
        </p:blipFill>
        <p:spPr bwMode="auto">
          <a:xfrm>
            <a:off x="7452320" y="2924944"/>
            <a:ext cx="1326893" cy="1295028"/>
          </a:xfrm>
          <a:prstGeom prst="rect">
            <a:avLst/>
          </a:prstGeom>
          <a:noFill/>
        </p:spPr>
      </p:pic>
      <p:pic>
        <p:nvPicPr>
          <p:cNvPr id="8" name="Picture 16" descr="372b"/>
          <p:cNvPicPr>
            <a:picLocks noChangeAspect="1" noChangeArrowheads="1"/>
          </p:cNvPicPr>
          <p:nvPr/>
        </p:nvPicPr>
        <p:blipFill>
          <a:blip r:embed="rId9" cstate="print">
            <a:lum bright="18000"/>
          </a:blip>
          <a:srcRect/>
          <a:stretch>
            <a:fillRect/>
          </a:stretch>
        </p:blipFill>
        <p:spPr bwMode="auto">
          <a:xfrm>
            <a:off x="7092280" y="4941168"/>
            <a:ext cx="1080120" cy="1418588"/>
          </a:xfrm>
          <a:prstGeom prst="rect">
            <a:avLst/>
          </a:prstGeom>
          <a:noFill/>
        </p:spPr>
      </p:pic>
      <p:pic>
        <p:nvPicPr>
          <p:cNvPr id="9" name="Picture 22"/>
          <p:cNvPicPr>
            <a:picLocks noChangeAspect="1" noChangeArrowheads="1"/>
          </p:cNvPicPr>
          <p:nvPr/>
        </p:nvPicPr>
        <p:blipFill>
          <a:blip r:embed="rId10" cstate="print">
            <a:lum bright="6000"/>
          </a:blip>
          <a:srcRect/>
          <a:stretch>
            <a:fillRect/>
          </a:stretch>
        </p:blipFill>
        <p:spPr bwMode="auto">
          <a:xfrm>
            <a:off x="683568" y="5085184"/>
            <a:ext cx="1080119" cy="1141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</a:rPr>
              <a:t>Он на вдохе – пылесос,</a:t>
            </a:r>
          </a:p>
          <a:p>
            <a:r>
              <a:rPr lang="ru-RU" b="1" dirty="0" smtClean="0">
                <a:latin typeface="Times New Roman" pitchFamily="18" charset="0"/>
              </a:rPr>
              <a:t>А на выдохе – насос.</a:t>
            </a:r>
          </a:p>
          <a:p>
            <a:r>
              <a:rPr lang="ru-RU" b="1" dirty="0" smtClean="0">
                <a:latin typeface="Times New Roman" pitchFamily="18" charset="0"/>
              </a:rPr>
              <a:t>Фильтром служит от болезней.</a:t>
            </a:r>
          </a:p>
          <a:p>
            <a:r>
              <a:rPr lang="ru-RU" b="1" dirty="0" smtClean="0">
                <a:latin typeface="Times New Roman" pitchFamily="18" charset="0"/>
              </a:rPr>
              <a:t>Нету органа полезней.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Функции  носа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96752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слизистая оболочка носа содержит ряд приспособлений для обработки вдыхаемого воздуха.</a:t>
            </a:r>
          </a:p>
          <a:p>
            <a:pPr algn="just">
              <a:buFont typeface="Wingdings" pitchFamily="2" charset="2"/>
              <a:buChar char="ü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обогревание потока холодного воздуха при носовом дыхании, без чего мозг человека и его носоглотка подвергались бы чрезмерному охлаждению, и сохранение этого тёплого воздуха;</a:t>
            </a:r>
          </a:p>
          <a:p>
            <a:pPr algn="just">
              <a:buFont typeface="Wingdings" pitchFamily="2" charset="2"/>
              <a:buChar char="ü"/>
            </a:pPr>
            <a:endParaRPr lang="ru-RU" sz="2000" b="1" dirty="0" smtClean="0">
              <a:solidFill>
                <a:srgbClr val="5C2C04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играет роль фильтра, задерживающего пыль и микробы с помощью слизистой оболочки и волосков;</a:t>
            </a:r>
          </a:p>
          <a:p>
            <a:pPr algn="just">
              <a:buFont typeface="Wingdings" pitchFamily="2" charset="2"/>
              <a:buChar char="ü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придает голосу  звучность и индивидуальный тембр;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общая функция для носов всех животных — различение запахов с помощью обонятельных клеток, расположенных в слизистой оболочке.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Как сохранить обоняние.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Надо закаляться, беречь организм от простуды.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 лазить в нос посторонними предметами.</a:t>
            </a:r>
            <a:r>
              <a:rPr lang="ru-RU" sz="2000" b="1" dirty="0" smtClean="0">
                <a:latin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Пальцем в нём не ковыряй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И по лужам не гуляй!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А не то любимый нос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Запыхтит как паровоз</a:t>
            </a:r>
            <a:r>
              <a:rPr lang="ru-RU" sz="2000" dirty="0" smtClean="0">
                <a:solidFill>
                  <a:srgbClr val="C00000"/>
                </a:solidFill>
              </a:rPr>
              <a:t>!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курить, так как  обоняние у курящих ухудшается.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Чаще ешь свежие овощи и фрукты, особенно лук, чеснок, лимоны. В них содержатся вещества, которые помогают организму побороть простуду.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>
              <a:latin typeface="Arial Black" pitchFamily="34" charset="0"/>
            </a:endParaRPr>
          </a:p>
        </p:txBody>
      </p:sp>
      <p:pic>
        <p:nvPicPr>
          <p:cNvPr id="3074" name="Picture 2" descr="http://www.yuga.ru/media/zaryadka_deti__qxsw21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8708" y="476672"/>
            <a:ext cx="2806226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Врач всегда поможет вам!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2" descr="14"/>
          <p:cNvPicPr>
            <a:picLocks noChangeAspect="1" noChangeArrowheads="1"/>
          </p:cNvPicPr>
          <p:nvPr/>
        </p:nvPicPr>
        <p:blipFill>
          <a:blip r:embed="rId2" cstate="print"/>
          <a:srcRect l="1936" t="2441" r="2609" b="6104"/>
          <a:stretch>
            <a:fillRect/>
          </a:stretch>
        </p:blipFill>
        <p:spPr bwMode="auto">
          <a:xfrm>
            <a:off x="1043608" y="1844824"/>
            <a:ext cx="698477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987824" y="2060848"/>
            <a:ext cx="2329805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b="1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777777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ОТОЛАРИНГОЛОГ</a:t>
            </a:r>
            <a:endParaRPr lang="ru-RU" b="1" kern="10" dirty="0">
              <a:ln w="9525">
                <a:solidFill>
                  <a:srgbClr val="FFCC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777777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39552" y="4797152"/>
            <a:ext cx="3096344" cy="151216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</a:rPr>
              <a:t>Заболел твой нос! Беда!</a:t>
            </a:r>
          </a:p>
          <a:p>
            <a:r>
              <a:rPr lang="ru-RU" b="1" dirty="0" smtClean="0">
                <a:latin typeface="Times New Roman" pitchFamily="18" charset="0"/>
              </a:rPr>
              <a:t>Если </a:t>
            </a:r>
            <a:r>
              <a:rPr lang="ru-RU" b="1" dirty="0">
                <a:latin typeface="Times New Roman" pitchFamily="18" charset="0"/>
              </a:rPr>
              <a:t>так, то мчи скорей!</a:t>
            </a:r>
          </a:p>
          <a:p>
            <a:r>
              <a:rPr lang="ru-RU" b="1" dirty="0">
                <a:latin typeface="Times New Roman" pitchFamily="18" charset="0"/>
              </a:rPr>
              <a:t>«</a:t>
            </a:r>
            <a:r>
              <a:rPr lang="ru-RU" b="1" dirty="0" err="1">
                <a:latin typeface="Times New Roman" pitchFamily="18" charset="0"/>
              </a:rPr>
              <a:t>Пиносола</a:t>
            </a:r>
            <a:r>
              <a:rPr lang="ru-RU" b="1" dirty="0">
                <a:latin typeface="Times New Roman" pitchFamily="18" charset="0"/>
              </a:rPr>
              <a:t>» не жалей,</a:t>
            </a:r>
          </a:p>
          <a:p>
            <a:r>
              <a:rPr lang="ru-RU" b="1" dirty="0">
                <a:latin typeface="Times New Roman" pitchFamily="18" charset="0"/>
              </a:rPr>
              <a:t>Ноги </a:t>
            </a:r>
            <a:r>
              <a:rPr lang="ru-RU" b="1" dirty="0" err="1">
                <a:latin typeface="Times New Roman" pitchFamily="18" charset="0"/>
              </a:rPr>
              <a:t>парь</a:t>
            </a:r>
            <a:r>
              <a:rPr lang="ru-RU" b="1" dirty="0">
                <a:latin typeface="Times New Roman" pitchFamily="18" charset="0"/>
              </a:rPr>
              <a:t>, лекарство пей,</a:t>
            </a:r>
          </a:p>
          <a:p>
            <a:r>
              <a:rPr lang="ru-RU" b="1" dirty="0">
                <a:latin typeface="Times New Roman" pitchFamily="18" charset="0"/>
              </a:rPr>
              <a:t>Выздоравливай скорей!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Дыхательная гимнастика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755576" y="1268760"/>
            <a:ext cx="741590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noFill/>
                  <a:round/>
                  <a:headEnd/>
                  <a:tailEnd/>
                </a:ln>
                <a:solidFill>
                  <a:srgbClr val="5C2C04"/>
                </a:solidFill>
                <a:latin typeface="Segoe Script" pitchFamily="34" charset="0"/>
              </a:rPr>
              <a:t>  1.Подняться </a:t>
            </a:r>
            <a:r>
              <a:rPr lang="ru-RU" sz="3600" b="1" kern="10" dirty="0">
                <a:ln w="19050">
                  <a:noFill/>
                  <a:round/>
                  <a:headEnd/>
                  <a:tailEnd/>
                </a:ln>
                <a:solidFill>
                  <a:srgbClr val="5C2C04"/>
                </a:solidFill>
                <a:latin typeface="Segoe Script" pitchFamily="34" charset="0"/>
              </a:rPr>
              <a:t>на носки  - вдох носом, </a:t>
            </a:r>
          </a:p>
          <a:p>
            <a:pPr algn="ctr"/>
            <a:r>
              <a:rPr lang="ru-RU" sz="3600" b="1" kern="10" dirty="0">
                <a:ln w="19050">
                  <a:noFill/>
                  <a:round/>
                  <a:headEnd/>
                  <a:tailEnd/>
                </a:ln>
                <a:solidFill>
                  <a:srgbClr val="5C2C04"/>
                </a:solidFill>
                <a:latin typeface="Segoe Script" pitchFamily="34" charset="0"/>
              </a:rPr>
              <a:t>опуститься – выдох </a:t>
            </a:r>
            <a:r>
              <a:rPr lang="ru-RU" sz="3600" b="1" kern="10" dirty="0" smtClean="0">
                <a:ln w="19050">
                  <a:noFill/>
                  <a:round/>
                  <a:headEnd/>
                  <a:tailEnd/>
                </a:ln>
                <a:solidFill>
                  <a:srgbClr val="5C2C04"/>
                </a:solidFill>
                <a:latin typeface="Segoe Script" pitchFamily="34" charset="0"/>
              </a:rPr>
              <a:t>ртом</a:t>
            </a:r>
            <a:endParaRPr lang="ru-RU" sz="3600" b="1" kern="10" dirty="0">
              <a:ln w="19050">
                <a:noFill/>
                <a:round/>
                <a:headEnd/>
                <a:tailEnd/>
              </a:ln>
              <a:solidFill>
                <a:schemeClr val="tx2"/>
              </a:solidFill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636912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cs typeface="Times New Roman" pitchFamily="18" charset="0"/>
              </a:rPr>
              <a:t>Это упражнение использовали ещё в Древнем Китае. Настрой такой: вдохнём все хорошее – радость, здоровье, хорошее настроение;</a:t>
            </a:r>
            <a:r>
              <a:rPr lang="ru-RU" b="1" i="1" dirty="0" smtClean="0"/>
              <a:t>  </a:t>
            </a:r>
            <a:r>
              <a:rPr lang="ru-RU" b="1" i="1" dirty="0" smtClean="0">
                <a:cs typeface="Times New Roman" pitchFamily="18" charset="0"/>
              </a:rPr>
              <a:t>выдохнем все плохое – злость, зависть, гнев и т.д</a:t>
            </a:r>
            <a:r>
              <a:rPr lang="ru-RU" i="1" dirty="0" smtClean="0">
                <a:cs typeface="Times New Roman" pitchFamily="18" charset="0"/>
              </a:rPr>
              <a:t>.</a:t>
            </a:r>
            <a:endParaRPr lang="ru-RU" i="1" dirty="0"/>
          </a:p>
        </p:txBody>
      </p:sp>
      <p:pic>
        <p:nvPicPr>
          <p:cNvPr id="6" name="Picture 3" descr="точ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46000" contrast="54000"/>
          </a:blip>
          <a:srcRect/>
          <a:stretch>
            <a:fillRect/>
          </a:stretch>
        </p:blipFill>
        <p:spPr bwMode="auto">
          <a:xfrm>
            <a:off x="755576" y="3645024"/>
            <a:ext cx="2520280" cy="2763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347864" y="3933056"/>
            <a:ext cx="5626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5C2C04"/>
                </a:solidFill>
                <a:latin typeface="Segoe Script" pitchFamily="34" charset="0"/>
              </a:rPr>
              <a:t>2.Точечный  массаж</a:t>
            </a:r>
            <a:endParaRPr lang="ru-RU" sz="3600" b="1" dirty="0">
              <a:solidFill>
                <a:srgbClr val="5C2C04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442</Words>
  <Application>Microsoft Office PowerPoint</Application>
  <PresentationFormat>Экран (4:3)</PresentationFormat>
  <Paragraphs>99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Тема. «Зачем нужен нос?»</vt:lpstr>
      <vt:lpstr>Нос –это часть лица (у человека), орган обоняния, который  помогает нам различать запахи.  </vt:lpstr>
      <vt:lpstr>Нос различает разные запахи</vt:lpstr>
      <vt:lpstr>Части носа</vt:lpstr>
      <vt:lpstr>Можно сравнить нос…..</vt:lpstr>
      <vt:lpstr>Функции  носа</vt:lpstr>
      <vt:lpstr>Как сохранить обоняние.</vt:lpstr>
      <vt:lpstr>Врач всегда поможет вам!</vt:lpstr>
      <vt:lpstr>Дыхательная гимнастика</vt:lpstr>
      <vt:lpstr>Фразеологизмы о носе  </vt:lpstr>
      <vt:lpstr>Слайд 11</vt:lpstr>
      <vt:lpstr>Интернет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работает нос?</dc:title>
  <dc:creator>света</dc:creator>
  <cp:lastModifiedBy>малахова\</cp:lastModifiedBy>
  <cp:revision>55</cp:revision>
  <dcterms:created xsi:type="dcterms:W3CDTF">2012-10-21T10:33:29Z</dcterms:created>
  <dcterms:modified xsi:type="dcterms:W3CDTF">2012-10-30T10:56:47Z</dcterms:modified>
</cp:coreProperties>
</file>