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8" r:id="rId3"/>
    <p:sldId id="290" r:id="rId4"/>
    <p:sldId id="260" r:id="rId5"/>
    <p:sldId id="261" r:id="rId6"/>
    <p:sldId id="276" r:id="rId7"/>
    <p:sldId id="275" r:id="rId8"/>
    <p:sldId id="286" r:id="rId9"/>
    <p:sldId id="282" r:id="rId10"/>
    <p:sldId id="283" r:id="rId11"/>
    <p:sldId id="284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ы презентаций &quot;Школьные&quot; (в архиве — 3 шаблон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5279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2071678"/>
            <a:ext cx="7072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МОНИТОРИНГ ФОРМИРОВАНИЯ УУД ОБУЧАЮЩИХСЯ В РАМКАХ ФГОС НОО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786050" y="3714752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 учитель начальных классов Гончар И.А.</a:t>
            </a:r>
          </a:p>
          <a:p>
            <a:r>
              <a:rPr lang="ru-RU" dirty="0" smtClean="0"/>
              <a:t>МКОУ «АСОШ с УИОП»</a:t>
            </a:r>
          </a:p>
          <a:p>
            <a:r>
              <a:rPr lang="ru-RU" dirty="0" smtClean="0"/>
              <a:t>п</a:t>
            </a:r>
            <a:r>
              <a:rPr lang="ru-RU" dirty="0" smtClean="0"/>
              <a:t>.г.т. Анна Воронежской области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1071545"/>
          <a:ext cx="7072360" cy="5569630"/>
        </p:xfrm>
        <a:graphic>
          <a:graphicData uri="http://schemas.openxmlformats.org/drawingml/2006/table">
            <a:tbl>
              <a:tblPr/>
              <a:tblGrid>
                <a:gridCol w="350119"/>
                <a:gridCol w="1435831"/>
                <a:gridCol w="2714644"/>
                <a:gridCol w="928694"/>
                <a:gridCol w="857256"/>
                <a:gridCol w="785816"/>
              </a:tblGrid>
              <a:tr h="37370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  <a:cs typeface="Times New Roman"/>
                        </a:rPr>
                        <a:t>УУД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МЕТОДИКА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1(2,3,4) 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6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36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ЛИЧНОСТНЫЕ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«Лесенка»(1-4кл)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7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Анкета «Опросник мотивации»(2-4кл)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4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Методика «Незаконченные предложения» (1-4 кл)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74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52625" algn="l"/>
                        </a:tabLs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РЕГУЛЯТИВНЫЕ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«Рисование по точкам» (1кл)</a:t>
                      </a:r>
                      <a:endParaRPr lang="ru-RU" sz="8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745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52625" algn="l"/>
                        </a:tabLs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Корректурная проба(2-4кл)</a:t>
                      </a:r>
                      <a:endParaRPr lang="ru-RU" sz="7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764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ПОЗНАВАТЕЛЬНЫЕ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«Найди отличия» - сравнение картинок (1кл)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29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Выделение существенных признаков (2кл)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895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Логические закономерности (3кл)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994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Исследование словесно- логического мышления (4кл)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5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КОММУНИКАТИВНЫЕ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«Рукавички» (1-2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«Дорога к дому» (3-4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55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«Кто прав» (4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345" marR="433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28794" y="353572"/>
            <a:ext cx="571504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526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Сводная таблица мониторинга формируемых УУД по классу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52625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Ф.И.О.учителя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_______________________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год 2014-2015.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526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85786" y="1214422"/>
          <a:ext cx="7929622" cy="4373472"/>
        </p:xfrm>
        <a:graphic>
          <a:graphicData uri="http://schemas.openxmlformats.org/drawingml/2006/table">
            <a:tbl>
              <a:tblPr/>
              <a:tblGrid>
                <a:gridCol w="428628"/>
                <a:gridCol w="857256"/>
                <a:gridCol w="1690838"/>
                <a:gridCol w="202297"/>
                <a:gridCol w="202297"/>
                <a:gridCol w="202297"/>
                <a:gridCol w="202297"/>
                <a:gridCol w="202297"/>
                <a:gridCol w="202297"/>
                <a:gridCol w="203179"/>
                <a:gridCol w="203179"/>
                <a:gridCol w="202297"/>
                <a:gridCol w="202297"/>
                <a:gridCol w="202297"/>
                <a:gridCol w="202297"/>
                <a:gridCol w="202297"/>
                <a:gridCol w="202297"/>
                <a:gridCol w="203179"/>
                <a:gridCol w="203179"/>
                <a:gridCol w="202297"/>
                <a:gridCol w="202297"/>
                <a:gridCol w="202297"/>
                <a:gridCol w="202297"/>
                <a:gridCol w="202297"/>
                <a:gridCol w="202297"/>
                <a:gridCol w="202297"/>
                <a:gridCol w="296541"/>
              </a:tblGrid>
              <a:tr h="18383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п/п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УУД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МЕТОДИКА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82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 класс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1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63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ЛИЧНОСТНЫЕ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«Лесенка» (1-4 кл)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Анкета «Опросник мотивации»(2-4кл)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2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Методика «Незаконченные предложения» (1-4 кл)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52625" algn="l"/>
                        </a:tabLs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РЕГУЛЯТИВНЫЕ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«Рисование по точкам» (1кл)</a:t>
                      </a:r>
                      <a:endParaRPr lang="ru-RU" sz="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Корректурная проба (2-4 </a:t>
                      </a:r>
                      <a:r>
                        <a:rPr lang="ru-RU" sz="6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кл</a:t>
                      </a:r>
                      <a:r>
                        <a:rPr lang="ru-RU" sz="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ru-RU" sz="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15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ПОЗНАВАТЕЛЬНЫЕ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0">
                          <a:latin typeface="Times New Roman"/>
                          <a:ea typeface="Times New Roman"/>
                          <a:cs typeface="Times New Roman"/>
                        </a:rPr>
                        <a:t>«Найди отличия» - сравнение картинок (1кл)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0">
                          <a:latin typeface="Times New Roman"/>
                          <a:ea typeface="Times New Roman"/>
                          <a:cs typeface="Times New Roman"/>
                        </a:rPr>
                        <a:t>Выделение существенных признаков (2кл)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0">
                          <a:latin typeface="Times New Roman"/>
                          <a:ea typeface="Times New Roman"/>
                          <a:cs typeface="Times New Roman"/>
                        </a:rPr>
                        <a:t>Логические закономерности (3кл)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0">
                          <a:latin typeface="Times New Roman"/>
                          <a:ea typeface="Times New Roman"/>
                          <a:cs typeface="Times New Roman"/>
                        </a:rPr>
                        <a:t>Исследование словесно- логического мышления (4кл)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1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КОММУНИКАТИВНЫЕ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«Рукавички» (1-2 кл)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«Дорога к дому» (3-4 кл)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«Кто прав» (4 кл)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373" marR="353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428728" y="221939"/>
            <a:ext cx="65722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52625" algn="l"/>
              </a:tabLst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Сводная таблица мониторинга формируемых УУД по классу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52625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Ф.И.О. учителя _________________________________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ы презентаций &quot;Школьные&quot; (в архиве — 3 шаблон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52793"/>
          </a:xfrm>
          <a:prstGeom prst="rect">
            <a:avLst/>
          </a:prstGeom>
          <a:noFill/>
        </p:spPr>
      </p:pic>
      <p:pic>
        <p:nvPicPr>
          <p:cNvPr id="1026" name="Picture 2" descr="63136665_5f8350820dd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357298"/>
            <a:ext cx="5715040" cy="378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ы презентаций &quot;Школьные&quot; (в архиве — 3 шаблон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4793"/>
            <a:ext cx="9144000" cy="705279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571480"/>
            <a:ext cx="60007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Виды универсальных учебных действий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2643182"/>
            <a:ext cx="45720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000" b="1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ЛИЧНОСТНЫЕ</a:t>
            </a:r>
          </a:p>
          <a:p>
            <a:pPr>
              <a:buFontTx/>
              <a:buChar char="-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 РЕГУЛЯТИВНЫЕ</a:t>
            </a:r>
          </a:p>
          <a:p>
            <a:pPr>
              <a:buFontTx/>
              <a:buChar char="-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 ПОЗНАВАТЕЛЬНЫЕ</a:t>
            </a:r>
          </a:p>
          <a:p>
            <a:pPr>
              <a:buFontTx/>
              <a:buChar char="-"/>
            </a:pPr>
            <a:endParaRPr lang="ru-RU" sz="2400" dirty="0" smtClean="0"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 КОММУНИКАТИВНЫЕ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ы презентаций &quot;Школьные&quot; (в архиве — 3 шаблон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5279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1571612"/>
            <a:ext cx="77153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Методы сбора информации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57497"/>
            <a:ext cx="4572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-анкетирование</a:t>
            </a:r>
          </a:p>
          <a:p>
            <a:r>
              <a:rPr lang="ru-RU" sz="4400" dirty="0" smtClean="0"/>
              <a:t>-тестирование</a:t>
            </a:r>
          </a:p>
          <a:p>
            <a:r>
              <a:rPr lang="ru-RU" sz="4400" dirty="0" smtClean="0"/>
              <a:t>-наблюдение</a:t>
            </a:r>
          </a:p>
          <a:p>
            <a:r>
              <a:rPr lang="ru-RU" sz="4400" dirty="0" smtClean="0"/>
              <a:t>-беседа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ы презентаций &quot;Школьные&quot; (в архиве — 3 шаблон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5279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357167"/>
            <a:ext cx="73581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Comic Sans MS" pitchFamily="66" charset="0"/>
              </a:rPr>
              <a:t>Некоторые д</a:t>
            </a:r>
            <a:r>
              <a:rPr lang="ru-RU" sz="3600" b="1" dirty="0" smtClean="0">
                <a:latin typeface="Comic Sans MS" pitchFamily="66" charset="0"/>
              </a:rPr>
              <a:t>иагностические </a:t>
            </a:r>
            <a:r>
              <a:rPr lang="ru-RU" sz="3600" b="1" dirty="0" smtClean="0">
                <a:latin typeface="Comic Sans MS" pitchFamily="66" charset="0"/>
              </a:rPr>
              <a:t>методики</a:t>
            </a:r>
          </a:p>
          <a:p>
            <a:pPr algn="ctr"/>
            <a:endParaRPr lang="ru-RU" b="1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Comic Sans MS" pitchFamily="66" charset="0"/>
                <a:ea typeface="Times New Roman" pitchFamily="18" charset="0"/>
              </a:rPr>
              <a:t>«Лесенка»</a:t>
            </a:r>
            <a:endParaRPr lang="ru-RU" sz="3200" dirty="0" smtClean="0">
              <a:latin typeface="Comic Sans MS" pitchFamily="66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Цель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: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выявление уровня развития самооценки.</a:t>
            </a:r>
            <a:endParaRPr lang="ru-RU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Оцениваемые УУД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Helios"/>
              </a:rPr>
              <a:t>: 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личностные УУД, самоопределение.</a:t>
            </a:r>
            <a:endParaRPr lang="ru-RU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Возраст:</a:t>
            </a:r>
            <a:r>
              <a:rPr lang="ru-RU" i="1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1- 4 класс. </a:t>
            </a:r>
            <a:endParaRPr lang="ru-RU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Форма </a:t>
            </a:r>
            <a:r>
              <a:rPr lang="ru-RU" i="1" dirty="0" smtClean="0">
                <a:latin typeface="Arial" pitchFamily="34" charset="0"/>
                <a:ea typeface="Times New Roman" pitchFamily="18" charset="0"/>
              </a:rPr>
              <a:t>(ситуация оценивания):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фронтальный письменный опрос.</a:t>
            </a:r>
            <a:endParaRPr lang="ru-RU" sz="2800" dirty="0" smtClean="0">
              <a:latin typeface="Arial" pitchFamily="34" charset="0"/>
            </a:endParaRPr>
          </a:p>
          <a:p>
            <a:pPr algn="ctr"/>
            <a:endParaRPr lang="ru-RU" b="1" dirty="0" smtClean="0"/>
          </a:p>
        </p:txBody>
      </p:sp>
      <p:pic>
        <p:nvPicPr>
          <p:cNvPr id="2050" name="Picture 2" descr="http://karapysik.ru/wp-content/uploads/2015/04/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71876"/>
            <a:ext cx="3848100" cy="2771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ы презентаций &quot;Школьные&quot; (в архиве — 3 шаблон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5279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357167"/>
            <a:ext cx="678661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"Корректурная проба" 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(буквенный вариант).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для определения объема внимания (по количеству просмотренных букв) и его концентрации - по количеству сделанных ошибок.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Оцениваемое УУД:</a:t>
            </a: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регулятивные УУД, умение контролировать свою деятельность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Возраст:</a:t>
            </a: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8- 10 лет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Форма</a:t>
            </a: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(ситуация оценивания):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фронтальная письменная работа</a:t>
            </a:r>
          </a:p>
        </p:txBody>
      </p:sp>
      <p:pic>
        <p:nvPicPr>
          <p:cNvPr id="4" name="Рисунок 3" descr="развитие внимания у детей,  диагностика"/>
          <p:cNvPicPr>
            <a:picLocks noChangeAspect="1" noChangeArrowheads="1"/>
          </p:cNvPicPr>
          <p:nvPr/>
        </p:nvPicPr>
        <p:blipFill>
          <a:blip r:embed="rId3" cstate="print"/>
          <a:srcRect t="26667" b="33333"/>
          <a:stretch>
            <a:fillRect/>
          </a:stretch>
        </p:blipFill>
        <p:spPr bwMode="auto">
          <a:xfrm>
            <a:off x="4929190" y="3000372"/>
            <a:ext cx="3481389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азвитие внимания у детей,  диагностика"/>
          <p:cNvPicPr>
            <a:picLocks noChangeAspect="1" noChangeArrowheads="1"/>
          </p:cNvPicPr>
          <p:nvPr/>
        </p:nvPicPr>
        <p:blipFill>
          <a:blip r:embed="rId4" cstate="print"/>
          <a:srcRect t="7783"/>
          <a:stretch>
            <a:fillRect/>
          </a:stretch>
        </p:blipFill>
        <p:spPr bwMode="auto">
          <a:xfrm>
            <a:off x="714348" y="3214686"/>
            <a:ext cx="3571900" cy="343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ы презентаций &quot;Школьные&quot; (в архиве — 3 шаблон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5279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00298" y="642918"/>
            <a:ext cx="37147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/>
              <a:t>«Рукавички»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428736"/>
            <a:ext cx="6929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Оцениваемые УУД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: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коммуникативные действия по согласованию усилий  в процессе организации и осуществления сотрудничества (кооперация)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Возраст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: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начальная ступень (6,5 – 7 лет) 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Форма </a:t>
            </a:r>
            <a:r>
              <a:rPr lang="ru-RU" i="1" dirty="0" smtClean="0">
                <a:latin typeface="Arial" pitchFamily="34" charset="0"/>
                <a:ea typeface="Times New Roman" pitchFamily="18" charset="0"/>
              </a:rPr>
              <a:t>(ситуация оценивания)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: работа учащихся в классе парами.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Метод оценивания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: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наблюдение за взаимодействием и анализ результата.</a:t>
            </a:r>
            <a:endParaRPr lang="ru-RU" dirty="0" smtClean="0">
              <a:latin typeface="Arial" pitchFamily="34" charset="0"/>
            </a:endParaRPr>
          </a:p>
        </p:txBody>
      </p:sp>
      <p:pic>
        <p:nvPicPr>
          <p:cNvPr id="6" name="Picture 3" descr="http://www.mamac.ru/images/pm/0000088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786190"/>
            <a:ext cx="3500430" cy="2912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ы презентаций &quot;Школьные&quot; (в архиве — 3 шаблон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5279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357167"/>
            <a:ext cx="60007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Comic Sans MS" pitchFamily="66" charset="0"/>
              </a:rPr>
              <a:t>    «Дорога к дому»</a:t>
            </a:r>
            <a:endParaRPr lang="ru-RU" sz="4400" dirty="0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285860"/>
            <a:ext cx="7429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Оцениваемые УУД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: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умение выделить и отобразить в речи существенные ориентиры действия, а также передать (сообщить) их партнеру, планирующая и регулирующая функция речи </a:t>
            </a:r>
            <a:endParaRPr lang="ru-RU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Возраст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: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ступень начальной школы (10,5 – 11 лет) </a:t>
            </a:r>
            <a:endParaRPr lang="ru-RU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Форма</a:t>
            </a:r>
            <a:r>
              <a:rPr lang="ru-RU" i="1" dirty="0" smtClean="0">
                <a:latin typeface="Arial" pitchFamily="34" charset="0"/>
                <a:ea typeface="Times New Roman" pitchFamily="18" charset="0"/>
              </a:rPr>
              <a:t> (ситуация оценивания)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: выполнение совместного задания в классе парами.  </a:t>
            </a:r>
            <a:endParaRPr lang="ru-RU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Метод оценивания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: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наблюдение за процессом совместной деятельности и анализ результата</a:t>
            </a:r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 cstate="print"/>
          <a:srcRect l="2733" t="6932" r="3441" b="16816"/>
          <a:stretch>
            <a:fillRect/>
          </a:stretch>
        </p:blipFill>
        <p:spPr bwMode="auto">
          <a:xfrm>
            <a:off x="357158" y="4000504"/>
            <a:ext cx="685804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ы презентаций &quot;Школьные&quot; (в архиве — 3 шаблона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5279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571612"/>
            <a:ext cx="67151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Таблицы обработки результатов диагностик по классу и индивидуальные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857224" y="458783"/>
            <a:ext cx="7143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Мониторинг формируемых УУД (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индивидуадьная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Ф.И.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ученика(</a:t>
            </a:r>
            <a:r>
              <a:rPr kumimoji="0" lang="ru-RU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цы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______________________________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71474" y="1142982"/>
          <a:ext cx="8143928" cy="5329506"/>
        </p:xfrm>
        <a:graphic>
          <a:graphicData uri="http://schemas.openxmlformats.org/drawingml/2006/table">
            <a:tbl>
              <a:tblPr/>
              <a:tblGrid>
                <a:gridCol w="285750"/>
                <a:gridCol w="857256"/>
                <a:gridCol w="2214578"/>
                <a:gridCol w="428628"/>
                <a:gridCol w="357190"/>
                <a:gridCol w="357190"/>
                <a:gridCol w="428628"/>
                <a:gridCol w="420224"/>
                <a:gridCol w="399212"/>
                <a:gridCol w="466448"/>
                <a:gridCol w="428628"/>
                <a:gridCol w="357190"/>
                <a:gridCol w="357190"/>
                <a:gridCol w="428628"/>
                <a:gridCol w="357188"/>
              </a:tblGrid>
              <a:tr h="51481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ru-RU" sz="1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ru-RU" sz="10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УУД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МЕТОДИКА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класс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класс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класс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класс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40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0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ЛИЧНОСТНЫЕ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«Лесенка» (1-4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Анкета «Опросник мотивации»(2-4кл)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8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Методика «Незаконченные предложения» (1-4 кл)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52625" algn="l"/>
                        </a:tabLs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52625" algn="l"/>
                        </a:tabLs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РЕГУЛЯТИВНЫЕ</a:t>
                      </a: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«Рисование по точкам» (1кл)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4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Корректурная проба (2-4 </a:t>
                      </a:r>
                      <a:r>
                        <a:rPr lang="ru-RU" sz="1000" b="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316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ПОЗНАВАТЕЛЬНЫЕ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«Найди отличия» - сравнение картинок (1кл)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Выделение существенных признаков (2кл)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6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Логические закономерности (3кл)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Исследование словесно- логического мышления (4кл)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0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КОММУНИКАТИВНЫЕ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«Рукавички» (1-2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«Дорога к дому» (3-4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«Кто прав» (4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33590" marR="335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590" marR="335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675</Words>
  <Application>Microsoft Office PowerPoint</Application>
  <PresentationFormat>Экран (4:3)</PresentationFormat>
  <Paragraphs>180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37</cp:revision>
  <dcterms:modified xsi:type="dcterms:W3CDTF">2015-10-12T19:50:45Z</dcterms:modified>
</cp:coreProperties>
</file>