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9" r:id="rId2"/>
    <p:sldId id="269" r:id="rId3"/>
    <p:sldId id="259" r:id="rId4"/>
    <p:sldId id="270" r:id="rId5"/>
    <p:sldId id="265" r:id="rId6"/>
    <p:sldId id="271" r:id="rId7"/>
    <p:sldId id="257" r:id="rId8"/>
    <p:sldId id="260" r:id="rId9"/>
    <p:sldId id="262" r:id="rId10"/>
    <p:sldId id="263" r:id="rId11"/>
    <p:sldId id="264" r:id="rId12"/>
    <p:sldId id="274" r:id="rId13"/>
    <p:sldId id="268" r:id="rId14"/>
    <p:sldId id="272" r:id="rId15"/>
    <p:sldId id="273" r:id="rId16"/>
    <p:sldId id="276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55" autoAdjust="0"/>
    <p:restoredTop sz="94660"/>
  </p:normalViewPr>
  <p:slideViewPr>
    <p:cSldViewPr>
      <p:cViewPr varScale="1">
        <p:scale>
          <a:sx n="86" d="100"/>
          <a:sy n="86" d="100"/>
        </p:scale>
        <p:origin x="-151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AA7021-C882-4BB7-BF1D-5E62419587F6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0D5ADD-B5ED-4FB5-9708-FF362B58A2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AA7021-C882-4BB7-BF1D-5E62419587F6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0D5ADD-B5ED-4FB5-9708-FF362B58A2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AA7021-C882-4BB7-BF1D-5E62419587F6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0D5ADD-B5ED-4FB5-9708-FF362B58A2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AA7021-C882-4BB7-BF1D-5E62419587F6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0D5ADD-B5ED-4FB5-9708-FF362B58A2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AA7021-C882-4BB7-BF1D-5E62419587F6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0D5ADD-B5ED-4FB5-9708-FF362B58A2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AA7021-C882-4BB7-BF1D-5E62419587F6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0D5ADD-B5ED-4FB5-9708-FF362B58A2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AA7021-C882-4BB7-BF1D-5E62419587F6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0D5ADD-B5ED-4FB5-9708-FF362B58A2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AA7021-C882-4BB7-BF1D-5E62419587F6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0D5ADD-B5ED-4FB5-9708-FF362B58A2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AA7021-C882-4BB7-BF1D-5E62419587F6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0D5ADD-B5ED-4FB5-9708-FF362B58A2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AA7021-C882-4BB7-BF1D-5E62419587F6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0D5ADD-B5ED-4FB5-9708-FF362B58A2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AA7021-C882-4BB7-BF1D-5E62419587F6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0D5ADD-B5ED-4FB5-9708-FF362B58A2F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20AA7021-C882-4BB7-BF1D-5E62419587F6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2F0D5ADD-B5ED-4FB5-9708-FF362B58A2F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404664"/>
            <a:ext cx="7772400" cy="597666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B050"/>
                </a:solidFill>
              </a:rPr>
              <a:t/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rgbClr val="00B050"/>
                </a:solidFill>
              </a:rPr>
              <a:t/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rgbClr val="00B050"/>
                </a:solidFill>
              </a:rPr>
              <a:t/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rgbClr val="00B050"/>
                </a:solidFill>
              </a:rPr>
              <a:t/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rgbClr val="00B050"/>
                </a:solidFill>
              </a:rPr>
              <a:t/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sz="3100" dirty="0" smtClean="0">
                <a:solidFill>
                  <a:srgbClr val="00B050"/>
                </a:solidFill>
              </a:rPr>
              <a:t>Выбор </a:t>
            </a:r>
            <a:r>
              <a:rPr lang="ru-RU" sz="3100" dirty="0" err="1" smtClean="0">
                <a:solidFill>
                  <a:srgbClr val="002060"/>
                </a:solidFill>
              </a:rPr>
              <a:t>сказкотерапии</a:t>
            </a:r>
            <a:r>
              <a:rPr lang="ru-RU" sz="3100" dirty="0" smtClean="0">
                <a:solidFill>
                  <a:srgbClr val="002060"/>
                </a:solidFill>
              </a:rPr>
              <a:t>, как всестороннее развитие</a:t>
            </a:r>
            <a:r>
              <a:rPr lang="ru-RU" sz="3100" dirty="0" smtClean="0">
                <a:solidFill>
                  <a:srgbClr val="00B050"/>
                </a:solidFill>
              </a:rPr>
              <a:t> дошкольников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/>
              <a:t/>
            </a:r>
            <a:br>
              <a:rPr lang="ru-RU" sz="3100" dirty="0"/>
            </a:br>
            <a:r>
              <a:rPr lang="ru-RU" sz="3100" dirty="0" smtClean="0">
                <a:solidFill>
                  <a:srgbClr val="C00000"/>
                </a:solidFill>
              </a:rPr>
              <a:t>из опыта работы педагога-психолога МБДОУ №17</a:t>
            </a:r>
            <a:br>
              <a:rPr lang="ru-RU" sz="3100" dirty="0" smtClean="0">
                <a:solidFill>
                  <a:srgbClr val="C00000"/>
                </a:solidFill>
              </a:rPr>
            </a:br>
            <a:r>
              <a:rPr lang="ru-RU" sz="3100" dirty="0" err="1" smtClean="0">
                <a:solidFill>
                  <a:srgbClr val="C00000"/>
                </a:solidFill>
              </a:rPr>
              <a:t>Гимадиевой</a:t>
            </a:r>
            <a:r>
              <a:rPr lang="ru-RU" sz="3100" dirty="0" smtClean="0">
                <a:solidFill>
                  <a:srgbClr val="C00000"/>
                </a:solidFill>
              </a:rPr>
              <a:t> Венеры </a:t>
            </a:r>
            <a:r>
              <a:rPr lang="ru-RU" sz="3100" dirty="0" err="1" smtClean="0">
                <a:solidFill>
                  <a:srgbClr val="C00000"/>
                </a:solidFill>
              </a:rPr>
              <a:t>Завдатовны</a:t>
            </a:r>
            <a:r>
              <a:rPr lang="ru-RU" sz="3100" dirty="0" smtClean="0">
                <a:solidFill>
                  <a:srgbClr val="C00000"/>
                </a:solidFill>
              </a:rPr>
              <a:t/>
            </a:r>
            <a:br>
              <a:rPr lang="ru-RU" sz="3100" dirty="0" smtClean="0">
                <a:solidFill>
                  <a:srgbClr val="C00000"/>
                </a:solidFill>
              </a:rPr>
            </a:br>
            <a:r>
              <a:rPr lang="ru-RU" sz="3100" dirty="0" smtClean="0">
                <a:solidFill>
                  <a:srgbClr val="C00000"/>
                </a:solidFill>
              </a:rPr>
              <a:t/>
            </a:r>
            <a:br>
              <a:rPr lang="ru-RU" sz="3100" dirty="0" smtClean="0">
                <a:solidFill>
                  <a:srgbClr val="C00000"/>
                </a:solidFill>
              </a:rPr>
            </a:br>
            <a:r>
              <a:rPr lang="ru-RU" sz="3100" dirty="0" smtClean="0">
                <a:solidFill>
                  <a:srgbClr val="C00000"/>
                </a:solidFill>
              </a:rPr>
              <a:t>г.Нижнекамск, </a:t>
            </a:r>
            <a:br>
              <a:rPr lang="ru-RU" sz="3100" dirty="0" smtClean="0">
                <a:solidFill>
                  <a:srgbClr val="C00000"/>
                </a:solidFill>
              </a:rPr>
            </a:br>
            <a:r>
              <a:rPr lang="ru-RU" sz="3100" dirty="0" smtClean="0">
                <a:solidFill>
                  <a:srgbClr val="C00000"/>
                </a:solidFill>
              </a:rPr>
              <a:t>Республика Татарстан</a:t>
            </a:r>
            <a:endParaRPr lang="ru-RU" sz="31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6168748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dirty="0">
                <a:solidFill>
                  <a:schemeClr val="accent2"/>
                </a:solidFill>
              </a:rPr>
              <a:t>Художественные сказки </a:t>
            </a:r>
            <a:r>
              <a:rPr lang="ru-RU" dirty="0" smtClean="0">
                <a:solidFill>
                  <a:schemeClr val="accent2"/>
                </a:solidFill>
              </a:rPr>
              <a:t> </a:t>
            </a:r>
            <a:r>
              <a:rPr lang="ru-RU" dirty="0">
                <a:solidFill>
                  <a:schemeClr val="accent2"/>
                </a:solidFill>
              </a:rPr>
              <a:t>очень полезны. </a:t>
            </a:r>
            <a:endParaRPr lang="ru-RU" dirty="0" smtClean="0">
              <a:solidFill>
                <a:schemeClr val="accent2"/>
              </a:solidFill>
            </a:endParaRP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</a:t>
            </a:r>
          </a:p>
          <a:p>
            <a:pPr algn="just">
              <a:buNone/>
            </a:pPr>
            <a:r>
              <a:rPr lang="ru-RU" dirty="0" smtClean="0"/>
              <a:t>     Например</a:t>
            </a:r>
            <a:r>
              <a:rPr lang="ru-RU" dirty="0"/>
              <a:t>, ребёнку, любящему приврать по пустякам, стоит почитать сказку "Заяц-хвастун", легкомысленному и шаловливому "Приключения Незнайки", эгоистичному и жадному малышу будет полезно послушать сказку "О рыбаке и рыбке", а робкому и пугливому - "О трусливом зайце". В этом случае не стоит явно указывать на сходство героя с ребёнком - малыш сделает выводы сам. Просто обсудите сказку вместе. Здесь придут на помощь почти все методы </a:t>
            </a:r>
            <a:r>
              <a:rPr lang="ru-RU" dirty="0" err="1"/>
              <a:t>арттерапии</a:t>
            </a:r>
            <a:r>
              <a:rPr lang="ru-RU" dirty="0"/>
              <a:t>: </a:t>
            </a:r>
            <a:r>
              <a:rPr lang="ru-RU" dirty="0" err="1"/>
              <a:t>цветотерапия</a:t>
            </a:r>
            <a:r>
              <a:rPr lang="ru-RU" dirty="0"/>
              <a:t> (можно рисовать свои впечатления от сказки), </a:t>
            </a:r>
            <a:r>
              <a:rPr lang="ru-RU" dirty="0" err="1"/>
              <a:t>игротерапия</a:t>
            </a:r>
            <a:r>
              <a:rPr lang="ru-RU" dirty="0"/>
              <a:t> (придумать игру по сказке или инсценировать любимый отрывок), и даже музыкотерапия (подобрать мелодии подходящие по настроению тому или иному сюжету). Это поможет малышу лучше усвоить извлеченный из сказки опыт, а родителям - лучше понять своего ребенка</a:t>
            </a:r>
            <a:r>
              <a:rPr lang="ru-RU" dirty="0" smtClean="0"/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 fontScale="25000" lnSpcReduction="20000"/>
          </a:bodyPr>
          <a:lstStyle/>
          <a:p>
            <a:r>
              <a:rPr lang="ru-RU" sz="9600" dirty="0" smtClean="0">
                <a:solidFill>
                  <a:srgbClr val="00B050"/>
                </a:solidFill>
              </a:rPr>
              <a:t>Формы работы со сказкой также многоцветны и разнообразны, как сама жизнь. Абсолютно всё, что нас окружает, может быть описано языком сказок. Если родители смогут правильно использовать все возможности </a:t>
            </a:r>
            <a:r>
              <a:rPr lang="ru-RU" sz="9600" dirty="0" err="1" smtClean="0">
                <a:solidFill>
                  <a:srgbClr val="00B050"/>
                </a:solidFill>
              </a:rPr>
              <a:t>сказкотерапии</a:t>
            </a:r>
            <a:r>
              <a:rPr lang="ru-RU" sz="9600" dirty="0" smtClean="0">
                <a:solidFill>
                  <a:srgbClr val="00B050"/>
                </a:solidFill>
              </a:rPr>
              <a:t>, то окажут своим детям неоценимую помощь.</a:t>
            </a:r>
          </a:p>
          <a:p>
            <a:r>
              <a:rPr lang="ru-RU" sz="9600" dirty="0" smtClean="0">
                <a:solidFill>
                  <a:srgbClr val="00B050"/>
                </a:solidFill>
              </a:rPr>
              <a:t>Во-первых, ребенок будет знать, что родителям небезразличны его проблемы.</a:t>
            </a:r>
          </a:p>
          <a:p>
            <a:r>
              <a:rPr lang="ru-RU" sz="9600" dirty="0" smtClean="0">
                <a:solidFill>
                  <a:srgbClr val="00B050"/>
                </a:solidFill>
              </a:rPr>
              <a:t>Во-вторых, он сможет усвоить такое жизненное правило: " нужно искать силы для преодоления трудностей в себе самом".</a:t>
            </a:r>
          </a:p>
          <a:p>
            <a:r>
              <a:rPr lang="ru-RU" sz="9600" dirty="0" smtClean="0">
                <a:solidFill>
                  <a:srgbClr val="00B050"/>
                </a:solidFill>
              </a:rPr>
              <a:t>В-третьих, сказки показывают, что безвыходных ситуаций не существует, выход всегда есть - надо только его поискать.</a:t>
            </a:r>
          </a:p>
          <a:p>
            <a:r>
              <a:rPr lang="ru-RU" sz="9600" dirty="0" smtClean="0">
                <a:solidFill>
                  <a:srgbClr val="00B050"/>
                </a:solidFill>
              </a:rPr>
              <a:t>А ещё "походы" в сказочный мир разовьют воображение ребёнка, научат свободно, не страшась опасностей, импровизировать, дадут ему чудесное умение использовать для решения проблем волшебную силу творчества!</a:t>
            </a:r>
          </a:p>
          <a:p>
            <a:pPr>
              <a:buNone/>
            </a:pPr>
            <a:endParaRPr lang="ru-RU" sz="96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im2-tub-ru.yandex.net/i?id=62667692306a288687d76f844be29eae-04-144&amp;n=2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2899042" cy="23762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im2-tub-ru.yandex.net/i?id=f83f30c5fff363006216e9aaabd3bf14-127-144&amp;n=2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4578" y="2066552"/>
            <a:ext cx="3059440" cy="215453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://im3-tub-ru.yandex.net/i?id=2f1b94677c5bdef66396a878bb9d16d1-111-144&amp;n=2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3758721"/>
            <a:ext cx="2093962" cy="27552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302923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25949" y="332656"/>
            <a:ext cx="8424936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Конспект занятия в старшей группе по развитию речи с использованием </a:t>
            </a:r>
            <a:r>
              <a:rPr lang="ru-RU" b="1" dirty="0" err="1">
                <a:solidFill>
                  <a:srgbClr val="FF0000"/>
                </a:solidFill>
              </a:rPr>
              <a:t>сказкотерапии</a:t>
            </a:r>
            <a:r>
              <a:rPr lang="ru-RU" b="1" dirty="0">
                <a:solidFill>
                  <a:srgbClr val="FF0000"/>
                </a:solidFill>
              </a:rPr>
              <a:t> по сказке</a:t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>К. И. Чуковского «Муха-Цокотух</a:t>
            </a:r>
            <a:r>
              <a:rPr lang="ru-RU" sz="1600" b="1" dirty="0"/>
              <a:t>а»</a:t>
            </a:r>
          </a:p>
          <a:p>
            <a:r>
              <a:rPr lang="ru-RU" sz="1600" u="sng" dirty="0"/>
              <a:t>Общеразвивающие задачи:</a:t>
            </a:r>
            <a:endParaRPr lang="ru-RU" sz="1600" dirty="0"/>
          </a:p>
          <a:p>
            <a:r>
              <a:rPr lang="ru-RU" sz="1600" dirty="0"/>
              <a:t>Формировать представления о насекомых в среде обитания.</a:t>
            </a:r>
          </a:p>
          <a:p>
            <a:r>
              <a:rPr lang="ru-RU" sz="1600" dirty="0"/>
              <a:t>Развивать выразительно, имитировать движения характерные для различных насекомых.</a:t>
            </a:r>
          </a:p>
          <a:p>
            <a:r>
              <a:rPr lang="ru-RU" sz="1600" dirty="0"/>
              <a:t>Учить интонационно-выразительному подражанию.</a:t>
            </a:r>
          </a:p>
          <a:p>
            <a:r>
              <a:rPr lang="ru-RU" sz="1600" dirty="0"/>
              <a:t>Развивать произвольное внимание и воображение; развивать понимание мимических выражений и выражений лица.</a:t>
            </a:r>
          </a:p>
          <a:p>
            <a:r>
              <a:rPr lang="ru-RU" sz="1600" dirty="0"/>
              <a:t>Формировать знания об эмоциях. Актуализация позитивного эмоционального опыта.</a:t>
            </a:r>
          </a:p>
          <a:p>
            <a:r>
              <a:rPr lang="ru-RU" sz="1600" dirty="0"/>
              <a:t>Воспитывать простейшие эмоции - грусть, радость, страх, переживание и учить их выражать, распознавать с помощью пиктограмм.</a:t>
            </a:r>
          </a:p>
          <a:p>
            <a:r>
              <a:rPr lang="ru-RU" sz="1600" dirty="0"/>
              <a:t>Снять телесное эмоциональное напряжение с помощью упражнений и музыки.</a:t>
            </a:r>
          </a:p>
          <a:p>
            <a:r>
              <a:rPr lang="ru-RU" sz="1600" u="sng" dirty="0"/>
              <a:t>Речевые задачи:</a:t>
            </a:r>
            <a:endParaRPr lang="ru-RU" sz="1600" dirty="0"/>
          </a:p>
          <a:p>
            <a:r>
              <a:rPr lang="ru-RU" sz="1600" dirty="0"/>
              <a:t>Активизировать и обогащать словарный запас детей за счет употребление разнообразных прилагательных.</a:t>
            </a:r>
          </a:p>
          <a:p>
            <a:r>
              <a:rPr lang="ru-RU" sz="1600" dirty="0"/>
              <a:t>Развивать фразовую речь в процессе ответов на вопросы, интонационную выразительность.</a:t>
            </a:r>
          </a:p>
          <a:p>
            <a:r>
              <a:rPr lang="ru-RU" sz="1600" dirty="0"/>
              <a:t>Закреплять правильное отчетливое произношение звуков</a:t>
            </a:r>
            <a:r>
              <a:rPr lang="ru-RU" sz="1600" dirty="0" smtClean="0"/>
              <a:t>.</a:t>
            </a:r>
            <a:endParaRPr lang="ru-RU" sz="1600" dirty="0"/>
          </a:p>
          <a:p>
            <a:r>
              <a:rPr lang="ru-RU" sz="1600" dirty="0"/>
              <a:t>Продолжать совершенствовать диалогическую форму речи.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332656"/>
            <a:ext cx="8496944" cy="68018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u="sng" dirty="0"/>
              <a:t>Воспитательные задачи:</a:t>
            </a:r>
            <a:endParaRPr lang="ru-RU" sz="1600" dirty="0"/>
          </a:p>
          <a:p>
            <a:r>
              <a:rPr lang="ru-RU" sz="1600" dirty="0"/>
              <a:t>Воспитывать любовь к сказкам.</a:t>
            </a:r>
          </a:p>
          <a:p>
            <a:r>
              <a:rPr lang="ru-RU" sz="1600" dirty="0"/>
              <a:t>Учить сопереживать. Сочувствовать.</a:t>
            </a:r>
          </a:p>
          <a:p>
            <a:r>
              <a:rPr lang="ru-RU" sz="1600" dirty="0"/>
              <a:t>Воспитывать доброжелательное отношение к людям, стремление делать добрые дела, бережное отношение к природе.</a:t>
            </a:r>
          </a:p>
          <a:p>
            <a:r>
              <a:rPr lang="ru-RU" sz="1600" u="sng" dirty="0"/>
              <a:t>1. Орг. момент. Настрой детей на занятие.</a:t>
            </a:r>
            <a:endParaRPr lang="ru-RU" sz="1600" dirty="0"/>
          </a:p>
          <a:p>
            <a:r>
              <a:rPr lang="ru-RU" sz="1600" u="sng" dirty="0"/>
              <a:t>2. Вступительная беседа.</a:t>
            </a:r>
            <a:endParaRPr lang="ru-RU" sz="1600" dirty="0"/>
          </a:p>
          <a:p>
            <a:r>
              <a:rPr lang="ru-RU" sz="1600" dirty="0"/>
              <a:t>- Сегодня мы станем героями одной сказки, она вам уже знакома, эта сказка К.И. Чуковского «Муха-Цокотуха». Мы вспомним ее, побываем в мире насекомых и почувствуем, что пережили наши герои, а еще посмотрим, чему она нас научит.</a:t>
            </a:r>
          </a:p>
          <a:p>
            <a:r>
              <a:rPr lang="ru-RU" sz="1600" u="sng" dirty="0"/>
              <a:t>3. Вхождение в сказку</a:t>
            </a:r>
            <a:r>
              <a:rPr lang="ru-RU" sz="1600" u="sng" dirty="0" smtClean="0"/>
              <a:t>.</a:t>
            </a:r>
          </a:p>
          <a:p>
            <a:r>
              <a:rPr lang="ru-RU" sz="1600" u="sng" dirty="0"/>
              <a:t>4. Упражнение «Счастье»</a:t>
            </a:r>
            <a:r>
              <a:rPr lang="ru-RU" sz="1600" dirty="0"/>
              <a:t>. </a:t>
            </a:r>
            <a:endParaRPr lang="ru-RU" sz="1600" dirty="0" smtClean="0"/>
          </a:p>
          <a:p>
            <a:r>
              <a:rPr lang="ru-RU" sz="1600" u="sng" dirty="0"/>
              <a:t>5. Упражнение на дыхание «Дуем на чай</a:t>
            </a:r>
            <a:r>
              <a:rPr lang="ru-RU" sz="1600" u="sng" dirty="0" smtClean="0"/>
              <a:t>».</a:t>
            </a:r>
          </a:p>
          <a:p>
            <a:r>
              <a:rPr lang="ru-RU" sz="1600" u="sng" dirty="0"/>
              <a:t>6. Словарная работа.</a:t>
            </a:r>
            <a:endParaRPr lang="ru-RU" sz="1600" dirty="0"/>
          </a:p>
          <a:p>
            <a:r>
              <a:rPr lang="ru-RU" sz="1600" dirty="0"/>
              <a:t>- Кто такая именинница?</a:t>
            </a:r>
          </a:p>
          <a:p>
            <a:r>
              <a:rPr lang="ru-RU" sz="1600" u="sng" dirty="0"/>
              <a:t>7. Упражнение «Любование»</a:t>
            </a:r>
            <a:endParaRPr lang="ru-RU" sz="1600" dirty="0"/>
          </a:p>
          <a:p>
            <a:r>
              <a:rPr lang="ru-RU" sz="1600" u="sng" dirty="0"/>
              <a:t>8. Пальчиковая </a:t>
            </a:r>
            <a:r>
              <a:rPr lang="ru-RU" sz="1600" u="sng" dirty="0" smtClean="0"/>
              <a:t>гимнастика</a:t>
            </a:r>
            <a:endParaRPr lang="ru-RU" sz="1600" u="sng" dirty="0"/>
          </a:p>
          <a:p>
            <a:r>
              <a:rPr lang="ru-RU" sz="1600" u="sng" dirty="0"/>
              <a:t>9. Словарная работа.</a:t>
            </a:r>
            <a:endParaRPr lang="ru-RU" sz="1600" dirty="0"/>
          </a:p>
          <a:p>
            <a:r>
              <a:rPr lang="ru-RU" sz="1600" dirty="0"/>
              <a:t>Ведущая:</a:t>
            </a:r>
          </a:p>
          <a:p>
            <a:r>
              <a:rPr lang="ru-RU" sz="1600" dirty="0"/>
              <a:t>- Муха-Цокотуха, а какое у тебя варенье? Из какой ягоды?</a:t>
            </a:r>
          </a:p>
          <a:p>
            <a:r>
              <a:rPr lang="ru-RU" sz="1600" dirty="0"/>
              <a:t>- Ребята, варенье из яблок, какое это варенье? Из вишни? Из слив? Из смородины?</a:t>
            </a:r>
          </a:p>
          <a:p>
            <a:r>
              <a:rPr lang="ru-RU" sz="1600" dirty="0"/>
              <a:t>- А какое ваше любимое варенье?</a:t>
            </a:r>
          </a:p>
          <a:p>
            <a:r>
              <a:rPr lang="ru-RU" sz="1600" u="sng" dirty="0"/>
              <a:t>10. Артикуляционная гимнастика «Вкусное варенье».</a:t>
            </a:r>
            <a:endParaRPr lang="ru-RU" sz="1600" dirty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83973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260648"/>
            <a:ext cx="8352927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/>
              <a:t>11. Упражнение «Сочувствие</a:t>
            </a:r>
            <a:r>
              <a:rPr lang="ru-RU" u="sng" dirty="0" smtClean="0"/>
              <a:t>»</a:t>
            </a:r>
          </a:p>
          <a:p>
            <a:r>
              <a:rPr lang="ru-RU" u="sng" dirty="0"/>
              <a:t>12. Упражнение «Страх»</a:t>
            </a:r>
            <a:r>
              <a:rPr lang="ru-RU" b="1" u="sng" dirty="0"/>
              <a:t>.</a:t>
            </a:r>
            <a:r>
              <a:rPr lang="ru-RU" b="1" dirty="0"/>
              <a:t> </a:t>
            </a:r>
            <a:endParaRPr lang="ru-RU" b="1" dirty="0" smtClean="0"/>
          </a:p>
          <a:p>
            <a:r>
              <a:rPr lang="ru-RU" u="sng" dirty="0" smtClean="0"/>
              <a:t>13</a:t>
            </a:r>
            <a:r>
              <a:rPr lang="ru-RU" u="sng" dirty="0"/>
              <a:t>. Беседа о том, что нельзя оставлять друга в беде</a:t>
            </a:r>
            <a:r>
              <a:rPr lang="ru-RU" u="sng" dirty="0" smtClean="0"/>
              <a:t>.</a:t>
            </a:r>
          </a:p>
          <a:p>
            <a:r>
              <a:rPr lang="ru-RU" u="sng" dirty="0"/>
              <a:t>14. Упражнение «Поглаживание».</a:t>
            </a:r>
            <a:r>
              <a:rPr lang="ru-RU" dirty="0"/>
              <a:t> </a:t>
            </a:r>
            <a:endParaRPr lang="ru-RU" dirty="0" smtClean="0"/>
          </a:p>
          <a:p>
            <a:r>
              <a:rPr lang="ru-RU" u="sng" dirty="0"/>
              <a:t>15. Упражнение «Встреча</a:t>
            </a:r>
            <a:r>
              <a:rPr lang="ru-RU" u="sng" dirty="0" smtClean="0"/>
              <a:t>».</a:t>
            </a:r>
          </a:p>
          <a:p>
            <a:r>
              <a:rPr lang="ru-RU" u="sng" dirty="0"/>
              <a:t>16. Все танцуют под слова</a:t>
            </a:r>
            <a:r>
              <a:rPr lang="ru-RU" b="1" u="sng" dirty="0"/>
              <a:t>:</a:t>
            </a:r>
            <a:r>
              <a:rPr lang="ru-RU" dirty="0"/>
              <a:t> </a:t>
            </a:r>
          </a:p>
          <a:p>
            <a:r>
              <a:rPr lang="ru-RU" dirty="0"/>
              <a:t>«Музыканты прибегали, в барабаны застучали.</a:t>
            </a:r>
          </a:p>
          <a:p>
            <a:r>
              <a:rPr lang="ru-RU" dirty="0"/>
              <a:t>Бом! Бом! Бом! Бом! Пляшет Муха с Комаром.</a:t>
            </a:r>
          </a:p>
          <a:p>
            <a:r>
              <a:rPr lang="ru-RU" dirty="0"/>
              <a:t>А за нею клоп, клоп сапогами топ, топ!</a:t>
            </a:r>
            <a:r>
              <a:rPr lang="ru-RU" b="1" dirty="0"/>
              <a:t> </a:t>
            </a:r>
            <a:endParaRPr lang="ru-RU" dirty="0"/>
          </a:p>
          <a:p>
            <a:r>
              <a:rPr lang="ru-RU" dirty="0" err="1"/>
              <a:t>Козявочки</a:t>
            </a:r>
            <a:r>
              <a:rPr lang="ru-RU" dirty="0"/>
              <a:t> с червячками, букашечки с мотыльками.</a:t>
            </a:r>
          </a:p>
          <a:p>
            <a:r>
              <a:rPr lang="ru-RU" dirty="0"/>
              <a:t>А жуки рогатые – мужики богатые</a:t>
            </a:r>
          </a:p>
          <a:p>
            <a:r>
              <a:rPr lang="ru-RU" dirty="0"/>
              <a:t>Шапочками машут, с бабочками пляшут.</a:t>
            </a:r>
          </a:p>
          <a:p>
            <a:r>
              <a:rPr lang="ru-RU" dirty="0"/>
              <a:t>Веселиться народ, Муха замуж идет». </a:t>
            </a:r>
          </a:p>
          <a:p>
            <a:r>
              <a:rPr lang="ru-RU" dirty="0"/>
              <a:t>Ведущая:</a:t>
            </a:r>
          </a:p>
          <a:p>
            <a:r>
              <a:rPr lang="ru-RU" dirty="0"/>
              <a:t>«За лихого, удалого, Молодого Комара.</a:t>
            </a:r>
          </a:p>
          <a:p>
            <a:r>
              <a:rPr lang="ru-RU" dirty="0"/>
              <a:t>Будет, будет мошкара веселиться до утра,</a:t>
            </a:r>
          </a:p>
          <a:p>
            <a:r>
              <a:rPr lang="ru-RU" dirty="0"/>
              <a:t>Нынче Муха-Цокотуха именинница!»</a:t>
            </a:r>
          </a:p>
          <a:p>
            <a:r>
              <a:rPr lang="ru-RU" u="sng" dirty="0"/>
              <a:t>17. Выход из сказки</a:t>
            </a:r>
            <a:endParaRPr lang="ru-RU" dirty="0"/>
          </a:p>
          <a:p>
            <a:r>
              <a:rPr lang="ru-RU" u="sng" dirty="0"/>
              <a:t>Использовалась литература</a:t>
            </a:r>
            <a:r>
              <a:rPr lang="ru-RU" dirty="0"/>
              <a:t>:</a:t>
            </a:r>
          </a:p>
          <a:p>
            <a:r>
              <a:rPr lang="ru-RU" dirty="0"/>
              <a:t>Тренинг по </a:t>
            </a:r>
            <a:r>
              <a:rPr lang="ru-RU" dirty="0" err="1"/>
              <a:t>сказкотерапии</a:t>
            </a:r>
            <a:r>
              <a:rPr lang="ru-RU" dirty="0"/>
              <a:t> под редакцией Т. Д. </a:t>
            </a:r>
            <a:r>
              <a:rPr lang="ru-RU" dirty="0" err="1"/>
              <a:t>Зинкевич-Евстегнеевой</a:t>
            </a:r>
            <a:r>
              <a:rPr lang="ru-RU" dirty="0"/>
              <a:t>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086365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470513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Выбор </a:t>
            </a:r>
            <a:r>
              <a:rPr lang="ru-RU" dirty="0" err="1" smtClean="0">
                <a:solidFill>
                  <a:srgbClr val="002060"/>
                </a:solidFill>
              </a:rPr>
              <a:t>сказкотерапии</a:t>
            </a:r>
            <a:r>
              <a:rPr lang="ru-RU" dirty="0" smtClean="0">
                <a:solidFill>
                  <a:srgbClr val="002060"/>
                </a:solidFill>
              </a:rPr>
              <a:t>, как всестороннее развитие</a:t>
            </a:r>
            <a:r>
              <a:rPr lang="ru-RU" dirty="0" smtClean="0">
                <a:solidFill>
                  <a:srgbClr val="00B050"/>
                </a:solidFill>
              </a:rPr>
              <a:t> дошкольников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>
                <a:solidFill>
                  <a:srgbClr val="C00000"/>
                </a:solidFill>
              </a:rPr>
              <a:t>из опыта работы педагога-психолога МБДОУ №17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>
                <a:solidFill>
                  <a:srgbClr val="C00000"/>
                </a:solidFill>
              </a:rPr>
              <a:t>Гимадиевой</a:t>
            </a:r>
            <a:r>
              <a:rPr lang="ru-RU" dirty="0" smtClean="0">
                <a:solidFill>
                  <a:srgbClr val="C00000"/>
                </a:solidFill>
              </a:rPr>
              <a:t> Венеры </a:t>
            </a:r>
            <a:r>
              <a:rPr lang="ru-RU" dirty="0" err="1" smtClean="0">
                <a:solidFill>
                  <a:srgbClr val="C00000"/>
                </a:solidFill>
              </a:rPr>
              <a:t>Завдатовны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07583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cs403226.vk.me/v403226737/507e/0HefBr28NlU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59" y="260648"/>
            <a:ext cx="7920881" cy="64087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232044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1124744"/>
            <a:ext cx="7772400" cy="475252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В мире много сказок: грустных и смешных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и прожить на свете нам нельзя без них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пусть герои сказок дарят нам тепло,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пусть добро навеки побеждает зло!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cs417220.vk.me/v417220737/664/rY4KTRWbxo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76672"/>
            <a:ext cx="3371850" cy="32385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854933" y="260648"/>
            <a:ext cx="501657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1600" dirty="0" smtClean="0"/>
              <a:t>Актуальность </a:t>
            </a:r>
            <a:r>
              <a:rPr lang="ru-RU" sz="1600" dirty="0"/>
              <a:t>использования </a:t>
            </a:r>
            <a:r>
              <a:rPr lang="ru-RU" sz="1600" dirty="0" err="1"/>
              <a:t>сказкотерапии</a:t>
            </a:r>
            <a:r>
              <a:rPr lang="ru-RU" sz="1600" dirty="0"/>
              <a:t> в том ,что сказки- естественная составляющая повседневной жизни детей.</a:t>
            </a:r>
          </a:p>
          <a:p>
            <a:r>
              <a:rPr lang="ru-RU" sz="1600" dirty="0"/>
              <a:t>Задачи </a:t>
            </a:r>
            <a:r>
              <a:rPr lang="ru-RU" sz="1600" dirty="0" err="1"/>
              <a:t>сказкотерапии</a:t>
            </a:r>
            <a:r>
              <a:rPr lang="ru-RU" sz="1600" dirty="0"/>
              <a:t>.</a:t>
            </a:r>
          </a:p>
          <a:p>
            <a:r>
              <a:rPr lang="ru-RU" sz="1600" dirty="0"/>
              <a:t>1.Развивать речь детей с помощью:</a:t>
            </a:r>
          </a:p>
          <a:p>
            <a:r>
              <a:rPr lang="ru-RU" sz="1600" dirty="0" err="1"/>
              <a:t>Пересказывания</a:t>
            </a:r>
            <a:r>
              <a:rPr lang="ru-RU" sz="1600" dirty="0"/>
              <a:t> сказок;</a:t>
            </a:r>
          </a:p>
          <a:p>
            <a:r>
              <a:rPr lang="ru-RU" sz="1600" dirty="0"/>
              <a:t>Рассказывания сказок от третьего </a:t>
            </a:r>
            <a:r>
              <a:rPr lang="ru-RU" sz="1600" dirty="0" smtClean="0"/>
              <a:t>лица</a:t>
            </a:r>
            <a:r>
              <a:rPr lang="ru-RU" sz="1600" dirty="0"/>
              <a:t>;</a:t>
            </a:r>
          </a:p>
          <a:p>
            <a:r>
              <a:rPr lang="ru-RU" sz="1600" dirty="0"/>
              <a:t>Группового рассказывания сказок;</a:t>
            </a:r>
          </a:p>
          <a:p>
            <a:r>
              <a:rPr lang="ru-RU" sz="1600" dirty="0"/>
              <a:t>Рассказывания сказок по кругу;</a:t>
            </a:r>
          </a:p>
          <a:p>
            <a:r>
              <a:rPr lang="ru-RU" sz="1600" dirty="0"/>
              <a:t>Сочинения сказок</a:t>
            </a:r>
            <a:r>
              <a:rPr lang="ru-RU" sz="1600" dirty="0" smtClean="0"/>
              <a:t>.</a:t>
            </a:r>
          </a:p>
          <a:p>
            <a:r>
              <a:rPr lang="ru-RU" sz="1600" dirty="0"/>
              <a:t>2.Выявить и поддержать творческие способности.</a:t>
            </a:r>
          </a:p>
          <a:p>
            <a:r>
              <a:rPr lang="ru-RU" sz="1600" dirty="0"/>
              <a:t>3.Снизить уровень тревожности и агрессивности.</a:t>
            </a:r>
          </a:p>
          <a:p>
            <a:r>
              <a:rPr lang="ru-RU" sz="1600" dirty="0"/>
              <a:t>4.Развить способности к эмоциональной регуляции и естественной коммуникации.</a:t>
            </a:r>
          </a:p>
          <a:p>
            <a:r>
              <a:rPr lang="ru-RU" sz="1600" dirty="0"/>
              <a:t>5.Развить умение преодолевать трудности и страхи.</a:t>
            </a:r>
          </a:p>
          <a:p>
            <a:r>
              <a:rPr lang="ru-RU" sz="1600" dirty="0"/>
              <a:t>6.Формировать навыки конструктивного выражения эмоций.</a:t>
            </a:r>
          </a:p>
          <a:p>
            <a:r>
              <a:rPr lang="ru-RU" sz="1600" dirty="0"/>
              <a:t>7.Укрепить союз «Ребенок-Родитель-Педагог».</a:t>
            </a:r>
          </a:p>
          <a:p>
            <a:endParaRPr lang="ru-RU" dirty="0">
              <a:effectLst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90668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6143668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54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4400" dirty="0" smtClean="0">
                <a:solidFill>
                  <a:srgbClr val="FF0000"/>
                </a:solidFill>
              </a:rPr>
              <a:t>Влияние художественной литературы (</a:t>
            </a:r>
            <a:r>
              <a:rPr lang="ru-RU" sz="4400" dirty="0" err="1" smtClean="0">
                <a:solidFill>
                  <a:srgbClr val="FF0000"/>
                </a:solidFill>
              </a:rPr>
              <a:t>сказокотерапии</a:t>
            </a:r>
            <a:r>
              <a:rPr lang="ru-RU" sz="4400" dirty="0" smtClean="0">
                <a:solidFill>
                  <a:srgbClr val="FF0000"/>
                </a:solidFill>
              </a:rPr>
              <a:t>) на развитие словаря детей дошкольного возраста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33578" y="332656"/>
            <a:ext cx="8414886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4"/>
                </a:solidFill>
              </a:rPr>
              <a:t>При использовании </a:t>
            </a:r>
            <a:r>
              <a:rPr lang="ru-RU" dirty="0" err="1">
                <a:solidFill>
                  <a:schemeClr val="accent4"/>
                </a:solidFill>
              </a:rPr>
              <a:t>сказкотерапии</a:t>
            </a:r>
            <a:r>
              <a:rPr lang="ru-RU" dirty="0">
                <a:solidFill>
                  <a:schemeClr val="accent4"/>
                </a:solidFill>
              </a:rPr>
              <a:t> в развитии речи </a:t>
            </a:r>
            <a:r>
              <a:rPr lang="ru-RU" b="1" dirty="0">
                <a:solidFill>
                  <a:schemeClr val="accent4"/>
                </a:solidFill>
              </a:rPr>
              <a:t>создаётся </a:t>
            </a:r>
            <a:r>
              <a:rPr lang="ru-RU" dirty="0">
                <a:solidFill>
                  <a:schemeClr val="accent4"/>
                </a:solidFill>
              </a:rPr>
              <a:t>коммуникативная направленность каждого слова и высказывания ребёнка, происходит </a:t>
            </a:r>
            <a:r>
              <a:rPr lang="ru-RU" b="1" dirty="0">
                <a:solidFill>
                  <a:schemeClr val="accent4"/>
                </a:solidFill>
              </a:rPr>
              <a:t>совершенствование</a:t>
            </a:r>
            <a:r>
              <a:rPr lang="ru-RU" dirty="0">
                <a:solidFill>
                  <a:schemeClr val="accent4"/>
                </a:solidFill>
              </a:rPr>
              <a:t> </a:t>
            </a:r>
            <a:r>
              <a:rPr lang="ru-RU" dirty="0" err="1">
                <a:solidFill>
                  <a:schemeClr val="accent4"/>
                </a:solidFill>
              </a:rPr>
              <a:t>лексико</a:t>
            </a:r>
            <a:r>
              <a:rPr lang="ru-RU" dirty="0">
                <a:solidFill>
                  <a:schemeClr val="accent4"/>
                </a:solidFill>
              </a:rPr>
              <a:t> – грамматических средств языка, звуковой стороны речи в сфере произношения, восприятия и выразительности, развитие диалогической и монологической речи, возникает взаимосвязь зрительного, слухового и моторного анализаторов. </a:t>
            </a:r>
            <a:endParaRPr lang="ru-RU" dirty="0" smtClean="0">
              <a:solidFill>
                <a:schemeClr val="accent4"/>
              </a:solidFill>
            </a:endParaRPr>
          </a:p>
          <a:p>
            <a:endParaRPr lang="ru-RU" dirty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Вместе 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с тем, на занятиях 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создаётся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 благоприятная психологическая атмосфера, обогащение эмоционально – чувственной сферы ребёнка, а также 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приобщение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 детей к народному творчеству. </a:t>
            </a:r>
          </a:p>
          <a:p>
            <a:endParaRPr lang="ru-RU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ru-RU" dirty="0" smtClean="0">
                <a:solidFill>
                  <a:srgbClr val="00B050"/>
                </a:solidFill>
              </a:rPr>
              <a:t>У </a:t>
            </a:r>
            <a:r>
              <a:rPr lang="ru-RU" dirty="0">
                <a:solidFill>
                  <a:srgbClr val="00B050"/>
                </a:solidFill>
              </a:rPr>
              <a:t>детей </a:t>
            </a:r>
            <a:r>
              <a:rPr lang="ru-RU" b="1" dirty="0">
                <a:solidFill>
                  <a:srgbClr val="00B050"/>
                </a:solidFill>
              </a:rPr>
              <a:t>повышается</a:t>
            </a:r>
            <a:r>
              <a:rPr lang="ru-RU" dirty="0">
                <a:solidFill>
                  <a:srgbClr val="00B050"/>
                </a:solidFill>
              </a:rPr>
              <a:t> речевая активность в процессе приобретения умения узнавать и пересказывать сказку, определять её героев и отношения между ними. Прослушивание и понимание сказки помогает ребёнку словесно </a:t>
            </a:r>
            <a:r>
              <a:rPr lang="ru-RU" b="1" dirty="0">
                <a:solidFill>
                  <a:srgbClr val="00B050"/>
                </a:solidFill>
              </a:rPr>
              <a:t>устанавливать </a:t>
            </a:r>
            <a:r>
              <a:rPr lang="ru-RU" dirty="0">
                <a:solidFill>
                  <a:srgbClr val="00B050"/>
                </a:solidFill>
              </a:rPr>
              <a:t>связь между событиями и строить речевые умозаключения, связывать сказки с приобретённым </a:t>
            </a:r>
            <a:r>
              <a:rPr lang="ru-RU" dirty="0" smtClean="0">
                <a:solidFill>
                  <a:srgbClr val="00B050"/>
                </a:solidFill>
              </a:rPr>
              <a:t>опытом </a:t>
            </a:r>
            <a:r>
              <a:rPr lang="ru-RU" dirty="0">
                <a:solidFill>
                  <a:srgbClr val="00B050"/>
                </a:solidFill>
              </a:rPr>
              <a:t>и знаниями. У детей </a:t>
            </a:r>
            <a:r>
              <a:rPr lang="ru-RU" b="1" dirty="0">
                <a:solidFill>
                  <a:srgbClr val="00B050"/>
                </a:solidFill>
              </a:rPr>
              <a:t>совершенствуется</a:t>
            </a:r>
            <a:r>
              <a:rPr lang="ru-RU" dirty="0">
                <a:solidFill>
                  <a:srgbClr val="00B050"/>
                </a:solidFill>
              </a:rPr>
              <a:t> выразительность речи в процессе создания сказочных образов, расширяется словарный запас. </a:t>
            </a:r>
          </a:p>
        </p:txBody>
      </p:sp>
    </p:spTree>
    <p:extLst>
      <p:ext uri="{BB962C8B-B14F-4D97-AF65-F5344CB8AC3E}">
        <p14:creationId xmlns="" xmlns:p14="http://schemas.microsoft.com/office/powerpoint/2010/main" val="1730031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err="1">
                <a:solidFill>
                  <a:srgbClr val="C00000"/>
                </a:solidFill>
              </a:rPr>
              <a:t>Сказкотерапия</a:t>
            </a:r>
            <a:r>
              <a:rPr lang="ru-RU" sz="2000" dirty="0">
                <a:solidFill>
                  <a:srgbClr val="C00000"/>
                </a:solidFill>
              </a:rPr>
              <a:t> является самым древним психологическим и педагогическим методом.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2600" dirty="0"/>
              <a:t>Современная </a:t>
            </a:r>
            <a:r>
              <a:rPr lang="ru-RU" sz="2600" dirty="0" err="1"/>
              <a:t>сказкотерапия</a:t>
            </a:r>
            <a:r>
              <a:rPr lang="ru-RU" sz="2600" dirty="0"/>
              <a:t> существует в трех аспектах:</a:t>
            </a:r>
          </a:p>
          <a:p>
            <a:pPr lvl="0"/>
            <a:r>
              <a:rPr lang="ru-RU" sz="2600" dirty="0"/>
              <a:t>диагностическом,</a:t>
            </a:r>
          </a:p>
          <a:p>
            <a:pPr lvl="0"/>
            <a:r>
              <a:rPr lang="ru-RU" sz="2600" dirty="0"/>
              <a:t>воздействующем, </a:t>
            </a:r>
          </a:p>
          <a:p>
            <a:pPr lvl="0"/>
            <a:r>
              <a:rPr lang="ru-RU" sz="2600" dirty="0"/>
              <a:t>профилактическом, развивающем.</a:t>
            </a:r>
          </a:p>
          <a:p>
            <a:r>
              <a:rPr lang="ru-RU" sz="2600" dirty="0"/>
              <a:t>Воздействующий «аппарат» </a:t>
            </a:r>
            <a:r>
              <a:rPr lang="ru-RU" sz="2600" dirty="0" err="1"/>
              <a:t>сказкотерапии</a:t>
            </a:r>
            <a:r>
              <a:rPr lang="ru-RU" sz="2600" dirty="0"/>
              <a:t> содержит пять видов сказок:</a:t>
            </a:r>
          </a:p>
          <a:p>
            <a:pPr lvl="0"/>
            <a:r>
              <a:rPr lang="ru-RU" sz="2600" dirty="0"/>
              <a:t>художественные,</a:t>
            </a:r>
          </a:p>
          <a:p>
            <a:pPr lvl="0"/>
            <a:r>
              <a:rPr lang="ru-RU" sz="2600" dirty="0"/>
              <a:t>дидактические,</a:t>
            </a:r>
          </a:p>
          <a:p>
            <a:pPr lvl="0"/>
            <a:r>
              <a:rPr lang="ru-RU" sz="2600" dirty="0" err="1"/>
              <a:t>психокоррекционные</a:t>
            </a:r>
            <a:r>
              <a:rPr lang="ru-RU" sz="2600" dirty="0"/>
              <a:t>,</a:t>
            </a:r>
          </a:p>
          <a:p>
            <a:pPr lvl="0"/>
            <a:r>
              <a:rPr lang="ru-RU" sz="2600" dirty="0"/>
              <a:t>психотерапевтические,</a:t>
            </a:r>
          </a:p>
          <a:p>
            <a:pPr lvl="0"/>
            <a:r>
              <a:rPr lang="ru-RU" sz="2600" dirty="0"/>
              <a:t>медитативные.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Занятия включают в себя игры на взаимодействие, свободные и тематические игры-драматизации, ролевое проигрывание моделей желательного поведения в различных жизненных ситуациях, </a:t>
            </a:r>
            <a:r>
              <a:rPr lang="ru-RU" dirty="0" err="1" smtClean="0">
                <a:solidFill>
                  <a:schemeClr val="accent3">
                    <a:lumMod val="75000"/>
                  </a:schemeClr>
                </a:solidFill>
              </a:rPr>
              <a:t>психогимнастику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, релаксацию, тематическое рисование, беседы, обсуждение рассказов, игр.</a:t>
            </a:r>
          </a:p>
          <a:p>
            <a:pPr>
              <a:buNone/>
            </a:pPr>
            <a:endParaRPr lang="ru-RU" dirty="0" smtClean="0">
              <a:solidFill>
                <a:schemeClr val="accent3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Каждый ребенок высказывает свое мнение в той или иной ситуации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/>
              <a:t>Сказки для </a:t>
            </a:r>
            <a:r>
              <a:rPr lang="ru-RU" dirty="0" err="1"/>
              <a:t>сказкотерапии</a:t>
            </a:r>
            <a:r>
              <a:rPr lang="ru-RU" dirty="0"/>
              <a:t> подбираются разные: русские народные и авторские, специально разработанные </a:t>
            </a:r>
            <a:r>
              <a:rPr lang="ru-RU" dirty="0" err="1"/>
              <a:t>психокоррекционные</a:t>
            </a:r>
            <a:r>
              <a:rPr lang="ru-RU" dirty="0"/>
              <a:t> и медитативные сказки, и многие другие. Часто психолог предлагает малышу сочинить сказку самостоятельно. Сочинение сказок ребёнком и для ребёнка - основа </a:t>
            </a:r>
            <a:r>
              <a:rPr lang="ru-RU" dirty="0" err="1"/>
              <a:t>сказкотерапии</a:t>
            </a:r>
            <a:r>
              <a:rPr lang="ru-RU" dirty="0"/>
              <a:t>. Через сказку можно узнать о таких переживаниях детей, которые они сами толком не осознают, или стесняются обсуждать их со взрослыми.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153</TotalTime>
  <Words>1003</Words>
  <Application>Microsoft Office PowerPoint</Application>
  <PresentationFormat>Экран (4:3)</PresentationFormat>
  <Paragraphs>102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Аспект</vt:lpstr>
      <vt:lpstr>     Выбор сказкотерапии, как всестороннее развитие дошкольников  из опыта работы педагога-психолога МБДОУ №17 Гимадиевой Венеры Завдатовны  г.Нижнекамск,  Республика Татарстан</vt:lpstr>
      <vt:lpstr>Слайд 2</vt:lpstr>
      <vt:lpstr> В мире много сказок: грустных и смешных и прожить на свете нам нельзя без них пусть герои сказок дарят нам тепло, пусть добро навеки побеждает зло!</vt:lpstr>
      <vt:lpstr>Слайд 4</vt:lpstr>
      <vt:lpstr>Слайд 5</vt:lpstr>
      <vt:lpstr>Слайд 6</vt:lpstr>
      <vt:lpstr>Сказкотерапия является самым древним психологическим и педагогическим методом. 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Выбор сказкотерапии, как всестороннее развитие дошкольников  из опыта работы педагога-психолога МБДОУ №17  Гимадиевой Венеры Завдатовны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мире много сказок: грустных и смешных и прожить на свете нам нельзя без них</dc:title>
  <dc:creator>Лебедушка</dc:creator>
  <cp:lastModifiedBy>Пользователь</cp:lastModifiedBy>
  <cp:revision>23</cp:revision>
  <dcterms:created xsi:type="dcterms:W3CDTF">2015-03-19T09:45:45Z</dcterms:created>
  <dcterms:modified xsi:type="dcterms:W3CDTF">2015-10-13T14:47:44Z</dcterms:modified>
</cp:coreProperties>
</file>