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9" r:id="rId4"/>
    <p:sldId id="260" r:id="rId5"/>
    <p:sldId id="257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-126" y="-2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4AB72-1162-4343-9D02-9936EE3A610B}" type="datetimeFigureOut">
              <a:rPr lang="ru-RU" smtClean="0"/>
              <a:pPr/>
              <a:t>17.09.2015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955B899B-76B3-4680-A649-7472CE737E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19986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4AB72-1162-4343-9D02-9936EE3A610B}" type="datetimeFigureOut">
              <a:rPr lang="ru-RU" smtClean="0"/>
              <a:pPr/>
              <a:t>17.09.2015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55B899B-76B3-4680-A649-7472CE737E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576858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4AB72-1162-4343-9D02-9936EE3A610B}" type="datetimeFigureOut">
              <a:rPr lang="ru-RU" smtClean="0"/>
              <a:pPr/>
              <a:t>17.09.2015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55B899B-76B3-4680-A649-7472CE737E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5252855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4AB72-1162-4343-9D02-9936EE3A610B}" type="datetimeFigureOut">
              <a:rPr lang="ru-RU" smtClean="0"/>
              <a:pPr/>
              <a:t>17.09.2015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55B899B-76B3-4680-A649-7472CE737E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07734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4AB72-1162-4343-9D02-9936EE3A610B}" type="datetimeFigureOut">
              <a:rPr lang="ru-RU" smtClean="0"/>
              <a:pPr/>
              <a:t>17.09.2015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55B899B-76B3-4680-A649-7472CE737E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4170206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4AB72-1162-4343-9D02-9936EE3A610B}" type="datetimeFigureOut">
              <a:rPr lang="ru-RU" smtClean="0"/>
              <a:pPr/>
              <a:t>17.09.2015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55B899B-76B3-4680-A649-7472CE737E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06645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4AB72-1162-4343-9D02-9936EE3A610B}" type="datetimeFigureOut">
              <a:rPr lang="ru-RU" smtClean="0"/>
              <a:pPr/>
              <a:t>17.09.2015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B899B-76B3-4680-A649-7472CE737E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316883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4AB72-1162-4343-9D02-9936EE3A610B}" type="datetimeFigureOut">
              <a:rPr lang="ru-RU" smtClean="0"/>
              <a:pPr/>
              <a:t>17.09.2015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B899B-76B3-4680-A649-7472CE737E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4846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4AB72-1162-4343-9D02-9936EE3A610B}" type="datetimeFigureOut">
              <a:rPr lang="ru-RU" smtClean="0"/>
              <a:pPr/>
              <a:t>17.09.2015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B899B-76B3-4680-A649-7472CE737E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041725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4AB72-1162-4343-9D02-9936EE3A610B}" type="datetimeFigureOut">
              <a:rPr lang="ru-RU" smtClean="0"/>
              <a:pPr/>
              <a:t>17.09.2015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55B899B-76B3-4680-A649-7472CE737E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888471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4AB72-1162-4343-9D02-9936EE3A610B}" type="datetimeFigureOut">
              <a:rPr lang="ru-RU" smtClean="0"/>
              <a:pPr/>
              <a:t>17.09.2015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55B899B-76B3-4680-A649-7472CE737E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570311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4AB72-1162-4343-9D02-9936EE3A610B}" type="datetimeFigureOut">
              <a:rPr lang="ru-RU" smtClean="0"/>
              <a:pPr/>
              <a:t>17.09.2015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55B899B-76B3-4680-A649-7472CE737E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543333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4AB72-1162-4343-9D02-9936EE3A610B}" type="datetimeFigureOut">
              <a:rPr lang="ru-RU" smtClean="0"/>
              <a:pPr/>
              <a:t>17.09.2015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B899B-76B3-4680-A649-7472CE737E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076981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4AB72-1162-4343-9D02-9936EE3A610B}" type="datetimeFigureOut">
              <a:rPr lang="ru-RU" smtClean="0"/>
              <a:pPr/>
              <a:t>17.09.2015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B899B-76B3-4680-A649-7472CE737E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35872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4AB72-1162-4343-9D02-9936EE3A610B}" type="datetimeFigureOut">
              <a:rPr lang="ru-RU" smtClean="0"/>
              <a:pPr/>
              <a:t>17.09.2015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B899B-76B3-4680-A649-7472CE737E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925151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4AB72-1162-4343-9D02-9936EE3A610B}" type="datetimeFigureOut">
              <a:rPr lang="ru-RU" smtClean="0"/>
              <a:pPr/>
              <a:t>17.09.2015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55B899B-76B3-4680-A649-7472CE737E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741925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44AB72-1162-4343-9D02-9936EE3A610B}" type="datetimeFigureOut">
              <a:rPr lang="ru-RU" smtClean="0"/>
              <a:pPr/>
              <a:t>17.09.2015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55B899B-76B3-4680-A649-7472CE737E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51957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3427" y="1884055"/>
            <a:ext cx="8915399" cy="1126283"/>
          </a:xfrm>
        </p:spPr>
        <p:txBody>
          <a:bodyPr>
            <a:noAutofit/>
          </a:bodyPr>
          <a:lstStyle/>
          <a:p>
            <a:r>
              <a:rPr lang="ru-RU" sz="4800" b="1" i="1" dirty="0"/>
              <a:t>Правописание проверяемых безударных гласных в корне слова</a:t>
            </a:r>
          </a:p>
        </p:txBody>
      </p:sp>
    </p:spTree>
    <p:extLst>
      <p:ext uri="{BB962C8B-B14F-4D97-AF65-F5344CB8AC3E}">
        <p14:creationId xmlns:p14="http://schemas.microsoft.com/office/powerpoint/2010/main" xmlns="" val="34040453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2923" y="405746"/>
            <a:ext cx="8911687" cy="1280890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Обрати внимание!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92922" y="2031242"/>
            <a:ext cx="9911687" cy="4826758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330000"/>
                </a:solidFill>
                <a:latin typeface="arial" panose="020B0604020202020204" pitchFamily="34" charset="0"/>
              </a:rPr>
              <a:t> </a:t>
            </a:r>
            <a:r>
              <a:rPr lang="ru-RU" sz="3600" b="1" dirty="0">
                <a:solidFill>
                  <a:srgbClr val="330000"/>
                </a:solidFill>
                <a:latin typeface="arial" panose="020B0604020202020204" pitchFamily="34" charset="0"/>
              </a:rPr>
              <a:t>При подборе однокоренных слов надо учитывать их лексическое </a:t>
            </a:r>
            <a:r>
              <a:rPr lang="ru-RU" sz="3600" b="1" dirty="0" smtClean="0">
                <a:solidFill>
                  <a:srgbClr val="330000"/>
                </a:solidFill>
                <a:latin typeface="arial" panose="020B0604020202020204" pitchFamily="34" charset="0"/>
              </a:rPr>
              <a:t>значение</a:t>
            </a:r>
            <a:r>
              <a:rPr lang="ru-RU" sz="3600" b="1" dirty="0">
                <a:solidFill>
                  <a:srgbClr val="330000"/>
                </a:solidFill>
                <a:latin typeface="arial" panose="020B0604020202020204" pitchFamily="34" charset="0"/>
              </a:rPr>
              <a:t>:  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b="1" dirty="0">
                <a:solidFill>
                  <a:srgbClr val="116611"/>
                </a:solidFill>
                <a:latin typeface="arial" panose="020B0604020202020204" pitchFamily="34" charset="0"/>
              </a:rPr>
              <a:t>           </a:t>
            </a:r>
            <a:r>
              <a:rPr lang="ru-RU" sz="3600" b="1" dirty="0" smtClean="0">
                <a:solidFill>
                  <a:srgbClr val="116611"/>
                </a:solidFill>
                <a:latin typeface="arial" panose="020B0604020202020204" pitchFamily="34" charset="0"/>
              </a:rPr>
              <a:t>спешу́</a:t>
            </a:r>
            <a:r>
              <a:rPr lang="ru-RU" sz="3600" b="1" dirty="0">
                <a:solidFill>
                  <a:srgbClr val="116611"/>
                </a:solidFill>
                <a:latin typeface="arial" panose="020B0604020202020204" pitchFamily="34" charset="0"/>
              </a:rPr>
              <a:t> </a:t>
            </a:r>
            <a:r>
              <a:rPr lang="ru-RU" sz="3600" b="1" i="1" dirty="0">
                <a:solidFill>
                  <a:srgbClr val="330000"/>
                </a:solidFill>
                <a:latin typeface="arial" panose="020B0604020202020204" pitchFamily="34" charset="0"/>
              </a:rPr>
              <a:t>(в школу) </a:t>
            </a:r>
            <a:r>
              <a:rPr lang="ru-RU" sz="3600" b="1" dirty="0">
                <a:solidFill>
                  <a:srgbClr val="116611"/>
                </a:solidFill>
                <a:latin typeface="arial" panose="020B0604020202020204" pitchFamily="34" charset="0"/>
              </a:rPr>
              <a:t>– </a:t>
            </a:r>
            <a:r>
              <a:rPr lang="ru-RU" sz="3600" b="1" dirty="0" err="1">
                <a:solidFill>
                  <a:srgbClr val="116611"/>
                </a:solidFill>
                <a:latin typeface="arial" panose="020B0604020202020204" pitchFamily="34" charset="0"/>
              </a:rPr>
              <a:t>спе́шка</a:t>
            </a:r>
            <a:r>
              <a:rPr lang="ru-RU" sz="3600" b="1" dirty="0">
                <a:solidFill>
                  <a:srgbClr val="116611"/>
                </a:solidFill>
                <a:latin typeface="arial" panose="020B0604020202020204" pitchFamily="34" charset="0"/>
              </a:rPr>
              <a:t>,         </a:t>
            </a:r>
            <a:endParaRPr lang="ru-RU" sz="3600" b="1" dirty="0" smtClean="0">
              <a:solidFill>
                <a:srgbClr val="116611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3600" b="1" dirty="0">
                <a:solidFill>
                  <a:srgbClr val="116611"/>
                </a:solidFill>
                <a:latin typeface="arial" panose="020B0604020202020204" pitchFamily="34" charset="0"/>
              </a:rPr>
              <a:t> </a:t>
            </a:r>
            <a:r>
              <a:rPr lang="ru-RU" sz="3600" b="1" dirty="0" smtClean="0">
                <a:solidFill>
                  <a:srgbClr val="116611"/>
                </a:solidFill>
                <a:latin typeface="arial" panose="020B0604020202020204" pitchFamily="34" charset="0"/>
              </a:rPr>
              <a:t>              спишу́</a:t>
            </a:r>
            <a:r>
              <a:rPr lang="ru-RU" sz="3600" b="1" dirty="0">
                <a:solidFill>
                  <a:srgbClr val="116611"/>
                </a:solidFill>
                <a:latin typeface="arial" panose="020B0604020202020204" pitchFamily="34" charset="0"/>
              </a:rPr>
              <a:t> </a:t>
            </a:r>
            <a:r>
              <a:rPr lang="ru-RU" sz="3600" b="1" i="1" dirty="0">
                <a:solidFill>
                  <a:srgbClr val="330000"/>
                </a:solidFill>
                <a:latin typeface="arial" panose="020B0604020202020204" pitchFamily="34" charset="0"/>
              </a:rPr>
              <a:t>(текст) </a:t>
            </a:r>
            <a:r>
              <a:rPr lang="ru-RU" sz="3600" b="1" dirty="0">
                <a:solidFill>
                  <a:srgbClr val="116611"/>
                </a:solidFill>
                <a:latin typeface="arial" panose="020B0604020202020204" pitchFamily="34" charset="0"/>
              </a:rPr>
              <a:t>– </a:t>
            </a:r>
            <a:r>
              <a:rPr lang="ru-RU" sz="3600" b="1" dirty="0" err="1">
                <a:solidFill>
                  <a:srgbClr val="116611"/>
                </a:solidFill>
                <a:latin typeface="arial" panose="020B0604020202020204" pitchFamily="34" charset="0"/>
              </a:rPr>
              <a:t>пи́шет</a:t>
            </a:r>
            <a:r>
              <a:rPr lang="ru-RU" b="1" dirty="0">
                <a:solidFill>
                  <a:srgbClr val="116611"/>
                </a:solidFill>
                <a:latin typeface="arial" panose="020B0604020202020204" pitchFamily="34" charset="0"/>
              </a:rPr>
              <a:t>. 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082027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Словарь: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dirty="0" smtClean="0"/>
              <a:t>Ф</a:t>
            </a:r>
            <a:r>
              <a:rPr lang="ru-RU" sz="4400" b="1" dirty="0" smtClean="0"/>
              <a:t>е</a:t>
            </a:r>
            <a:r>
              <a:rPr lang="ru-RU" sz="4400" dirty="0" smtClean="0"/>
              <a:t>д</a:t>
            </a:r>
            <a:r>
              <a:rPr lang="ru-RU" sz="4400" b="1" dirty="0" smtClean="0"/>
              <a:t>е</a:t>
            </a:r>
            <a:r>
              <a:rPr lang="ru-RU" sz="4400" dirty="0" smtClean="0"/>
              <a:t>рация, тр</a:t>
            </a:r>
            <a:r>
              <a:rPr lang="ru-RU" sz="4400" b="1" dirty="0" smtClean="0"/>
              <a:t>а</a:t>
            </a:r>
            <a:r>
              <a:rPr lang="ru-RU" sz="4400" dirty="0" smtClean="0"/>
              <a:t>диция, </a:t>
            </a:r>
            <a:r>
              <a:rPr lang="ru-RU" sz="4400" b="1" dirty="0" smtClean="0"/>
              <a:t>и</a:t>
            </a:r>
            <a:r>
              <a:rPr lang="ru-RU" sz="4400" dirty="0" smtClean="0"/>
              <a:t>стория, </a:t>
            </a:r>
            <a:r>
              <a:rPr lang="ru-RU" sz="4400" b="1" dirty="0" smtClean="0"/>
              <a:t>и</a:t>
            </a:r>
            <a:r>
              <a:rPr lang="ru-RU" sz="4400" dirty="0" smtClean="0"/>
              <a:t>нф</a:t>
            </a:r>
            <a:r>
              <a:rPr lang="ru-RU" sz="4400" b="1" dirty="0" smtClean="0"/>
              <a:t>о</a:t>
            </a:r>
            <a:r>
              <a:rPr lang="ru-RU" sz="4400" dirty="0" smtClean="0"/>
              <a:t>рмация, р</a:t>
            </a:r>
            <a:r>
              <a:rPr lang="ru-RU" sz="4400" b="1" dirty="0" smtClean="0"/>
              <a:t>е</a:t>
            </a:r>
            <a:r>
              <a:rPr lang="ru-RU" sz="4400" dirty="0" smtClean="0"/>
              <a:t>г</a:t>
            </a:r>
            <a:r>
              <a:rPr lang="ru-RU" sz="4400" b="1" dirty="0" smtClean="0"/>
              <a:t>и</a:t>
            </a:r>
            <a:r>
              <a:rPr lang="ru-RU" sz="4400" dirty="0" smtClean="0"/>
              <a:t>он, пок</a:t>
            </a:r>
            <a:r>
              <a:rPr lang="ru-RU" sz="4400" b="1" dirty="0" smtClean="0"/>
              <a:t>о</a:t>
            </a:r>
            <a:r>
              <a:rPr lang="ru-RU" sz="4400" dirty="0" smtClean="0"/>
              <a:t>ление, </a:t>
            </a:r>
            <a:r>
              <a:rPr lang="ru-RU" sz="4400" b="1" dirty="0" smtClean="0"/>
              <a:t>о</a:t>
            </a:r>
            <a:r>
              <a:rPr lang="ru-RU" sz="4400" dirty="0" smtClean="0"/>
              <a:t>рудие, б</a:t>
            </a:r>
            <a:r>
              <a:rPr lang="ru-RU" sz="4400" b="1" dirty="0" smtClean="0"/>
              <a:t>о</a:t>
            </a:r>
            <a:r>
              <a:rPr lang="ru-RU" sz="4400" dirty="0" smtClean="0"/>
              <a:t>гатство, </a:t>
            </a:r>
            <a:r>
              <a:rPr lang="ru-RU" sz="4400" b="1" dirty="0" smtClean="0"/>
              <a:t>я</a:t>
            </a:r>
            <a:r>
              <a:rPr lang="ru-RU" sz="4400" dirty="0" smtClean="0"/>
              <a:t>зыкознание, </a:t>
            </a:r>
            <a:r>
              <a:rPr lang="ru-RU" sz="4400" b="1" dirty="0" smtClean="0"/>
              <a:t>и</a:t>
            </a:r>
            <a:r>
              <a:rPr lang="ru-RU" sz="4400" dirty="0" smtClean="0"/>
              <a:t>нструмент.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defTabSz="914400"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понял, что …..</a:t>
            </a:r>
            <a:endParaRPr lang="ru-RU" sz="4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узнал, что ……</a:t>
            </a:r>
            <a:endParaRPr lang="ru-RU" sz="4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Мне было интересно…..</a:t>
            </a:r>
            <a:endParaRPr lang="ru-RU" sz="4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Мне было трудно …..</a:t>
            </a:r>
            <a:endParaRPr lang="ru-RU" sz="4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8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Домашнее задание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С. 38-39 (правило)</a:t>
            </a:r>
          </a:p>
          <a:p>
            <a:r>
              <a:rPr lang="ru-RU" sz="4000" dirty="0" smtClean="0"/>
              <a:t>Упр. 65.</a:t>
            </a:r>
            <a:endParaRPr lang="ru-RU" sz="40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25188" y="591404"/>
            <a:ext cx="8915400" cy="3777622"/>
          </a:xfrm>
        </p:spPr>
        <p:txBody>
          <a:bodyPr>
            <a:noAutofit/>
          </a:bodyPr>
          <a:lstStyle/>
          <a:p>
            <a:endParaRPr lang="ru-RU" sz="4400" dirty="0"/>
          </a:p>
          <a:p>
            <a:r>
              <a:rPr lang="ru-RU" sz="4400" dirty="0" smtClean="0"/>
              <a:t>Уд...</a:t>
            </a:r>
            <a:r>
              <a:rPr lang="ru-RU" sz="4400" dirty="0" err="1" smtClean="0"/>
              <a:t>вительный</a:t>
            </a:r>
            <a:endParaRPr lang="ru-RU" sz="4400" dirty="0"/>
          </a:p>
          <a:p>
            <a:r>
              <a:rPr lang="ru-RU" sz="4400" dirty="0" smtClean="0"/>
              <a:t>М…</a:t>
            </a:r>
            <a:r>
              <a:rPr lang="ru-RU" sz="4400" dirty="0" err="1" smtClean="0"/>
              <a:t>ровой</a:t>
            </a:r>
            <a:endParaRPr lang="ru-RU" sz="4400" dirty="0" smtClean="0"/>
          </a:p>
          <a:p>
            <a:r>
              <a:rPr lang="ru-RU" sz="4400" dirty="0" err="1" smtClean="0"/>
              <a:t>Поч</a:t>
            </a:r>
            <a:r>
              <a:rPr lang="ru-RU" sz="4400" dirty="0" smtClean="0"/>
              <a:t>…нить</a:t>
            </a:r>
          </a:p>
          <a:p>
            <a:r>
              <a:rPr lang="ru-RU" sz="4400" dirty="0" smtClean="0"/>
              <a:t>С…</a:t>
            </a:r>
            <a:r>
              <a:rPr lang="ru-RU" sz="4400" dirty="0" err="1" smtClean="0"/>
              <a:t>льнейший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xmlns="" val="42937199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84245" y="1287439"/>
            <a:ext cx="8915400" cy="3777622"/>
          </a:xfrm>
        </p:spPr>
        <p:txBody>
          <a:bodyPr>
            <a:noAutofit/>
          </a:bodyPr>
          <a:lstStyle/>
          <a:p>
            <a:r>
              <a:rPr lang="ru-RU" sz="4400" dirty="0" smtClean="0"/>
              <a:t>Удивительный</a:t>
            </a:r>
            <a:endParaRPr lang="ru-RU" sz="4400" dirty="0"/>
          </a:p>
          <a:p>
            <a:r>
              <a:rPr lang="ru-RU" sz="4400" dirty="0" smtClean="0"/>
              <a:t>Мировой</a:t>
            </a:r>
            <a:endParaRPr lang="ru-RU" sz="4400" dirty="0"/>
          </a:p>
          <a:p>
            <a:r>
              <a:rPr lang="ru-RU" sz="4400" dirty="0" smtClean="0"/>
              <a:t>Починить</a:t>
            </a:r>
            <a:endParaRPr lang="ru-RU" sz="4400" dirty="0"/>
          </a:p>
          <a:p>
            <a:r>
              <a:rPr lang="ru-RU" sz="4400" dirty="0" smtClean="0"/>
              <a:t>Сильнейший</a:t>
            </a:r>
            <a:endParaRPr lang="ru-RU" sz="4400" dirty="0"/>
          </a:p>
          <a:p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xmlns="" val="20493494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70348" y="1000837"/>
            <a:ext cx="8915400" cy="5017826"/>
          </a:xfrm>
        </p:spPr>
        <p:txBody>
          <a:bodyPr>
            <a:normAutofit/>
          </a:bodyPr>
          <a:lstStyle/>
          <a:p>
            <a:r>
              <a:rPr lang="ru-RU" sz="4400" dirty="0"/>
              <a:t>Буква «И» - </a:t>
            </a:r>
            <a:r>
              <a:rPr lang="ru-RU" sz="4400" dirty="0" smtClean="0"/>
              <a:t>орфограмма.</a:t>
            </a:r>
            <a:br>
              <a:rPr lang="ru-RU" sz="4400" dirty="0" smtClean="0"/>
            </a:br>
            <a:endParaRPr lang="ru-RU" sz="4400" dirty="0" smtClean="0"/>
          </a:p>
          <a:p>
            <a:r>
              <a:rPr lang="ru-RU" sz="4400" dirty="0" smtClean="0"/>
              <a:t>Как называется эта орфограмма?</a:t>
            </a:r>
          </a:p>
          <a:p>
            <a:pPr marL="0" indent="0">
              <a:buNone/>
            </a:pP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xmlns="" val="40074397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01606" y="624111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ru-RU" sz="4400" u="sng" dirty="0"/>
              <a:t/>
            </a:r>
            <a:br>
              <a:rPr lang="ru-RU" sz="4400" u="sng" dirty="0"/>
            </a:br>
            <a:endParaRPr lang="ru-RU" sz="4400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97893" y="624112"/>
            <a:ext cx="8915400" cy="5892694"/>
          </a:xfrm>
        </p:spPr>
        <p:txBody>
          <a:bodyPr>
            <a:normAutofit/>
          </a:bodyPr>
          <a:lstStyle/>
          <a:p>
            <a:r>
              <a:rPr lang="ru-RU" sz="6600" b="1" dirty="0"/>
              <a:t>Безударная гласная в корне слова</a:t>
            </a:r>
            <a:r>
              <a:rPr lang="ru-RU" sz="6600" b="1" dirty="0" smtClean="0"/>
              <a:t>.</a:t>
            </a:r>
          </a:p>
          <a:p>
            <a:pPr>
              <a:buNone/>
            </a:pPr>
            <a:endParaRPr lang="ru-RU" sz="4800" dirty="0" smtClean="0"/>
          </a:p>
        </p:txBody>
      </p:sp>
    </p:spTree>
    <p:extLst>
      <p:ext uri="{BB962C8B-B14F-4D97-AF65-F5344CB8AC3E}">
        <p14:creationId xmlns:p14="http://schemas.microsoft.com/office/powerpoint/2010/main" xmlns="" val="17743515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70597" y="823414"/>
            <a:ext cx="8915400" cy="5017827"/>
          </a:xfrm>
        </p:spPr>
        <p:txBody>
          <a:bodyPr>
            <a:normAutofit/>
          </a:bodyPr>
          <a:lstStyle/>
          <a:p>
            <a:r>
              <a:rPr lang="ru-RU" sz="4000" dirty="0"/>
              <a:t>Сильной позицией для гласных звуков является позиция  </a:t>
            </a:r>
            <a:r>
              <a:rPr lang="ru-RU" sz="4000" dirty="0" smtClean="0"/>
              <a:t>в </a:t>
            </a:r>
            <a:r>
              <a:rPr lang="ru-RU" sz="4000" dirty="0"/>
              <a:t>ударном слоге. </a:t>
            </a:r>
            <a:endParaRPr lang="ru-RU" sz="4000" dirty="0" smtClean="0"/>
          </a:p>
          <a:p>
            <a:r>
              <a:rPr lang="ru-RU" sz="4000" dirty="0"/>
              <a:t>Под ударением гласные произносятся отчетливо, значит, позиция </a:t>
            </a:r>
            <a:r>
              <a:rPr lang="ru-RU" sz="4000" dirty="0" smtClean="0"/>
              <a:t>сильная</a:t>
            </a:r>
            <a:r>
              <a:rPr lang="ru-RU" sz="4000" dirty="0"/>
              <a:t>, без ударения нечётко, – позиция слабая.</a:t>
            </a:r>
          </a:p>
        </p:txBody>
      </p:sp>
    </p:spTree>
    <p:extLst>
      <p:ext uri="{BB962C8B-B14F-4D97-AF65-F5344CB8AC3E}">
        <p14:creationId xmlns:p14="http://schemas.microsoft.com/office/powerpoint/2010/main" xmlns="" val="41385870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10687" y="518615"/>
            <a:ext cx="9443800" cy="4833049"/>
          </a:xfrm>
        </p:spPr>
        <p:txBody>
          <a:bodyPr>
            <a:noAutofit/>
          </a:bodyPr>
          <a:lstStyle/>
          <a:p>
            <a:r>
              <a:rPr lang="ru-RU" sz="4000" dirty="0" smtClean="0"/>
              <a:t>Как проверяются безударные гласные в корне?</a:t>
            </a:r>
          </a:p>
          <a:p>
            <a:endParaRPr lang="ru-RU" sz="4000" dirty="0"/>
          </a:p>
          <a:p>
            <a:r>
              <a:rPr lang="ru-RU" sz="4000" dirty="0"/>
              <a:t> </a:t>
            </a:r>
            <a:r>
              <a:rPr lang="ru-RU" sz="4000" dirty="0" smtClean="0"/>
              <a:t>Безударные </a:t>
            </a:r>
            <a:r>
              <a:rPr lang="ru-RU" sz="4000" dirty="0"/>
              <a:t>гласные корня проверяются ударением: </a:t>
            </a:r>
            <a:endParaRPr lang="ru-RU" sz="4000" dirty="0" smtClean="0"/>
          </a:p>
          <a:p>
            <a:endParaRPr lang="ru-RU" sz="4000" b="1" dirty="0">
              <a:solidFill>
                <a:srgbClr val="116611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4000" b="1" dirty="0" smtClean="0">
                <a:solidFill>
                  <a:srgbClr val="116611"/>
                </a:solidFill>
                <a:latin typeface="arial" panose="020B0604020202020204" pitchFamily="34" charset="0"/>
              </a:rPr>
              <a:t>   волна́ </a:t>
            </a:r>
            <a:r>
              <a:rPr lang="ru-RU" sz="4000" b="1" dirty="0">
                <a:solidFill>
                  <a:srgbClr val="116611"/>
                </a:solidFill>
                <a:latin typeface="arial" panose="020B0604020202020204" pitchFamily="34" charset="0"/>
              </a:rPr>
              <a:t>  –   </a:t>
            </a:r>
            <a:r>
              <a:rPr lang="ru-RU" sz="4000" b="1" dirty="0" err="1">
                <a:solidFill>
                  <a:srgbClr val="116611"/>
                </a:solidFill>
                <a:latin typeface="arial" panose="020B0604020202020204" pitchFamily="34" charset="0"/>
              </a:rPr>
              <a:t>во́лны</a:t>
            </a:r>
            <a:r>
              <a:rPr lang="ru-RU" sz="4000" b="1" dirty="0">
                <a:solidFill>
                  <a:srgbClr val="116611"/>
                </a:solidFill>
                <a:latin typeface="arial" panose="020B0604020202020204" pitchFamily="34" charset="0"/>
              </a:rPr>
              <a:t>,  </a:t>
            </a:r>
            <a:endParaRPr lang="ru-RU" sz="4000" b="1" dirty="0" smtClean="0">
              <a:solidFill>
                <a:srgbClr val="116611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4000" b="1" dirty="0" smtClean="0">
                <a:solidFill>
                  <a:srgbClr val="116611"/>
                </a:solidFill>
                <a:latin typeface="arial" panose="020B0604020202020204" pitchFamily="34" charset="0"/>
              </a:rPr>
              <a:t> </a:t>
            </a:r>
            <a:r>
              <a:rPr lang="ru-RU" sz="4000" b="1" dirty="0">
                <a:solidFill>
                  <a:srgbClr val="116611"/>
                </a:solidFill>
                <a:latin typeface="arial" panose="020B0604020202020204" pitchFamily="34" charset="0"/>
              </a:rPr>
              <a:t>  мячи́   –   </a:t>
            </a:r>
            <a:r>
              <a:rPr lang="ru-RU" sz="4000" b="1" dirty="0" err="1">
                <a:solidFill>
                  <a:srgbClr val="116611"/>
                </a:solidFill>
                <a:latin typeface="arial" panose="020B0604020202020204" pitchFamily="34" charset="0"/>
              </a:rPr>
              <a:t>мя́ч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30499581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0132" y="396875"/>
            <a:ext cx="8911687" cy="1280890"/>
          </a:xfrm>
        </p:spPr>
        <p:txBody>
          <a:bodyPr/>
          <a:lstStyle/>
          <a:p>
            <a:r>
              <a:rPr lang="ru-RU" dirty="0"/>
              <a:t>Способы проверки безударных гласных в корне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92926" y="2256430"/>
            <a:ext cx="10599074" cy="3777622"/>
          </a:xfrm>
        </p:spPr>
        <p:txBody>
          <a:bodyPr>
            <a:normAutofit fontScale="92500" lnSpcReduction="20000"/>
          </a:bodyPr>
          <a:lstStyle/>
          <a:p>
            <a:r>
              <a:rPr lang="ru-RU" sz="4000" b="1" dirty="0">
                <a:solidFill>
                  <a:srgbClr val="330000"/>
                </a:solidFill>
                <a:latin typeface="arial" panose="020B0604020202020204" pitchFamily="34" charset="0"/>
              </a:rPr>
              <a:t>Подбор однокоренных слов: </a:t>
            </a:r>
            <a:endParaRPr lang="ru-RU" sz="4000" b="1" dirty="0" smtClean="0">
              <a:solidFill>
                <a:srgbClr val="116611"/>
              </a:solidFill>
              <a:latin typeface="arial" panose="020B0604020202020204" pitchFamily="34" charset="0"/>
            </a:endParaRPr>
          </a:p>
          <a:p>
            <a:pPr marL="0" indent="0" algn="ctr">
              <a:buNone/>
            </a:pPr>
            <a:endParaRPr lang="ru-RU" sz="4000" b="1" dirty="0">
              <a:solidFill>
                <a:srgbClr val="116611"/>
              </a:solidFill>
              <a:latin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116611"/>
                </a:solidFill>
                <a:latin typeface="arial" panose="020B0604020202020204" pitchFamily="34" charset="0"/>
              </a:rPr>
              <a:t>С</a:t>
            </a:r>
            <a:r>
              <a:rPr lang="ru-RU" sz="4000" b="1" dirty="0" smtClean="0">
                <a:solidFill>
                  <a:srgbClr val="116611"/>
                </a:solidFill>
                <a:latin typeface="arial" panose="020B0604020202020204" pitchFamily="34" charset="0"/>
              </a:rPr>
              <a:t>..</a:t>
            </a:r>
            <a:r>
              <a:rPr lang="ru-RU" sz="4000" b="1" dirty="0" err="1" smtClean="0">
                <a:solidFill>
                  <a:srgbClr val="116611"/>
                </a:solidFill>
                <a:latin typeface="arial" panose="020B0604020202020204" pitchFamily="34" charset="0"/>
              </a:rPr>
              <a:t>ли́ть</a:t>
            </a:r>
            <a:r>
              <a:rPr lang="ru-RU" sz="4000" b="1" dirty="0" smtClean="0">
                <a:solidFill>
                  <a:srgbClr val="116611"/>
                </a:solidFill>
                <a:latin typeface="arial" panose="020B0604020202020204" pitchFamily="34" charset="0"/>
              </a:rPr>
              <a:t> </a:t>
            </a:r>
            <a:r>
              <a:rPr lang="ru-RU" sz="4000" b="1" dirty="0">
                <a:solidFill>
                  <a:srgbClr val="116611"/>
                </a:solidFill>
                <a:latin typeface="arial" panose="020B0604020202020204" pitchFamily="34" charset="0"/>
              </a:rPr>
              <a:t>– </a:t>
            </a:r>
            <a:r>
              <a:rPr lang="ru-RU" sz="4000" b="1" dirty="0" smtClean="0">
                <a:solidFill>
                  <a:srgbClr val="116611"/>
                </a:solidFill>
                <a:latin typeface="arial" panose="020B0604020202020204" pitchFamily="34" charset="0"/>
              </a:rPr>
              <a:t>с..ль</a:t>
            </a:r>
            <a:r>
              <a:rPr lang="ru-RU" sz="4000" b="1" dirty="0">
                <a:solidFill>
                  <a:srgbClr val="116611"/>
                </a:solidFill>
                <a:latin typeface="arial" panose="020B0604020202020204" pitchFamily="34" charset="0"/>
              </a:rPr>
              <a:t>,  </a:t>
            </a:r>
            <a:endParaRPr lang="ru-RU" sz="4000" b="1" dirty="0" smtClean="0">
              <a:solidFill>
                <a:srgbClr val="116611"/>
              </a:solidFill>
              <a:latin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116611"/>
                </a:solidFill>
                <a:latin typeface="arial" panose="020B0604020202020204" pitchFamily="34" charset="0"/>
              </a:rPr>
              <a:t> </a:t>
            </a:r>
            <a:r>
              <a:rPr lang="ru-RU" sz="4000" b="1" dirty="0" err="1" smtClean="0">
                <a:solidFill>
                  <a:srgbClr val="116611"/>
                </a:solidFill>
                <a:latin typeface="arial" panose="020B0604020202020204" pitchFamily="34" charset="0"/>
              </a:rPr>
              <a:t>закр</a:t>
            </a:r>
            <a:r>
              <a:rPr lang="ru-RU" sz="4000" b="1" dirty="0" smtClean="0">
                <a:solidFill>
                  <a:srgbClr val="116611"/>
                </a:solidFill>
                <a:latin typeface="arial" panose="020B0604020202020204" pitchFamily="34" charset="0"/>
              </a:rPr>
              <a:t>..</a:t>
            </a:r>
            <a:r>
              <a:rPr lang="ru-RU" sz="4000" b="1" dirty="0" err="1" smtClean="0">
                <a:solidFill>
                  <a:srgbClr val="116611"/>
                </a:solidFill>
                <a:latin typeface="arial" panose="020B0604020202020204" pitchFamily="34" charset="0"/>
              </a:rPr>
              <a:t>пи́ть</a:t>
            </a:r>
            <a:r>
              <a:rPr lang="ru-RU" sz="4000" b="1" dirty="0" smtClean="0">
                <a:solidFill>
                  <a:srgbClr val="116611"/>
                </a:solidFill>
                <a:latin typeface="arial" panose="020B0604020202020204" pitchFamily="34" charset="0"/>
              </a:rPr>
              <a:t> </a:t>
            </a:r>
            <a:r>
              <a:rPr lang="ru-RU" sz="4000" b="1" dirty="0">
                <a:solidFill>
                  <a:srgbClr val="116611"/>
                </a:solidFill>
                <a:latin typeface="arial" panose="020B0604020202020204" pitchFamily="34" charset="0"/>
              </a:rPr>
              <a:t>– </a:t>
            </a:r>
            <a:r>
              <a:rPr lang="ru-RU" sz="4000" b="1" dirty="0" err="1" smtClean="0">
                <a:solidFill>
                  <a:srgbClr val="116611"/>
                </a:solidFill>
                <a:latin typeface="arial" panose="020B0604020202020204" pitchFamily="34" charset="0"/>
              </a:rPr>
              <a:t>кр</a:t>
            </a:r>
            <a:r>
              <a:rPr lang="ru-RU" sz="4000" b="1" dirty="0" smtClean="0">
                <a:solidFill>
                  <a:srgbClr val="116611"/>
                </a:solidFill>
                <a:latin typeface="arial" panose="020B0604020202020204" pitchFamily="34" charset="0"/>
              </a:rPr>
              <a:t>..</a:t>
            </a:r>
            <a:r>
              <a:rPr lang="ru-RU" sz="4000" b="1" dirty="0" err="1" smtClean="0">
                <a:solidFill>
                  <a:srgbClr val="116611"/>
                </a:solidFill>
                <a:latin typeface="arial" panose="020B0604020202020204" pitchFamily="34" charset="0"/>
              </a:rPr>
              <a:t>пкий</a:t>
            </a:r>
            <a:r>
              <a:rPr lang="ru-RU" sz="4000" b="1" dirty="0">
                <a:solidFill>
                  <a:srgbClr val="116611"/>
                </a:solidFill>
                <a:latin typeface="arial" panose="020B0604020202020204" pitchFamily="34" charset="0"/>
              </a:rPr>
              <a:t>,     </a:t>
            </a:r>
            <a:endParaRPr lang="ru-RU" sz="4000" b="1" dirty="0" smtClean="0">
              <a:solidFill>
                <a:srgbClr val="116611"/>
              </a:solidFill>
              <a:latin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116611"/>
                </a:solidFill>
                <a:latin typeface="arial" panose="020B0604020202020204" pitchFamily="34" charset="0"/>
              </a:rPr>
              <a:t>в</a:t>
            </a:r>
            <a:r>
              <a:rPr lang="ru-RU" sz="4000" b="1" dirty="0" smtClean="0">
                <a:solidFill>
                  <a:srgbClr val="116611"/>
                </a:solidFill>
                <a:latin typeface="arial" panose="020B0604020202020204" pitchFamily="34" charset="0"/>
              </a:rPr>
              <a:t>..</a:t>
            </a:r>
            <a:r>
              <a:rPr lang="ru-RU" sz="4000" b="1" dirty="0" err="1" smtClean="0">
                <a:solidFill>
                  <a:srgbClr val="116611"/>
                </a:solidFill>
                <a:latin typeface="arial" panose="020B0604020202020204" pitchFamily="34" charset="0"/>
              </a:rPr>
              <a:t>зду́шный</a:t>
            </a:r>
            <a:r>
              <a:rPr lang="ru-RU" sz="4000" b="1" dirty="0" smtClean="0">
                <a:solidFill>
                  <a:srgbClr val="116611"/>
                </a:solidFill>
                <a:latin typeface="arial" panose="020B0604020202020204" pitchFamily="34" charset="0"/>
              </a:rPr>
              <a:t> </a:t>
            </a:r>
            <a:r>
              <a:rPr lang="ru-RU" sz="4000" b="1" dirty="0">
                <a:solidFill>
                  <a:srgbClr val="116611"/>
                </a:solidFill>
                <a:latin typeface="arial" panose="020B0604020202020204" pitchFamily="34" charset="0"/>
              </a:rPr>
              <a:t>– </a:t>
            </a:r>
            <a:r>
              <a:rPr lang="ru-RU" sz="4000" b="1" dirty="0" smtClean="0">
                <a:solidFill>
                  <a:srgbClr val="116611"/>
                </a:solidFill>
                <a:latin typeface="arial" panose="020B0604020202020204" pitchFamily="34" charset="0"/>
              </a:rPr>
              <a:t>в..</a:t>
            </a:r>
            <a:r>
              <a:rPr lang="ru-RU" sz="4000" b="1" dirty="0" err="1" smtClean="0">
                <a:solidFill>
                  <a:srgbClr val="116611"/>
                </a:solidFill>
                <a:latin typeface="arial" panose="020B0604020202020204" pitchFamily="34" charset="0"/>
              </a:rPr>
              <a:t>здух</a:t>
            </a:r>
            <a:r>
              <a:rPr lang="ru-RU" sz="4000" b="1" dirty="0">
                <a:solidFill>
                  <a:srgbClr val="116611"/>
                </a:solidFill>
                <a:latin typeface="arial" panose="020B0604020202020204" pitchFamily="34" charset="0"/>
              </a:rPr>
              <a:t>.  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b="1" dirty="0">
                <a:solidFill>
                  <a:srgbClr val="330000"/>
                </a:solidFill>
                <a:latin typeface="arial" panose="020B0604020202020204" pitchFamily="34" charset="0"/>
              </a:rPr>
              <a:t>           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83622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Способы </a:t>
            </a:r>
            <a:r>
              <a:rPr lang="ru-RU" dirty="0"/>
              <a:t>проверки безударных гласных в корне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43302" y="2351964"/>
            <a:ext cx="8915400" cy="377762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330000"/>
                </a:solidFill>
                <a:latin typeface="arial" panose="020B0604020202020204" pitchFamily="34" charset="0"/>
              </a:rPr>
              <a:t>Изменение </a:t>
            </a:r>
            <a:r>
              <a:rPr lang="ru-RU" sz="4000" b="1" dirty="0">
                <a:solidFill>
                  <a:srgbClr val="330000"/>
                </a:solidFill>
                <a:latin typeface="arial" panose="020B0604020202020204" pitchFamily="34" charset="0"/>
              </a:rPr>
              <a:t>формы слова:    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b="1" dirty="0">
                <a:solidFill>
                  <a:srgbClr val="116611"/>
                </a:solidFill>
                <a:latin typeface="arial" panose="020B0604020202020204" pitchFamily="34" charset="0"/>
              </a:rPr>
              <a:t>                </a:t>
            </a:r>
            <a:r>
              <a:rPr lang="ru-RU" sz="4000" b="1" dirty="0" smtClean="0">
                <a:solidFill>
                  <a:srgbClr val="116611"/>
                </a:solidFill>
                <a:latin typeface="arial" panose="020B0604020202020204" pitchFamily="34" charset="0"/>
              </a:rPr>
              <a:t>..</a:t>
            </a:r>
            <a:r>
              <a:rPr lang="ru-RU" sz="4000" b="1" dirty="0" err="1" smtClean="0">
                <a:solidFill>
                  <a:srgbClr val="116611"/>
                </a:solidFill>
                <a:latin typeface="arial" panose="020B0604020202020204" pitchFamily="34" charset="0"/>
              </a:rPr>
              <a:t>кно</a:t>
            </a:r>
            <a:r>
              <a:rPr lang="ru-RU" sz="4000" b="1" dirty="0" smtClean="0">
                <a:solidFill>
                  <a:srgbClr val="116611"/>
                </a:solidFill>
                <a:latin typeface="arial" panose="020B0604020202020204" pitchFamily="34" charset="0"/>
              </a:rPr>
              <a:t>́ </a:t>
            </a:r>
            <a:r>
              <a:rPr lang="ru-RU" sz="4000" b="1" dirty="0">
                <a:solidFill>
                  <a:srgbClr val="116611"/>
                </a:solidFill>
                <a:latin typeface="arial" panose="020B0604020202020204" pitchFamily="34" charset="0"/>
              </a:rPr>
              <a:t>– </a:t>
            </a:r>
            <a:r>
              <a:rPr lang="ru-RU" sz="4000" b="1" dirty="0" smtClean="0">
                <a:solidFill>
                  <a:srgbClr val="116611"/>
                </a:solidFill>
                <a:latin typeface="arial" panose="020B0604020202020204" pitchFamily="34" charset="0"/>
              </a:rPr>
              <a:t>..</a:t>
            </a:r>
            <a:r>
              <a:rPr lang="ru-RU" sz="4000" b="1" dirty="0" err="1" smtClean="0">
                <a:solidFill>
                  <a:srgbClr val="116611"/>
                </a:solidFill>
                <a:latin typeface="arial" panose="020B0604020202020204" pitchFamily="34" charset="0"/>
              </a:rPr>
              <a:t>кна</a:t>
            </a:r>
            <a:r>
              <a:rPr lang="ru-RU" sz="4000" b="1" dirty="0">
                <a:solidFill>
                  <a:srgbClr val="116611"/>
                </a:solidFill>
                <a:latin typeface="arial" panose="020B0604020202020204" pitchFamily="34" charset="0"/>
              </a:rPr>
              <a:t>,       </a:t>
            </a:r>
            <a:endParaRPr lang="ru-RU" sz="4000" b="1" dirty="0" smtClean="0">
              <a:solidFill>
                <a:srgbClr val="116611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4000" b="1" dirty="0">
                <a:solidFill>
                  <a:srgbClr val="116611"/>
                </a:solidFill>
                <a:latin typeface="arial" panose="020B0604020202020204" pitchFamily="34" charset="0"/>
              </a:rPr>
              <a:t> </a:t>
            </a:r>
            <a:r>
              <a:rPr lang="ru-RU" sz="4000" b="1" dirty="0" smtClean="0">
                <a:solidFill>
                  <a:srgbClr val="116611"/>
                </a:solidFill>
                <a:latin typeface="arial" panose="020B0604020202020204" pitchFamily="34" charset="0"/>
              </a:rPr>
              <a:t>                </a:t>
            </a:r>
            <a:r>
              <a:rPr lang="ru-RU" sz="4000" b="1" dirty="0" smtClean="0">
                <a:solidFill>
                  <a:srgbClr val="116611"/>
                </a:solidFill>
                <a:latin typeface="arial" panose="020B0604020202020204" pitchFamily="34" charset="0"/>
              </a:rPr>
              <a:t>гр..за́ </a:t>
            </a:r>
            <a:r>
              <a:rPr lang="ru-RU" sz="4000" b="1" dirty="0">
                <a:solidFill>
                  <a:srgbClr val="116611"/>
                </a:solidFill>
                <a:latin typeface="arial" panose="020B0604020202020204" pitchFamily="34" charset="0"/>
              </a:rPr>
              <a:t>– </a:t>
            </a:r>
            <a:r>
              <a:rPr lang="ru-RU" sz="4000" b="1" dirty="0" smtClean="0">
                <a:solidFill>
                  <a:srgbClr val="116611"/>
                </a:solidFill>
                <a:latin typeface="arial" panose="020B0604020202020204" pitchFamily="34" charset="0"/>
              </a:rPr>
              <a:t>гр..</a:t>
            </a:r>
            <a:r>
              <a:rPr lang="ru-RU" sz="4000" b="1" dirty="0" err="1" smtClean="0">
                <a:solidFill>
                  <a:srgbClr val="116611"/>
                </a:solidFill>
                <a:latin typeface="arial" panose="020B0604020202020204" pitchFamily="34" charset="0"/>
              </a:rPr>
              <a:t>зы</a:t>
            </a:r>
            <a:r>
              <a:rPr lang="ru-RU" sz="4000" b="1" dirty="0">
                <a:solidFill>
                  <a:srgbClr val="116611"/>
                </a:solidFill>
                <a:latin typeface="arial" panose="020B0604020202020204" pitchFamily="34" charset="0"/>
              </a:rPr>
              <a:t>.  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12068273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148</TotalTime>
  <Words>151</Words>
  <Application>Microsoft Office PowerPoint</Application>
  <PresentationFormat>Произвольный</PresentationFormat>
  <Paragraphs>43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Легкий дым</vt:lpstr>
      <vt:lpstr>Слайд 1</vt:lpstr>
      <vt:lpstr>Слайд 2</vt:lpstr>
      <vt:lpstr>Слайд 3</vt:lpstr>
      <vt:lpstr>Слайд 4</vt:lpstr>
      <vt:lpstr> </vt:lpstr>
      <vt:lpstr>Слайд 6</vt:lpstr>
      <vt:lpstr>Слайд 7</vt:lpstr>
      <vt:lpstr>Способы проверки безударных гласных в корне </vt:lpstr>
      <vt:lpstr>Способы проверки безударных гласных в корне </vt:lpstr>
      <vt:lpstr>Обрати внимание!</vt:lpstr>
      <vt:lpstr>Словарь:</vt:lpstr>
      <vt:lpstr>Слайд 12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Орфография</dc:title>
  <dc:creator>USER</dc:creator>
  <cp:lastModifiedBy>Пользователь</cp:lastModifiedBy>
  <cp:revision>17</cp:revision>
  <dcterms:created xsi:type="dcterms:W3CDTF">2015-09-17T17:43:20Z</dcterms:created>
  <dcterms:modified xsi:type="dcterms:W3CDTF">2015-09-17T20:38:33Z</dcterms:modified>
</cp:coreProperties>
</file>