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8" r:id="rId8"/>
    <p:sldId id="260" r:id="rId9"/>
    <p:sldId id="261" r:id="rId10"/>
    <p:sldId id="262" r:id="rId11"/>
    <p:sldId id="264" r:id="rId12"/>
    <p:sldId id="265" r:id="rId13"/>
    <p:sldId id="269" r:id="rId14"/>
    <p:sldId id="285" r:id="rId15"/>
    <p:sldId id="287" r:id="rId16"/>
    <p:sldId id="270" r:id="rId17"/>
    <p:sldId id="272" r:id="rId18"/>
    <p:sldId id="273" r:id="rId19"/>
    <p:sldId id="266" r:id="rId20"/>
  </p:sldIdLst>
  <p:sldSz cx="9144000" cy="6858000" type="screen4x3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0" autoAdjust="0"/>
    <p:restoredTop sz="94671" autoAdjust="0"/>
  </p:normalViewPr>
  <p:slideViewPr>
    <p:cSldViewPr>
      <p:cViewPr>
        <p:scale>
          <a:sx n="78" d="100"/>
          <a:sy n="78" d="100"/>
        </p:scale>
        <p:origin x="-1056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57200" y="4145400"/>
            <a:ext cx="746712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283280" y="41454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457200" y="41454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4144963"/>
            <a:ext cx="29130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325" y="4144963"/>
            <a:ext cx="29130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48733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48733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61988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41454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48733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48733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4283280" y="41454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7200" y="4145400"/>
            <a:ext cx="746640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200" y="4145400"/>
            <a:ext cx="746712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283280" y="41454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0" name="PlaceHolder 5"/>
          <p:cNvSpPr>
            <a:spLocks noGrp="1"/>
          </p:cNvSpPr>
          <p:nvPr>
            <p:ph type="body"/>
          </p:nvPr>
        </p:nvSpPr>
        <p:spPr>
          <a:xfrm>
            <a:off x="457200" y="41454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4144963"/>
            <a:ext cx="29130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325" y="4144963"/>
            <a:ext cx="29130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6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48733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48733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61988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57200" y="41454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48733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48733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4283280" y="41454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457200" y="4145400"/>
            <a:ext cx="746640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57200" y="4145400"/>
            <a:ext cx="746712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283280" y="41454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5" name="PlaceHolder 5"/>
          <p:cNvSpPr>
            <a:spLocks noGrp="1"/>
          </p:cNvSpPr>
          <p:nvPr>
            <p:ph type="body"/>
          </p:nvPr>
        </p:nvSpPr>
        <p:spPr>
          <a:xfrm>
            <a:off x="457200" y="41454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4144963"/>
            <a:ext cx="29130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325" y="4144963"/>
            <a:ext cx="2913063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48733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48733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61988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41454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48733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48733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283280" y="41454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56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457200" y="4145400"/>
            <a:ext cx="7466400" cy="23241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E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1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60">
            <a:solidFill>
              <a:srgbClr val="F6CDA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" name="Line 2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240">
            <a:solidFill>
              <a:srgbClr val="F6CDA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" name="Line 3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80">
            <a:solidFill>
              <a:srgbClr val="F0A22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9" name="CustomShap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6CD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0" name="Line 5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360">
            <a:solidFill>
              <a:srgbClr val="F0A22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1" name="CustomShape 6"/>
          <p:cNvSpPr>
            <a:spLocks noChangeArrowheads="1"/>
          </p:cNvSpPr>
          <p:nvPr/>
        </p:nvSpPr>
        <p:spPr bwMode="auto">
          <a:xfrm>
            <a:off x="8156575" y="5715000"/>
            <a:ext cx="547688" cy="547688"/>
          </a:xfrm>
          <a:prstGeom prst="ellipse">
            <a:avLst/>
          </a:prstGeom>
          <a:solidFill>
            <a:srgbClr val="F0A22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2" name="PlaceHolder 7"/>
          <p:cNvSpPr>
            <a:spLocks noGrp="1"/>
          </p:cNvSpPr>
          <p:nvPr>
            <p:ph type="title"/>
          </p:nvPr>
        </p:nvSpPr>
        <p:spPr bwMode="auto">
          <a:xfrm>
            <a:off x="2286000" y="3124200"/>
            <a:ext cx="6172200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7" name="PlaceHolder 8"/>
          <p:cNvSpPr>
            <a:spLocks noGrp="1"/>
          </p:cNvSpPr>
          <p:nvPr>
            <p:ph type="dt"/>
          </p:nvPr>
        </p:nvSpPr>
        <p:spPr>
          <a:xfrm rot="5400000">
            <a:off x="7766050" y="1174750"/>
            <a:ext cx="2284413" cy="379413"/>
          </a:xfrm>
          <a:prstGeom prst="rect">
            <a:avLst/>
          </a:prstGeom>
        </p:spPr>
        <p:txBody>
          <a:bodyPr lIns="90000" tIns="45000" rIns="90000" bIns="4500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4E3B3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21.4.14</a:t>
            </a:r>
            <a:endParaRPr>
              <a:latin typeface="+mn-lt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ftr"/>
          </p:nvPr>
        </p:nvSpPr>
        <p:spPr>
          <a:xfrm rot="5400000">
            <a:off x="7077076" y="4181475"/>
            <a:ext cx="3657600" cy="384175"/>
          </a:xfrm>
          <a:prstGeom prst="rect">
            <a:avLst/>
          </a:prstGeom>
        </p:spPr>
        <p:txBody>
          <a:bodyPr lIns="90000" tIns="45000" rIns="90000" bIns="4500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35" name="CustomShape 10"/>
          <p:cNvSpPr>
            <a:spLocks noChangeArrowheads="1"/>
          </p:cNvSpPr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rgbClr val="F6CD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6" name="CustomShape 11"/>
          <p:cNvSpPr>
            <a:spLocks noChangeArrowheads="1"/>
          </p:cNvSpPr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rgbClr val="F9DFC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7" name="CustomShape 12"/>
          <p:cNvSpPr>
            <a:spLocks noChangeArrowheads="1"/>
          </p:cNvSpPr>
          <p:nvPr/>
        </p:nvSpPr>
        <p:spPr bwMode="auto">
          <a:xfrm>
            <a:off x="990600" y="0"/>
            <a:ext cx="180975" cy="6858000"/>
          </a:xfrm>
          <a:prstGeom prst="rect">
            <a:avLst/>
          </a:prstGeom>
          <a:solidFill>
            <a:srgbClr val="F9DFC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8" name="CustomShape 13"/>
          <p:cNvSpPr>
            <a:spLocks noChangeArrowheads="1"/>
          </p:cNvSpPr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rgbClr val="FCF0E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9" name="Line 14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240">
            <a:solidFill>
              <a:srgbClr val="F6CDA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0" name="Line 15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240">
            <a:solidFill>
              <a:srgbClr val="FCF0E7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1" name="Line 16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240">
            <a:solidFill>
              <a:srgbClr val="F6CDA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2" name="Line 17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440">
            <a:solidFill>
              <a:srgbClr val="F6CDA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3" name="Line 18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360">
            <a:solidFill>
              <a:srgbClr val="F6CDA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4" name="Line 19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240">
            <a:solidFill>
              <a:srgbClr val="F6CDA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5" name="CustomShape 20"/>
          <p:cNvSpPr>
            <a:spLocks noChangeArrowheads="1"/>
          </p:cNvSpPr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rgbClr val="F6CD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6" name="CustomShape 21"/>
          <p:cNvSpPr>
            <a:spLocks noChangeArrowheads="1"/>
          </p:cNvSpPr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rgbClr val="F0A22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7" name="CustomShape 22"/>
          <p:cNvSpPr>
            <a:spLocks noChangeArrowheads="1"/>
          </p:cNvSpPr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solidFill>
            <a:srgbClr val="F0A22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8" name="CustomShape 23"/>
          <p:cNvSpPr>
            <a:spLocks noChangeArrowheads="1"/>
          </p:cNvSpPr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solidFill>
            <a:srgbClr val="F0A22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9" name="CustomShape 24"/>
          <p:cNvSpPr>
            <a:spLocks noChangeArrowheads="1"/>
          </p:cNvSpPr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solidFill>
            <a:srgbClr val="F0A22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0" name="CustomShape 25"/>
          <p:cNvSpPr>
            <a:spLocks noChangeArrowheads="1"/>
          </p:cNvSpPr>
          <p:nvPr/>
        </p:nvSpPr>
        <p:spPr bwMode="auto">
          <a:xfrm>
            <a:off x="1905000" y="4495800"/>
            <a:ext cx="365125" cy="365125"/>
          </a:xfrm>
          <a:prstGeom prst="ellipse">
            <a:avLst/>
          </a:prstGeom>
          <a:solidFill>
            <a:srgbClr val="F0A22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PlaceHolder 26"/>
          <p:cNvSpPr>
            <a:spLocks noGrp="1"/>
          </p:cNvSpPr>
          <p:nvPr>
            <p:ph type="sldNum"/>
          </p:nvPr>
        </p:nvSpPr>
        <p:spPr>
          <a:xfrm>
            <a:off x="1325563" y="4929188"/>
            <a:ext cx="609600" cy="517525"/>
          </a:xfrm>
          <a:prstGeom prst="rect">
            <a:avLst/>
          </a:prstGeom>
        </p:spPr>
        <p:txBody>
          <a:bodyPr lIns="90000" tIns="45000" rIns="90000" bIns="4500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815C6191-102C-44FA-A2AC-92F6DEA18C5A}" type="slidenum">
              <a:rPr lang="ru-RU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  <p:sp>
        <p:nvSpPr>
          <p:cNvPr id="26" name="PlaceHolder 27"/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/>
              <a:t>Для правки структуры щелкните мышью</a:t>
            </a:r>
            <a:endParaRPr/>
          </a:p>
          <a:p>
            <a:pPr lvl="1"/>
            <a:r>
              <a:rPr lang="ru-RU"/>
              <a:t>Второй уровень структуры</a:t>
            </a:r>
            <a:endParaRPr/>
          </a:p>
          <a:p>
            <a:pPr lvl="2"/>
            <a:r>
              <a:rPr lang="ru-RU"/>
              <a:t>Третий уровень структуры</a:t>
            </a:r>
            <a:endParaRPr/>
          </a:p>
          <a:p>
            <a:pPr lvl="3"/>
            <a:r>
              <a:rPr lang="ru-RU"/>
              <a:t>Четвёртый уровень структуры</a:t>
            </a:r>
            <a:endParaRPr/>
          </a:p>
          <a:p>
            <a:pPr lvl="4"/>
            <a:r>
              <a:rPr lang="ru-RU"/>
              <a:t>Пятый уровень структуры</a:t>
            </a:r>
            <a:endParaRPr/>
          </a:p>
          <a:p>
            <a:pPr lvl="5"/>
            <a:r>
              <a:rPr lang="ru-RU"/>
              <a:t>Шестой уровень структуры</a:t>
            </a:r>
            <a:endParaRPr/>
          </a:p>
          <a:p>
            <a:pPr lvl="6"/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E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1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60">
            <a:solidFill>
              <a:srgbClr val="F6CDA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39" name="Line 2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240">
            <a:solidFill>
              <a:srgbClr val="F6CDA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0" name="Line 3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80">
            <a:solidFill>
              <a:srgbClr val="F0A22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1" name="CustomShap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6CD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Line 5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360">
            <a:solidFill>
              <a:srgbClr val="F0A22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CustomShape 6"/>
          <p:cNvSpPr>
            <a:spLocks noChangeArrowheads="1"/>
          </p:cNvSpPr>
          <p:nvPr/>
        </p:nvSpPr>
        <p:spPr bwMode="auto">
          <a:xfrm>
            <a:off x="8156575" y="5715000"/>
            <a:ext cx="547688" cy="547688"/>
          </a:xfrm>
          <a:prstGeom prst="ellipse">
            <a:avLst/>
          </a:prstGeom>
          <a:solidFill>
            <a:srgbClr val="F0A22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" name="PlaceHolder 7"/>
          <p:cNvSpPr>
            <a:spLocks noGrp="1"/>
          </p:cNvSpPr>
          <p:nvPr>
            <p:ph type="dt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lIns="90000" tIns="45000" rIns="90000" bIns="4500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4E3B3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21.4.14</a:t>
            </a:r>
            <a:endParaRPr>
              <a:latin typeface="+mn-lt"/>
            </a:endParaRPr>
          </a:p>
        </p:txBody>
      </p:sp>
      <p:sp>
        <p:nvSpPr>
          <p:cNvPr id="68" name="PlaceHolder 8"/>
          <p:cNvSpPr>
            <a:spLocks noGrp="1"/>
          </p:cNvSpPr>
          <p:nvPr>
            <p:ph type="ftr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lIns="90000" tIns="45000" rIns="90000" bIns="4500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9" name="PlaceHolder 9"/>
          <p:cNvSpPr>
            <a:spLocks noGrp="1"/>
          </p:cNvSpPr>
          <p:nvPr>
            <p:ph type="sldNum"/>
          </p:nvPr>
        </p:nvSpPr>
        <p:spPr>
          <a:xfrm>
            <a:off x="8129588" y="5734050"/>
            <a:ext cx="608012" cy="520700"/>
          </a:xfrm>
          <a:prstGeom prst="rect">
            <a:avLst/>
          </a:prstGeom>
        </p:spPr>
        <p:txBody>
          <a:bodyPr lIns="90000" tIns="45000" rIns="90000" bIns="4500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EB47AFA2-66DB-4A2B-9362-2F9DF97C2376}" type="slidenum">
              <a:rPr lang="ru-RU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  <p:sp>
        <p:nvSpPr>
          <p:cNvPr id="14347" name="PlaceHolder 10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текста заголовка щелкните мышью</a:t>
            </a:r>
          </a:p>
        </p:txBody>
      </p:sp>
      <p:sp>
        <p:nvSpPr>
          <p:cNvPr id="71" name="PlaceHolder 11"/>
          <p:cNvSpPr>
            <a:spLocks noGrp="1"/>
          </p:cNvSpPr>
          <p:nvPr>
            <p:ph type="body"/>
          </p:nvPr>
        </p:nvSpPr>
        <p:spPr>
          <a:xfrm>
            <a:off x="457200" y="1604963"/>
            <a:ext cx="8229600" cy="3976687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/>
              <a:t>Для правки структуры щелкните мышью</a:t>
            </a:r>
            <a:endParaRPr/>
          </a:p>
          <a:p>
            <a:pPr lvl="1"/>
            <a:r>
              <a:rPr lang="ru-RU"/>
              <a:t>Второй уровень структуры</a:t>
            </a:r>
            <a:endParaRPr/>
          </a:p>
          <a:p>
            <a:pPr lvl="2"/>
            <a:r>
              <a:rPr lang="ru-RU"/>
              <a:t>Третий уровень структуры</a:t>
            </a:r>
            <a:endParaRPr/>
          </a:p>
          <a:p>
            <a:pPr lvl="3"/>
            <a:r>
              <a:rPr lang="ru-RU"/>
              <a:t>Четвёртый уровень структуры</a:t>
            </a:r>
            <a:endParaRPr/>
          </a:p>
          <a:p>
            <a:pPr lvl="4"/>
            <a:r>
              <a:rPr lang="ru-RU"/>
              <a:t>Пятый уровень структуры</a:t>
            </a:r>
            <a:endParaRPr/>
          </a:p>
          <a:p>
            <a:pPr lvl="5"/>
            <a:r>
              <a:rPr lang="ru-RU"/>
              <a:t>Шестой уровень структуры</a:t>
            </a:r>
            <a:endParaRPr/>
          </a:p>
          <a:p>
            <a:pPr lvl="6"/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E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1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60">
            <a:solidFill>
              <a:srgbClr val="F6CDA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1" name="Line 2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240">
            <a:solidFill>
              <a:srgbClr val="F6CDA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2" name="Line 3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80">
            <a:solidFill>
              <a:srgbClr val="F0A22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CustomShap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6CD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360">
            <a:solidFill>
              <a:srgbClr val="F0A22E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CustomShape 6"/>
          <p:cNvSpPr>
            <a:spLocks noChangeArrowheads="1"/>
          </p:cNvSpPr>
          <p:nvPr/>
        </p:nvSpPr>
        <p:spPr bwMode="auto">
          <a:xfrm>
            <a:off x="8156575" y="5715000"/>
            <a:ext cx="547688" cy="547688"/>
          </a:xfrm>
          <a:prstGeom prst="ellipse">
            <a:avLst/>
          </a:prstGeom>
          <a:solidFill>
            <a:srgbClr val="F0A22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6" name="PlaceHolder 7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113" name="PlaceHolder 8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/>
              <a:t>Для правки структуры щелкните мышью</a:t>
            </a:r>
            <a:endParaRPr/>
          </a:p>
          <a:p>
            <a:pPr lvl="1"/>
            <a:r>
              <a:rPr lang="ru-RU"/>
              <a:t>Второй уровень структуры</a:t>
            </a:r>
            <a:endParaRPr/>
          </a:p>
          <a:p>
            <a:pPr lvl="2"/>
            <a:r>
              <a:rPr lang="ru-RU"/>
              <a:t>Третий уровень структуры</a:t>
            </a:r>
            <a:endParaRPr/>
          </a:p>
          <a:p>
            <a:pPr lvl="3"/>
            <a:r>
              <a:rPr lang="ru-RU"/>
              <a:t>Четвёртый уровень структуры</a:t>
            </a:r>
            <a:endParaRPr/>
          </a:p>
          <a:p>
            <a:pPr lvl="4"/>
            <a:r>
              <a:rPr lang="ru-RU"/>
              <a:t>Пятый уровень структуры</a:t>
            </a:r>
            <a:endParaRPr/>
          </a:p>
          <a:p>
            <a:pPr lvl="5"/>
            <a:r>
              <a:rPr lang="ru-RU"/>
              <a:t>Шестой уровень структуры</a:t>
            </a:r>
            <a:endParaRPr/>
          </a:p>
          <a:p>
            <a:r>
              <a:rPr lang="ru-RU"/>
              <a:t>Седьмой уровень структурыОбразец текста</a:t>
            </a:r>
            <a:endParaRPr/>
          </a:p>
          <a:p>
            <a:pPr lvl="1"/>
            <a:r>
              <a:rPr lang="ru-RU"/>
              <a:t>Второй уровень</a:t>
            </a:r>
            <a:endParaRPr/>
          </a:p>
          <a:p>
            <a:pPr lvl="2"/>
            <a:r>
              <a:rPr lang="ru-RU"/>
              <a:t>Третий уровень</a:t>
            </a:r>
            <a:endParaRPr/>
          </a:p>
          <a:p>
            <a:pPr lvl="3"/>
            <a:r>
              <a:rPr lang="ru-RU"/>
              <a:t>Четвертый уровень</a:t>
            </a:r>
            <a:endParaRPr/>
          </a:p>
          <a:p>
            <a:pPr lvl="4"/>
            <a:r>
              <a:rPr lang="ru-RU"/>
              <a:t>Пятый уровень</a:t>
            </a:r>
            <a:endParaRPr/>
          </a:p>
        </p:txBody>
      </p:sp>
      <p:sp>
        <p:nvSpPr>
          <p:cNvPr id="114" name="PlaceHolder 9"/>
          <p:cNvSpPr>
            <a:spLocks noGrp="1"/>
          </p:cNvSpPr>
          <p:nvPr>
            <p:ph type="dt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lIns="90000" tIns="45000" rIns="90000" bIns="4500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4E3B30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21.4.14</a:t>
            </a:r>
            <a:endParaRPr>
              <a:latin typeface="+mn-lt"/>
            </a:endParaRPr>
          </a:p>
        </p:txBody>
      </p:sp>
      <p:sp>
        <p:nvSpPr>
          <p:cNvPr id="115" name="PlaceHolder 10"/>
          <p:cNvSpPr>
            <a:spLocks noGrp="1"/>
          </p:cNvSpPr>
          <p:nvPr>
            <p:ph type="sldNum"/>
          </p:nvPr>
        </p:nvSpPr>
        <p:spPr>
          <a:xfrm>
            <a:off x="8129588" y="5734050"/>
            <a:ext cx="608012" cy="520700"/>
          </a:xfrm>
          <a:prstGeom prst="rect">
            <a:avLst/>
          </a:prstGeom>
        </p:spPr>
        <p:txBody>
          <a:bodyPr lIns="90000" tIns="45000" rIns="90000" bIns="4500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93241578-D385-442D-8387-CD30AF93FF94}" type="slidenum">
              <a:rPr lang="ru-RU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  <p:sp>
        <p:nvSpPr>
          <p:cNvPr id="116" name="PlaceHolder 11"/>
          <p:cNvSpPr>
            <a:spLocks noGrp="1"/>
          </p:cNvSpPr>
          <p:nvPr>
            <p:ph type="ftr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lIns="90000" tIns="45000" rIns="90000" bIns="4500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_________Microsoft_Word1.doc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Содержимое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53975"/>
            <a:ext cx="8916987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extShape 1"/>
          <p:cNvSpPr txBox="1">
            <a:spLocks noChangeArrowheads="1"/>
          </p:cNvSpPr>
          <p:nvPr/>
        </p:nvSpPr>
        <p:spPr bwMode="auto">
          <a:xfrm>
            <a:off x="1619250" y="3284538"/>
            <a:ext cx="72009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algn="ctr"/>
            <a:r>
              <a:rPr lang="ru-RU" sz="4400" b="1" dirty="0">
                <a:solidFill>
                  <a:srgbClr val="000000"/>
                </a:solidFill>
                <a:latin typeface="Calibri" pitchFamily="34" charset="0"/>
                <a:ea typeface="바탕"/>
                <a:cs typeface="바탕"/>
              </a:rPr>
              <a:t>Система </a:t>
            </a:r>
            <a:r>
              <a:rPr lang="ru-RU" sz="4400" b="1" dirty="0" err="1">
                <a:solidFill>
                  <a:srgbClr val="000000"/>
                </a:solidFill>
                <a:latin typeface="Calibri" pitchFamily="34" charset="0"/>
                <a:ea typeface="바탕"/>
                <a:cs typeface="바탕"/>
              </a:rPr>
              <a:t>графомоторной</a:t>
            </a:r>
            <a:r>
              <a:rPr lang="ru-RU" sz="4400" b="1" dirty="0">
                <a:solidFill>
                  <a:srgbClr val="000000"/>
                </a:solidFill>
                <a:latin typeface="Calibri" pitchFamily="34" charset="0"/>
                <a:ea typeface="바탕"/>
                <a:cs typeface="바탕"/>
              </a:rPr>
              <a:t> стимуляции речи</a:t>
            </a:r>
            <a:endParaRPr lang="ru-RU" dirty="0"/>
          </a:p>
        </p:txBody>
      </p:sp>
      <p:sp>
        <p:nvSpPr>
          <p:cNvPr id="40963" name="TextShape 2"/>
          <p:cNvSpPr txBox="1">
            <a:spLocks noChangeArrowheads="1"/>
          </p:cNvSpPr>
          <p:nvPr/>
        </p:nvSpPr>
        <p:spPr bwMode="auto">
          <a:xfrm>
            <a:off x="1500188" y="285750"/>
            <a:ext cx="74644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r"/>
            <a:r>
              <a:rPr lang="ru-RU" sz="2800">
                <a:solidFill>
                  <a:srgbClr val="000000"/>
                </a:solidFill>
                <a:latin typeface="Verdana" pitchFamily="34" charset="0"/>
              </a:rPr>
              <a:t>Пятница Т.В.</a:t>
            </a:r>
            <a:endParaRPr lang="ru-RU"/>
          </a:p>
          <a:p>
            <a:pPr algn="r"/>
            <a:r>
              <a:rPr lang="ru-RU" sz="2800">
                <a:solidFill>
                  <a:srgbClr val="000000"/>
                </a:solidFill>
                <a:latin typeface="Verdana" pitchFamily="34" charset="0"/>
              </a:rPr>
              <a:t>Башинская Т.В.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Shape 1"/>
          <p:cNvSpPr txBox="1">
            <a:spLocks noChangeArrowheads="1"/>
          </p:cNvSpPr>
          <p:nvPr/>
        </p:nvSpPr>
        <p:spPr bwMode="auto">
          <a:xfrm>
            <a:off x="457200" y="274638"/>
            <a:ext cx="74676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 anchor="b"/>
          <a:lstStyle/>
          <a:p>
            <a:pPr algn="ctr"/>
            <a:r>
              <a:rPr lang="ru-RU" sz="2800" dirty="0">
                <a:solidFill>
                  <a:srgbClr val="4E3B30"/>
                </a:solidFill>
                <a:latin typeface="Century Schoolbook" pitchFamily="18" charset="0"/>
              </a:rPr>
              <a:t>Рисование</a:t>
            </a:r>
            <a:r>
              <a:rPr lang="ru-RU" sz="2400" dirty="0">
                <a:solidFill>
                  <a:srgbClr val="4E3B30"/>
                </a:solidFill>
                <a:latin typeface="Century Schoolbook" pitchFamily="18" charset="0"/>
              </a:rPr>
              <a:t>
</a:t>
            </a:r>
            <a:endParaRPr lang="ru-RU" dirty="0"/>
          </a:p>
        </p:txBody>
      </p:sp>
      <p:sp>
        <p:nvSpPr>
          <p:cNvPr id="52226" name="TextShape 2"/>
          <p:cNvSpPr txBox="1">
            <a:spLocks noChangeArrowheads="1"/>
          </p:cNvSpPr>
          <p:nvPr/>
        </p:nvSpPr>
        <p:spPr bwMode="auto">
          <a:xfrm>
            <a:off x="468313" y="620688"/>
            <a:ext cx="7466012" cy="563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algn="just"/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1.Совмещаем статическое положение пальцев с общими движениями рук. При необходимости педагог сам удерживает пальцы ребенка в нужном положении, затем направляет движение его руки, придерживая за предплечье.</a:t>
            </a:r>
            <a:endParaRPr lang="ru-RU"/>
          </a:p>
          <a:p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2.Повышаем эмоциональный фон при тактильном контакте. Воздействуем на поверхности ладони и пальцев.</a:t>
            </a:r>
            <a:endParaRPr lang="ru-RU"/>
          </a:p>
          <a:p>
            <a:pPr algn="ctr"/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Рисование на доске и на бумаге</a:t>
            </a:r>
            <a:endParaRPr lang="ru-RU"/>
          </a:p>
          <a:p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3.Формируем базовые движения на уровне плечевого, локтевого и лучезапястного суставов.</a:t>
            </a:r>
            <a:endParaRPr lang="ru-RU"/>
          </a:p>
          <a:p>
            <a:pPr algn="ctr"/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Рисование палкой на земле</a:t>
            </a:r>
            <a:endParaRPr lang="ru-RU"/>
          </a:p>
          <a:p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4.Совмещаем легкость нажатия с точностью движений.</a:t>
            </a:r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7466013" cy="941387"/>
          </a:xfrm>
        </p:spPr>
        <p:txBody>
          <a:bodyPr/>
          <a:lstStyle/>
          <a:p>
            <a:pPr eaLnBrk="1" hangingPunct="1"/>
            <a:r>
              <a:rPr lang="ru-RU" sz="2400" dirty="0" err="1">
                <a:solidFill>
                  <a:srgbClr val="000000"/>
                </a:solidFill>
                <a:latin typeface="Century Schoolbook" pitchFamily="18" charset="0"/>
              </a:rPr>
              <a:t>Графомоторные</a:t>
            </a:r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 игры и упражнения</a:t>
            </a:r>
            <a:b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Century Schoolbook" pitchFamily="18" charset="0"/>
              </a:rPr>
              <a:t>Слово</a:t>
            </a:r>
            <a:endParaRPr lang="ru-RU" sz="2400" dirty="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68313" y="981075"/>
            <a:ext cx="7786687" cy="5421313"/>
          </a:xfrm>
          <a:noFill/>
          <a:ln/>
        </p:spPr>
        <p:txBody>
          <a:bodyPr anchor="t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ysClr val="windowText" lastClr="000000"/>
                </a:solidFill>
              </a:rPr>
              <a:t> </a:t>
            </a:r>
            <a:endParaRPr lang="ru-RU" sz="2000" i="1" dirty="0" smtClean="0">
              <a:solidFill>
                <a:sysClr val="windowText" lastClr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smtClean="0">
                <a:solidFill>
                  <a:sysClr val="windowText" lastClr="000000"/>
                </a:solidFill>
                <a:latin typeface="Century Schoolbook" pitchFamily="18" charset="0"/>
              </a:rPr>
              <a:t>1</a:t>
            </a:r>
            <a:r>
              <a:rPr lang="ru-RU" sz="2000" i="1" dirty="0">
                <a:solidFill>
                  <a:sysClr val="windowText" lastClr="000000"/>
                </a:solidFill>
                <a:latin typeface="Century Schoolbook" pitchFamily="18" charset="0"/>
              </a:rPr>
              <a:t>. Расширяем возможности ребенка в выражении своих желаний.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sysClr val="windowText" lastClr="000000"/>
                </a:solidFill>
                <a:latin typeface="Century Schoolbook" pitchFamily="18" charset="0"/>
              </a:rPr>
              <a:t>«Попроси»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sysClr val="windowText" lastClr="000000"/>
                </a:solidFill>
                <a:latin typeface="Century Schoolbook" pitchFamily="18" charset="0"/>
              </a:rPr>
              <a:t>«Помоги»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sysClr val="windowText" lastClr="000000"/>
                </a:solidFill>
                <a:latin typeface="Century Schoolbook" pitchFamily="18" charset="0"/>
              </a:rPr>
              <a:t>«Дождь»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sysClr val="windowText" lastClr="000000"/>
                </a:solidFill>
                <a:latin typeface="Century Schoolbook" pitchFamily="18" charset="0"/>
              </a:rPr>
              <a:t>«Паровоз»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sysClr val="windowText" lastClr="000000"/>
                </a:solidFill>
                <a:latin typeface="Century Schoolbook" pitchFamily="18" charset="0"/>
              </a:rPr>
              <a:t>«Поезд»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sysClr val="windowText" lastClr="000000"/>
                </a:solidFill>
                <a:latin typeface="Century Schoolbook" pitchFamily="18" charset="0"/>
              </a:rPr>
              <a:t>«Новые кроссовки»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sysClr val="windowText" lastClr="000000"/>
                </a:solidFill>
                <a:latin typeface="Century Schoolbook" pitchFamily="18" charset="0"/>
              </a:rPr>
              <a:t>«Ежик с барабаном»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sysClr val="windowText" lastClr="000000"/>
                </a:solidFill>
                <a:latin typeface="Century Schoolbook" pitchFamily="18" charset="0"/>
              </a:rPr>
              <a:t>«Три пингвина»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sysClr val="windowText" lastClr="000000"/>
                </a:solidFill>
                <a:latin typeface="Century Schoolbook" pitchFamily="18" charset="0"/>
              </a:rPr>
              <a:t>«Большой велосипед»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sysClr val="windowText" lastClr="000000"/>
                </a:solidFill>
                <a:latin typeface="Century Schoolbook" pitchFamily="18" charset="0"/>
              </a:rPr>
              <a:t>«Моя семья»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solidFill>
                  <a:sysClr val="windowText" lastClr="000000"/>
                </a:solidFill>
                <a:latin typeface="Century Schoolbook" pitchFamily="18" charset="0"/>
              </a:rPr>
              <a:t>«У меня»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ysClr val="windowText" lastClr="000000"/>
                </a:solidFill>
                <a:latin typeface="Century Schoolbook" pitchFamily="18" charset="0"/>
              </a:rPr>
              <a:t>2. Разучиваем первые самостоятельные стихи.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solidFill>
                <a:sysClr val="windowText" lastClr="000000"/>
              </a:solidFill>
              <a:latin typeface="Century Schoolbook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solidFill>
                <a:sysClr val="windowText" lastClr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Выражение просьбы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Создаем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ситуации, стимулирующие речевую активность.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ubTitle"/>
          </p:nvPr>
        </p:nvSpPr>
        <p:spPr bwMode="auto">
          <a:xfrm>
            <a:off x="457200" y="3856711"/>
            <a:ext cx="2263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028485"/>
              </p:ext>
            </p:extLst>
          </p:nvPr>
        </p:nvGraphicFramePr>
        <p:xfrm>
          <a:off x="1403648" y="1340768"/>
          <a:ext cx="6783070" cy="5047488"/>
        </p:xfrm>
        <a:graphic>
          <a:graphicData uri="http://schemas.openxmlformats.org/drawingml/2006/table">
            <a:tbl>
              <a:tblPr firstRow="1" firstCol="1" bandRow="1"/>
              <a:tblGrid>
                <a:gridCol w="2260600"/>
                <a:gridCol w="2261235"/>
                <a:gridCol w="2261235"/>
              </a:tblGrid>
              <a:tr h="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Попроси!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Ребенок выражает просьбу 2-мя словами: «Дай пить», «Дай мяу», при этом четко произносит слово «дай», а слово-предмет просьбы имеет сохранную слоговую структуру.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Попроси!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Педагог помогает ребенку сформулировать фразу из 3-х слов «Дай мне (показать на себя вместо слова) мяч»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Помоги!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Собираясь на прогулку (или в других затруднительных ситуациях),  ребенок просит о помощи: вместе с педагогом хлопает в ладоши и подпевает педагогу: «ПО(а)-МО(а)- ГИ»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748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Координация речи с движением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indent="180000" algn="just"/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7004012"/>
              </p:ext>
            </p:extLst>
          </p:nvPr>
        </p:nvGraphicFramePr>
        <p:xfrm>
          <a:off x="325438" y="1239838"/>
          <a:ext cx="8293100" cy="434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Документ" r:id="rId4" imgW="7028892" imgH="4227369" progId="Word.Document.12">
                  <p:embed/>
                </p:oleObj>
              </mc:Choice>
              <mc:Fallback>
                <p:oleObj name="Документ" r:id="rId4" imgW="7028892" imgH="4227369" progId="Word.Document.12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38" y="1239838"/>
                        <a:ext cx="8293100" cy="434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892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eaLnBrk="1" hangingPunct="1"/>
            <a:r>
              <a:rPr lang="ru-RU" sz="3200">
                <a:solidFill>
                  <a:srgbClr val="000000"/>
                </a:solidFill>
                <a:latin typeface="Century Schoolbook" pitchFamily="18" charset="0"/>
              </a:rPr>
              <a:t>Рисование</a:t>
            </a:r>
          </a:p>
        </p:txBody>
      </p:sp>
      <p:sp>
        <p:nvSpPr>
          <p:cNvPr id="54274" name="Подзаголовок 2"/>
          <p:cNvSpPr>
            <a:spLocks noGrp="1"/>
          </p:cNvSpPr>
          <p:nvPr>
            <p:ph type="subTitle"/>
          </p:nvPr>
        </p:nvSpPr>
        <p:spPr>
          <a:xfrm>
            <a:off x="323850" y="1412875"/>
            <a:ext cx="8424863" cy="5060950"/>
          </a:xfrm>
          <a:noFill/>
          <a:ln/>
        </p:spPr>
        <p:txBody>
          <a:bodyPr wrap="square" anchor="t"/>
          <a:lstStyle/>
          <a:p>
            <a:pPr eaLnBrk="1" hangingPunct="1"/>
            <a:r>
              <a:rPr lang="ru-RU" sz="1800" dirty="0" smtClean="0">
                <a:solidFill>
                  <a:srgbClr val="000000"/>
                </a:solidFill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</a:rPr>
              <a:t>1. Рисуем картину. Учим изображать на плоскости объемные    предметы. Отрабатываем проговаривание трех слов подряд</a:t>
            </a:r>
            <a:r>
              <a:rPr lang="ru-RU" sz="1800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/>
            <a:r>
              <a:rPr lang="ru-RU" sz="2400" b="1" dirty="0" smtClean="0">
                <a:solidFill>
                  <a:srgbClr val="000000"/>
                </a:solidFill>
              </a:rPr>
              <a:t> «Туча, дождь, лужа» </a:t>
            </a:r>
          </a:p>
          <a:p>
            <a:pPr eaLnBrk="1" hangingPunct="1"/>
            <a:endParaRPr lang="ru-RU" sz="2400" b="1" dirty="0" smtClean="0">
              <a:solidFill>
                <a:srgbClr val="000000"/>
              </a:solidFill>
            </a:endParaRPr>
          </a:p>
          <a:p>
            <a:pPr eaLnBrk="1" hangingPunct="1"/>
            <a:endParaRPr lang="ru-RU" sz="2400" b="1" dirty="0">
              <a:solidFill>
                <a:srgbClr val="000000"/>
              </a:solidFill>
            </a:endParaRPr>
          </a:p>
          <a:p>
            <a:pPr eaLnBrk="1" hangingPunct="1"/>
            <a:r>
              <a:rPr lang="ru-RU" sz="2400" b="1" dirty="0">
                <a:solidFill>
                  <a:srgbClr val="000000"/>
                </a:solidFill>
              </a:rPr>
              <a:t> </a:t>
            </a:r>
            <a:r>
              <a:rPr lang="ru-RU" sz="2000" i="1" dirty="0" smtClean="0">
                <a:solidFill>
                  <a:srgbClr val="000000"/>
                </a:solidFill>
              </a:rPr>
              <a:t>2. Рисуем замкнутый круг большого размера. Развиваем суставную память, отрабатывая рисование изогнутых линий с продвижением.</a:t>
            </a:r>
          </a:p>
          <a:p>
            <a:pPr eaLnBrk="1" hangingPunct="1"/>
            <a:r>
              <a:rPr lang="ru-RU" sz="2400" b="1" dirty="0" smtClean="0">
                <a:solidFill>
                  <a:srgbClr val="000000"/>
                </a:solidFill>
              </a:rPr>
              <a:t> «Снежная баба»</a:t>
            </a:r>
          </a:p>
          <a:p>
            <a:pPr eaLnBrk="1" hangingPunct="1"/>
            <a:endParaRPr lang="ru-RU" sz="2400" b="1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endParaRPr lang="ru-RU" sz="2000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7467600" cy="863600"/>
          </a:xfrm>
        </p:spPr>
        <p:txBody>
          <a:bodyPr/>
          <a:lstStyle/>
          <a:p>
            <a:pPr eaLnBrk="1" hangingPunct="1"/>
            <a:r>
              <a:rPr lang="ru-RU" sz="2400">
                <a:solidFill>
                  <a:srgbClr val="000000"/>
                </a:solidFill>
                <a:latin typeface="Century Schoolbook" pitchFamily="18" charset="0"/>
              </a:rPr>
              <a:t>Графомоторные игры и упражнения</a:t>
            </a:r>
            <a:br>
              <a:rPr lang="ru-RU" sz="2400">
                <a:solidFill>
                  <a:srgbClr val="000000"/>
                </a:solidFill>
                <a:latin typeface="Century Schoolbook" pitchFamily="18" charset="0"/>
              </a:rPr>
            </a:br>
            <a:r>
              <a:rPr lang="ru-RU" sz="2400">
                <a:solidFill>
                  <a:srgbClr val="000000"/>
                </a:solidFill>
                <a:latin typeface="Century Schoolbook" pitchFamily="18" charset="0"/>
              </a:rPr>
              <a:t>Фраза</a:t>
            </a:r>
          </a:p>
        </p:txBody>
      </p:sp>
      <p:sp>
        <p:nvSpPr>
          <p:cNvPr id="55298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908050"/>
            <a:ext cx="7467600" cy="5565775"/>
          </a:xfrm>
          <a:noFill/>
          <a:ln/>
        </p:spPr>
        <p:txBody>
          <a:bodyPr wrap="square" anchor="t"/>
          <a:lstStyle/>
          <a:p>
            <a:pPr eaLnBrk="1" hangingPunct="1"/>
            <a:r>
              <a:rPr lang="ru-RU" sz="1800" dirty="0">
                <a:solidFill>
                  <a:srgbClr val="000000"/>
                </a:solidFill>
              </a:rPr>
              <a:t> </a:t>
            </a:r>
            <a:r>
              <a:rPr lang="ru-RU" sz="1800" i="1" dirty="0">
                <a:solidFill>
                  <a:srgbClr val="000000"/>
                </a:solidFill>
              </a:rPr>
              <a:t>1. Учим выражать просьбы и желания разными словами</a:t>
            </a:r>
            <a:r>
              <a:rPr lang="ru-RU" sz="18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«Дай мне»</a:t>
            </a:r>
          </a:p>
          <a:p>
            <a:pPr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«Помоги»</a:t>
            </a:r>
          </a:p>
          <a:p>
            <a:pPr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 «Я хочу»</a:t>
            </a:r>
          </a:p>
          <a:p>
            <a:pPr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«Капризуля»</a:t>
            </a:r>
          </a:p>
          <a:p>
            <a:pPr eaLnBrk="1" hangingPunct="1"/>
            <a:r>
              <a:rPr lang="ru-RU" sz="1800" i="1" dirty="0">
                <a:solidFill>
                  <a:srgbClr val="000000"/>
                </a:solidFill>
              </a:rPr>
              <a:t>2. Учим произносить длинные слова, помогая себе жестом.</a:t>
            </a:r>
          </a:p>
          <a:p>
            <a:pPr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«Зима»</a:t>
            </a:r>
          </a:p>
          <a:p>
            <a:pPr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«Зверята»</a:t>
            </a:r>
          </a:p>
          <a:p>
            <a:pPr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«Испугались зайца»</a:t>
            </a:r>
          </a:p>
          <a:p>
            <a:pPr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«Помощник»</a:t>
            </a:r>
          </a:p>
          <a:p>
            <a:pPr eaLnBrk="1" hangingPunct="1"/>
            <a:r>
              <a:rPr lang="ru-RU" sz="1800" i="1" dirty="0">
                <a:solidFill>
                  <a:srgbClr val="000000"/>
                </a:solidFill>
              </a:rPr>
              <a:t>3. Увеличиваем количество значимых слов во фразе.</a:t>
            </a:r>
          </a:p>
          <a:p>
            <a:pPr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«И»</a:t>
            </a:r>
          </a:p>
          <a:p>
            <a:pPr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«Что с чем?», «Кто с кем?»</a:t>
            </a:r>
          </a:p>
          <a:p>
            <a:pPr eaLnBrk="1" hangingPunct="1"/>
            <a:r>
              <a:rPr lang="ru-RU" sz="2400" dirty="0">
                <a:solidFill>
                  <a:srgbClr val="000000"/>
                </a:solidFill>
              </a:rPr>
              <a:t>Диалог</a:t>
            </a:r>
          </a:p>
          <a:p>
            <a:pPr algn="l" eaLnBrk="1" hangingPunct="1"/>
            <a:r>
              <a:rPr lang="ru-RU" sz="1800" dirty="0">
                <a:solidFill>
                  <a:srgbClr val="000000"/>
                </a:solidFill>
              </a:rPr>
              <a:t> </a:t>
            </a:r>
            <a:r>
              <a:rPr lang="ru-RU" sz="1800" i="1" dirty="0">
                <a:solidFill>
                  <a:srgbClr val="000000"/>
                </a:solidFill>
              </a:rPr>
              <a:t>4. Укрепляем уверенность в собственных речевых возможностях.</a:t>
            </a:r>
          </a:p>
          <a:p>
            <a:pPr algn="l"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«Песня машиниста»</a:t>
            </a:r>
          </a:p>
          <a:p>
            <a:pPr algn="l"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«Грибники»</a:t>
            </a:r>
          </a:p>
          <a:p>
            <a:pPr algn="l"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«Сапожник»</a:t>
            </a:r>
          </a:p>
          <a:p>
            <a:pPr algn="l" eaLnBrk="1" hangingPunct="1"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«Умылся»</a:t>
            </a:r>
          </a:p>
          <a:p>
            <a:pPr algn="l" eaLnBrk="1" hangingPunct="1"/>
            <a:endParaRPr lang="ru-RU" sz="1800" dirty="0">
              <a:solidFill>
                <a:srgbClr val="000000"/>
              </a:solidFill>
            </a:endParaRPr>
          </a:p>
          <a:p>
            <a:pPr eaLnBrk="1" hangingPunct="1"/>
            <a:endParaRPr lang="ru-RU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537"/>
          </a:xfrm>
        </p:spPr>
        <p:txBody>
          <a:bodyPr/>
          <a:lstStyle/>
          <a:p>
            <a:pPr eaLnBrk="1" hangingPunct="1"/>
            <a:r>
              <a:rPr lang="ru-RU" sz="2400" dirty="0">
                <a:solidFill>
                  <a:srgbClr val="000000"/>
                </a:solidFill>
              </a:rPr>
              <a:t>Рисование</a:t>
            </a:r>
          </a:p>
        </p:txBody>
      </p:sp>
      <p:sp>
        <p:nvSpPr>
          <p:cNvPr id="56322" name="Подзаголовок 2"/>
          <p:cNvSpPr>
            <a:spLocks noGrp="1"/>
          </p:cNvSpPr>
          <p:nvPr>
            <p:ph type="subTitle"/>
          </p:nvPr>
        </p:nvSpPr>
        <p:spPr>
          <a:xfrm>
            <a:off x="468313" y="765175"/>
            <a:ext cx="7466012" cy="4873625"/>
          </a:xfrm>
          <a:noFill/>
          <a:ln/>
        </p:spPr>
        <p:txBody>
          <a:bodyPr wrap="square" anchor="t"/>
          <a:lstStyle/>
          <a:p>
            <a:pPr eaLnBrk="1" hangingPunct="1">
              <a:lnSpc>
                <a:spcPct val="150000"/>
              </a:lnSpc>
            </a:pPr>
            <a:r>
              <a:rPr lang="ru-RU" sz="1800" dirty="0">
                <a:solidFill>
                  <a:srgbClr val="000000"/>
                </a:solidFill>
              </a:rPr>
              <a:t> </a:t>
            </a:r>
            <a:r>
              <a:rPr lang="ru-RU" sz="1800" i="1" dirty="0">
                <a:solidFill>
                  <a:srgbClr val="000000"/>
                </a:solidFill>
              </a:rPr>
              <a:t>1. Рисуем ориентацию на листе бумаге. Формируем основы взаиморасположения деталей.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«Дом»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«Лицо»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«Веселый человечек»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«Чей зайка?»</a:t>
            </a:r>
          </a:p>
          <a:p>
            <a:pPr eaLnBrk="1" hangingPunct="1">
              <a:lnSpc>
                <a:spcPct val="150000"/>
              </a:lnSpc>
            </a:pPr>
            <a:r>
              <a:rPr lang="ru-RU" sz="2400" dirty="0">
                <a:solidFill>
                  <a:srgbClr val="000000"/>
                </a:solidFill>
              </a:rPr>
              <a:t>Лепка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«Мишка»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ru-RU" sz="1800" dirty="0">
                <a:solidFill>
                  <a:srgbClr val="000000"/>
                </a:solidFill>
              </a:rPr>
              <a:t> «Башня»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Содержимое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71438"/>
            <a:ext cx="8891587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6" name="TextShape 1"/>
          <p:cNvSpPr txBox="1">
            <a:spLocks noChangeArrowheads="1"/>
          </p:cNvSpPr>
          <p:nvPr/>
        </p:nvSpPr>
        <p:spPr bwMode="auto">
          <a:xfrm>
            <a:off x="755650" y="2060848"/>
            <a:ext cx="7467600" cy="47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algn="ctr"/>
            <a:r>
              <a:rPr lang="ru-RU" sz="4400" dirty="0">
                <a:solidFill>
                  <a:srgbClr val="4E3B30"/>
                </a:solidFill>
                <a:latin typeface="Century Schoolbook" pitchFamily="18" charset="0"/>
              </a:rPr>
              <a:t>Спасибо за внимание</a:t>
            </a:r>
            <a:r>
              <a:rPr lang="ru-RU" sz="4400" dirty="0" smtClean="0">
                <a:solidFill>
                  <a:srgbClr val="4E3B30"/>
                </a:solidFill>
                <a:latin typeface="Century Schoolbook" pitchFamily="18" charset="0"/>
              </a:rPr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Рисунок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700213"/>
            <a:ext cx="2543175" cy="3743325"/>
          </a:xfrm>
          <a:prstGeom prst="rect">
            <a:avLst/>
          </a:prstGeom>
          <a:noFill/>
          <a:ln w="9525">
            <a:solidFill>
              <a:srgbClr val="271E18"/>
            </a:solidFill>
            <a:miter lim="800000"/>
            <a:headEnd/>
            <a:tailEnd/>
          </a:ln>
        </p:spPr>
      </p:pic>
      <p:pic>
        <p:nvPicPr>
          <p:cNvPr id="41986" name="Рисунок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1" y="1697915"/>
            <a:ext cx="2540843" cy="377896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468313" y="333375"/>
            <a:ext cx="8207375" cy="6335713"/>
          </a:xfrm>
          <a:prstGeom prst="rect">
            <a:avLst/>
          </a:prstGeom>
        </p:spPr>
        <p:txBody>
          <a:bodyPr lIns="90000" tIns="45000" rIns="90000" bIns="45000"/>
          <a:lstStyle/>
          <a:p>
            <a:pPr indent="18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Данное пособие - попытка систематизировать наработанный авторами практический материал по преодолению моторной алалии у детей дошкольного возраста. Путь формирования речи в онтогенезе, опыт развития речи ребенка в </a:t>
            </a:r>
            <a:r>
              <a:rPr lang="ru-RU" sz="2000" dirty="0" err="1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этнопедагогике</a:t>
            </a:r>
            <a:r>
              <a:rPr lang="ru-RU" sz="2000" dirty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 (использование различных стихов, песенок и </a:t>
            </a:r>
            <a:r>
              <a:rPr lang="ru-RU" sz="2000" dirty="0" err="1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потешек</a:t>
            </a:r>
            <a:r>
              <a:rPr lang="ru-RU" sz="2000" dirty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, которые рассказываются детям с самого рождения), данные о влиянии мелкой моторики на процесс речевого развития, связь между моторной сферой ребенка и речью - все эти факторы позволили создать систему игр и упражнений для коррекции речи при моторной алалии у детей дошкольного возраста на начальном этапе работы.</a:t>
            </a:r>
            <a:endParaRPr sz="2000" dirty="0">
              <a:latin typeface="+mn-lt"/>
              <a:ea typeface="+mn-ea"/>
              <a:cs typeface="+mn-cs"/>
            </a:endParaRPr>
          </a:p>
          <a:p>
            <a:pPr indent="18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Предлагаемая методика рекомендуется для работы с дошкольниками 3-4 лет с моторной алалией, а также с "</a:t>
            </a:r>
            <a:r>
              <a:rPr lang="ru-RU" sz="2000" dirty="0" err="1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неговорящими</a:t>
            </a:r>
            <a:r>
              <a:rPr lang="ru-RU" sz="2000" dirty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" детьми 2,5-3 лет с задержкой речевого развития.</a:t>
            </a:r>
            <a:endParaRPr sz="2000" dirty="0">
              <a:latin typeface="+mn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Shape 1"/>
          <p:cNvSpPr txBox="1">
            <a:spLocks noChangeArrowheads="1"/>
          </p:cNvSpPr>
          <p:nvPr/>
        </p:nvSpPr>
        <p:spPr bwMode="auto">
          <a:xfrm>
            <a:off x="179388" y="333375"/>
            <a:ext cx="85502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/>
            <a:r>
              <a:rPr lang="ru-RU" sz="3000" i="1">
                <a:solidFill>
                  <a:srgbClr val="4E3B30"/>
                </a:solidFill>
                <a:ea typeface="Arial Unicode MS" pitchFamily="34" charset="-128"/>
                <a:cs typeface="Arial Unicode MS" pitchFamily="34" charset="-128"/>
              </a:rPr>
              <a:t>Методика графомоторной стимуляции речи 
</a:t>
            </a:r>
            <a:endParaRPr lang="ru-RU" sz="3000" i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8" name="TextShape 2"/>
          <p:cNvSpPr txBox="1"/>
          <p:nvPr/>
        </p:nvSpPr>
        <p:spPr>
          <a:xfrm>
            <a:off x="252413" y="1125538"/>
            <a:ext cx="8351837" cy="5472112"/>
          </a:xfrm>
          <a:prstGeom prst="rect">
            <a:avLst/>
          </a:prstGeom>
        </p:spPr>
        <p:txBody>
          <a:bodyPr lIns="90000" tIns="45000" rIns="90000" bIns="45000"/>
          <a:lstStyle/>
          <a:p>
            <a:pPr indent="18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Коррекционная работа</a:t>
            </a:r>
            <a:r>
              <a:rPr lang="ru-RU" sz="2000" dirty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  базируется на развитии чувства ритма, умении управлять ритмическим рисунком, подстраиваться под ритм чужой речи, формировать речь на основе ритма. Наиболее приемлемой для детей формой овладения ритмом являются детские стихи и песни.</a:t>
            </a:r>
            <a:endParaRPr dirty="0">
              <a:latin typeface="+mn-lt"/>
              <a:ea typeface="+mn-ea"/>
              <a:cs typeface="+mn-cs"/>
            </a:endParaRPr>
          </a:p>
          <a:p>
            <a:pPr indent="18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Н</a:t>
            </a:r>
            <a:r>
              <a:rPr lang="ru-RU" sz="2000" b="1" dirty="0" smtClean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аиболее эффективны </a:t>
            </a:r>
            <a:r>
              <a:rPr lang="ru-RU" sz="2000" b="1" dirty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упражнения по синхронизации речи с движениями крупных суставов руки — плечевого и локтевого.</a:t>
            </a:r>
            <a:endParaRPr dirty="0">
              <a:latin typeface="+mn-lt"/>
              <a:ea typeface="+mn-ea"/>
              <a:cs typeface="+mn-cs"/>
            </a:endParaRPr>
          </a:p>
          <a:p>
            <a:pPr indent="18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Основная идея предлагаемой методики</a:t>
            </a:r>
            <a:r>
              <a:rPr lang="ru-RU" sz="2000" dirty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 заключается в максимальном совмещении момента резкого движения плечевого сустава (размах, бросок, линия) с моментом начала речи (голосовой реакцией</a:t>
            </a:r>
            <a:r>
              <a:rPr lang="ru-RU" sz="2000" dirty="0" smtClean="0">
                <a:solidFill>
                  <a:srgbClr val="000000"/>
                </a:solidFill>
                <a:latin typeface="Century Schoolbook"/>
                <a:ea typeface="+mn-ea"/>
                <a:cs typeface="+mn-cs"/>
              </a:rPr>
              <a:t>).</a:t>
            </a:r>
          </a:p>
          <a:p>
            <a:pPr lvl="0" indent="179388" algn="just"/>
            <a:r>
              <a:rPr lang="ru-RU" sz="2000" kern="0" dirty="0">
                <a:solidFill>
                  <a:srgbClr val="000000"/>
                </a:solidFill>
                <a:latin typeface="Century Schoolbook" pitchFamily="18" charset="0"/>
              </a:rPr>
              <a:t>Вся работа по формированию и развитию речи базируется на доступном для детей виде выражения мыслей и желаний – жесте, сопровождаемом звуком. Каждый «звук» сопровождается движением, а каждое движение – «звуком». На начальном этапе произношение звуков, слогов, слов должно сопровождаться свободными размашистыми движениями рук, а позднее ног.</a:t>
            </a:r>
          </a:p>
          <a:p>
            <a:pPr indent="1800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n-lt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59" y="251232"/>
            <a:ext cx="7639916" cy="6130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Shape 1"/>
          <p:cNvSpPr txBox="1">
            <a:spLocks noChangeArrowheads="1"/>
          </p:cNvSpPr>
          <p:nvPr/>
        </p:nvSpPr>
        <p:spPr bwMode="auto">
          <a:xfrm>
            <a:off x="323850" y="333375"/>
            <a:ext cx="8280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 anchor="b"/>
          <a:lstStyle/>
          <a:p>
            <a:pPr algn="ctr"/>
            <a:r>
              <a:rPr lang="ru-RU" sz="2800" dirty="0">
                <a:solidFill>
                  <a:srgbClr val="4E3B30"/>
                </a:solidFill>
                <a:latin typeface="Century Schoolbook" pitchFamily="18" charset="0"/>
              </a:rPr>
              <a:t>Задачи и этапы коррекционной работы</a:t>
            </a:r>
            <a:r>
              <a:rPr lang="ru-RU" sz="3600" dirty="0">
                <a:solidFill>
                  <a:srgbClr val="4E3B30"/>
                </a:solidFill>
                <a:latin typeface="Century Schoolbook" pitchFamily="18" charset="0"/>
              </a:rPr>
              <a:t>
</a:t>
            </a:r>
            <a:endParaRPr lang="ru-RU" dirty="0"/>
          </a:p>
        </p:txBody>
      </p:sp>
      <p:sp>
        <p:nvSpPr>
          <p:cNvPr id="46082" name="TextShape 2"/>
          <p:cNvSpPr txBox="1">
            <a:spLocks noChangeArrowheads="1"/>
          </p:cNvSpPr>
          <p:nvPr/>
        </p:nvSpPr>
        <p:spPr bwMode="auto">
          <a:xfrm>
            <a:off x="323850" y="1123950"/>
            <a:ext cx="8424863" cy="506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Методика  соответствует трем основным этапам коррекционной работы и содержит пять последовательных </a:t>
            </a:r>
            <a:r>
              <a:rPr lang="ru-RU" sz="2400" i="1" dirty="0">
                <a:solidFill>
                  <a:srgbClr val="000000"/>
                </a:solidFill>
                <a:latin typeface="Century Schoolbook" pitchFamily="18" charset="0"/>
              </a:rPr>
              <a:t>концентров</a:t>
            </a:r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, содержащих</a:t>
            </a:r>
            <a:endParaRPr lang="ru-RU" dirty="0"/>
          </a:p>
          <a:p>
            <a:pPr>
              <a:buSzPct val="25000"/>
              <a:buFont typeface="Wingdings" pitchFamily="2" charset="2"/>
              <a:buChar char=""/>
            </a:pPr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 игровые упражнения,</a:t>
            </a:r>
            <a:endParaRPr lang="ru-RU" dirty="0"/>
          </a:p>
          <a:p>
            <a:pPr>
              <a:buSzPct val="25000"/>
              <a:buFont typeface="Wingdings" pitchFamily="2" charset="2"/>
              <a:buChar char=""/>
            </a:pPr>
            <a:r>
              <a:rPr lang="en-US" sz="2400" dirty="0" smtClean="0">
                <a:solidFill>
                  <a:srgbClr val="000000"/>
                </a:solidFill>
                <a:latin typeface="Century Schoolbook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Century Schoolbook" pitchFamily="18" charset="0"/>
              </a:rPr>
              <a:t>пальчиковые </a:t>
            </a:r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игры,</a:t>
            </a:r>
            <a:endParaRPr lang="ru-RU" dirty="0"/>
          </a:p>
          <a:p>
            <a:pPr>
              <a:buSzPct val="25000"/>
              <a:buFont typeface="Wingdings" pitchFamily="2" charset="2"/>
              <a:buChar char=""/>
            </a:pPr>
            <a:r>
              <a:rPr lang="en-US" sz="2400" dirty="0" smtClean="0">
                <a:solidFill>
                  <a:srgbClr val="000000"/>
                </a:solidFill>
                <a:latin typeface="Century Schoolbook" pitchFamily="18" charset="0"/>
              </a:rPr>
              <a:t> </a:t>
            </a:r>
            <a:r>
              <a:rPr lang="ru-RU" sz="2400" dirty="0" err="1" smtClean="0">
                <a:solidFill>
                  <a:srgbClr val="000000"/>
                </a:solidFill>
                <a:latin typeface="Century Schoolbook" pitchFamily="18" charset="0"/>
              </a:rPr>
              <a:t>ритмодекламации</a:t>
            </a:r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,</a:t>
            </a:r>
            <a:endParaRPr lang="ru-RU" dirty="0"/>
          </a:p>
          <a:p>
            <a:pPr>
              <a:buSzPct val="25000"/>
              <a:buFont typeface="Wingdings" pitchFamily="2" charset="2"/>
              <a:buChar char=""/>
            </a:pPr>
            <a:r>
              <a:rPr lang="en-US" sz="2400" dirty="0" smtClean="0">
                <a:solidFill>
                  <a:srgbClr val="000000"/>
                </a:solidFill>
                <a:latin typeface="Century Schoolbook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Century Schoolbook" pitchFamily="18" charset="0"/>
              </a:rPr>
              <a:t>подвижные </a:t>
            </a:r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речевые игры,</a:t>
            </a:r>
            <a:endParaRPr lang="ru-RU" dirty="0"/>
          </a:p>
          <a:p>
            <a:pPr>
              <a:buSzPct val="25000"/>
              <a:buFont typeface="Wingdings" pitchFamily="2" charset="2"/>
              <a:buChar char=""/>
            </a:pPr>
            <a:r>
              <a:rPr lang="en-US" sz="2400" dirty="0" smtClean="0">
                <a:solidFill>
                  <a:srgbClr val="000000"/>
                </a:solidFill>
                <a:latin typeface="Century Schoolbook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Century Schoolbook" pitchFamily="18" charset="0"/>
              </a:rPr>
              <a:t>графические </a:t>
            </a:r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упражнения</a:t>
            </a:r>
            <a:r>
              <a:rPr lang="ru-RU" sz="2400" dirty="0" smtClean="0">
                <a:solidFill>
                  <a:srgbClr val="000000"/>
                </a:solidFill>
                <a:latin typeface="Century Schoolbook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Shape 1"/>
          <p:cNvSpPr txBox="1">
            <a:spLocks noChangeArrowheads="1"/>
          </p:cNvSpPr>
          <p:nvPr/>
        </p:nvSpPr>
        <p:spPr bwMode="auto">
          <a:xfrm>
            <a:off x="395288" y="260350"/>
            <a:ext cx="83629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</a:rPr>
              <a:t>На </a:t>
            </a:r>
            <a:r>
              <a:rPr lang="ru-RU" sz="2400" b="1" i="1" dirty="0">
                <a:solidFill>
                  <a:srgbClr val="000000"/>
                </a:solidFill>
                <a:latin typeface="Century Schoolbook" pitchFamily="18" charset="0"/>
              </a:rPr>
              <a:t>первом этапе</a:t>
            </a:r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 в центре внимания — воспитание речевой активности, формирование пассивного и активного словаря, доступного пониманию и воспроизведению. Ведется работа над диалогом, небольшим простым рассказом, нераспространенными, затем распространенными предложениями, формируются психофизиологические предпосылки речевой деятельности и первоначальные навыки в ситуации общения.</a:t>
            </a:r>
            <a:endParaRPr lang="ru-RU" sz="2400" dirty="0"/>
          </a:p>
          <a:p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К первому этапу коррекционной работы относятся концентры:</a:t>
            </a:r>
            <a:endParaRPr lang="ru-RU" sz="2400" dirty="0"/>
          </a:p>
          <a:p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I - «Звук»;</a:t>
            </a:r>
            <a:endParaRPr lang="ru-RU" sz="2400" dirty="0"/>
          </a:p>
          <a:p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II - «Слог»;</a:t>
            </a:r>
            <a:endParaRPr lang="ru-RU" sz="2400" dirty="0"/>
          </a:p>
          <a:p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III -  «Слово».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Shape 1"/>
          <p:cNvSpPr txBox="1">
            <a:spLocks noChangeArrowheads="1"/>
          </p:cNvSpPr>
          <p:nvPr/>
        </p:nvSpPr>
        <p:spPr bwMode="auto">
          <a:xfrm>
            <a:off x="250825" y="333375"/>
            <a:ext cx="8281988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</a:rPr>
              <a:t>На </a:t>
            </a:r>
            <a:r>
              <a:rPr lang="ru-RU" sz="2400" b="1" i="1" dirty="0">
                <a:solidFill>
                  <a:srgbClr val="000000"/>
                </a:solidFill>
                <a:latin typeface="Century Schoolbook" pitchFamily="18" charset="0"/>
              </a:rPr>
              <a:t>втором</a:t>
            </a:r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— формируется фразовая речь на фоне усложнения словаря и структуры фразы. Ведется работа над распространением предложений и их грамматическим оформлением, над диалогом и рассказом описательного характера, формируются высказывания как основные единицы речевого действия.</a:t>
            </a:r>
            <a:endParaRPr lang="ru-RU" sz="2400" dirty="0"/>
          </a:p>
          <a:p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Ко второму этапу относятся концентры:</a:t>
            </a:r>
            <a:endParaRPr lang="ru-RU" sz="2400" dirty="0"/>
          </a:p>
          <a:p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IV - «Фраза»;</a:t>
            </a:r>
            <a:endParaRPr lang="ru-RU" sz="2400" dirty="0"/>
          </a:p>
          <a:p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V - «Связная речь.</a:t>
            </a:r>
            <a:endParaRPr lang="ru-RU" sz="2400" dirty="0"/>
          </a:p>
          <a:p>
            <a:r>
              <a:rPr lang="ru-RU" sz="2400" b="1" dirty="0">
                <a:solidFill>
                  <a:srgbClr val="000000"/>
                </a:solidFill>
                <a:latin typeface="Century Schoolbook" pitchFamily="18" charset="0"/>
              </a:rPr>
              <a:t>На </a:t>
            </a:r>
            <a:r>
              <a:rPr lang="ru-RU" sz="2400" b="1" i="1" dirty="0">
                <a:solidFill>
                  <a:srgbClr val="000000"/>
                </a:solidFill>
                <a:latin typeface="Century Schoolbook" pitchFamily="18" charset="0"/>
              </a:rPr>
              <a:t>третьем</a:t>
            </a:r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 - формируется связная речь - особо сложная коммуникативная деятельность, коммуникативные умения, автоматизация грамматических структур.</a:t>
            </a:r>
            <a:endParaRPr lang="ru-RU" sz="2400" dirty="0"/>
          </a:p>
          <a:p>
            <a:r>
              <a:rPr lang="ru-RU" sz="2400" dirty="0">
                <a:solidFill>
                  <a:srgbClr val="000000"/>
                </a:solidFill>
                <a:latin typeface="Century Schoolbook" pitchFamily="18" charset="0"/>
              </a:rPr>
              <a:t>Третий этап предназначен для закрепления полученных навыков на более высоком речевом уровне.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Shape 1"/>
          <p:cNvSpPr txBox="1">
            <a:spLocks noChangeArrowheads="1"/>
          </p:cNvSpPr>
          <p:nvPr/>
        </p:nvSpPr>
        <p:spPr bwMode="auto">
          <a:xfrm>
            <a:off x="457200" y="274638"/>
            <a:ext cx="7467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 anchor="b"/>
          <a:lstStyle/>
          <a:p>
            <a:r>
              <a:rPr lang="ru-RU" sz="3100">
                <a:solidFill>
                  <a:srgbClr val="4E3B30"/>
                </a:solidFill>
                <a:latin typeface="Century Schoolbook" pitchFamily="18" charset="0"/>
              </a:rPr>
              <a:t>Графомоторные</a:t>
            </a:r>
            <a:r>
              <a:rPr lang="ru-RU" sz="3200">
                <a:solidFill>
                  <a:srgbClr val="4E3B30"/>
                </a:solidFill>
                <a:latin typeface="Century Schoolbook" pitchFamily="18" charset="0"/>
              </a:rPr>
              <a:t> игры и упражнения
</a:t>
            </a:r>
            <a:endParaRPr lang="ru-RU"/>
          </a:p>
        </p:txBody>
      </p:sp>
      <p:sp>
        <p:nvSpPr>
          <p:cNvPr id="51202" name="TextShape 2"/>
          <p:cNvSpPr txBox="1">
            <a:spLocks noChangeArrowheads="1"/>
          </p:cNvSpPr>
          <p:nvPr/>
        </p:nvSpPr>
        <p:spPr bwMode="auto">
          <a:xfrm>
            <a:off x="611188" y="1169988"/>
            <a:ext cx="7467600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/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Звук или голосовая реакция</a:t>
            </a:r>
            <a:endParaRPr lang="ru-RU"/>
          </a:p>
          <a:p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Движение</a:t>
            </a:r>
            <a:endParaRPr lang="ru-RU" sz="2000"/>
          </a:p>
          <a:p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1.Учим отвечать на вопрос словом и только после вопроса педагога.</a:t>
            </a:r>
            <a:endParaRPr lang="ru-RU" sz="2000"/>
          </a:p>
          <a:p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2.Вызываем эмоцию радости от выполненного задания, учим произносить звук в момент движения.</a:t>
            </a:r>
            <a:endParaRPr lang="ru-RU" sz="2000"/>
          </a:p>
          <a:p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3.Учим выражать просьбу жестом.</a:t>
            </a:r>
            <a:endParaRPr lang="ru-RU" sz="2000"/>
          </a:p>
          <a:p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4.Упражняем в совмещении движения крупных суставов рук с голосовой реакцией.</a:t>
            </a:r>
            <a:endParaRPr lang="ru-RU" sz="2000"/>
          </a:p>
          <a:p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5. Развиваем голос, учим издавать звуки в момент чередующихся движений рук.</a:t>
            </a:r>
            <a:endParaRPr lang="ru-RU" sz="2000"/>
          </a:p>
          <a:p>
            <a:r>
              <a:rPr lang="ru-RU" sz="2000">
                <a:solidFill>
                  <a:srgbClr val="000000"/>
                </a:solidFill>
                <a:latin typeface="Century Schoolbook" pitchFamily="18" charset="0"/>
              </a:rPr>
              <a:t>6.Закрепляем умение произносить звукоподражания в момент движения.</a:t>
            </a:r>
            <a:endParaRPr lang="ru-RU" sz="2000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981</Words>
  <Application>Microsoft Office PowerPoint</Application>
  <PresentationFormat>Экран (4:3)</PresentationFormat>
  <Paragraphs>111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Office Theme</vt:lpstr>
      <vt:lpstr>Office Theme</vt:lpstr>
      <vt:lpstr>Office Theme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Графомоторные игры и упражнения Слово</vt:lpstr>
      <vt:lpstr>Выражение просьбы 1. Создаем ситуации, стимулирующие речевую активность. </vt:lpstr>
      <vt:lpstr>Координация речи с движением</vt:lpstr>
      <vt:lpstr>Рисование</vt:lpstr>
      <vt:lpstr>Графомоторные игры и упражнения Фраза</vt:lpstr>
      <vt:lpstr>Рисование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Lev</cp:lastModifiedBy>
  <cp:revision>39</cp:revision>
  <dcterms:modified xsi:type="dcterms:W3CDTF">2015-10-13T07:06:18Z</dcterms:modified>
</cp:coreProperties>
</file>