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67" r:id="rId18"/>
    <p:sldId id="272" r:id="rId19"/>
    <p:sldId id="273" r:id="rId20"/>
    <p:sldId id="274" r:id="rId21"/>
    <p:sldId id="275"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varScale="1">
        <p:scale>
          <a:sx n="69" d="100"/>
          <a:sy n="69" d="100"/>
        </p:scale>
        <p:origin x="-141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13.10.2015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13.10.2015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gif"/><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skeletos.zharko.ru/" TargetMode="External"/><Relationship Id="rId3" Type="http://schemas.openxmlformats.org/officeDocument/2006/relationships/hyperlink" Target="https://www.google.ru/url?sa=i&amp;rct=j&amp;q=&amp;esrc=s&amp;source=images&amp;cd=&amp;cad=rja&amp;uact=8&amp;ved=0CAYQjB0&amp;url=http://lenagold.ru/fon/clipart/a/anat2.html&amp;ei=PHliVIaYIMSoPJWugLgF&amp;psig=AFQjCNHRLvizxafGjJLfO2rd8tz_BMv8oQ&amp;ust=1415826096202773" TargetMode="External"/><Relationship Id="rId7" Type="http://schemas.openxmlformats.org/officeDocument/2006/relationships/hyperlink" Target="https://www.google.ru/url?sa=i&amp;rct=j&amp;q=&amp;esrc=s&amp;source=images&amp;cd=&amp;cad=rja&amp;uact=8&amp;ved=0CAYQjB0&amp;url=http://anfiz.ru/ekzamen/item/f00/s00/z0000000/st026.shtml&amp;ei=wXliVImkOcjyOMfhgaAI&amp;psig=AFQjCNG4btRqjGa0jvuNAFvt3o2pC7laog&amp;ust=1415826237031057" TargetMode="External"/><Relationship Id="rId2" Type="http://schemas.openxmlformats.org/officeDocument/2006/relationships/hyperlink" Target="http://www.education.com/" TargetMode="External"/><Relationship Id="rId1" Type="http://schemas.openxmlformats.org/officeDocument/2006/relationships/slideLayout" Target="../slideLayouts/slideLayout2.xml"/><Relationship Id="rId6" Type="http://schemas.openxmlformats.org/officeDocument/2006/relationships/hyperlink" Target="http://www.eurolab.ua/" TargetMode="External"/><Relationship Id="rId5" Type="http://schemas.openxmlformats.org/officeDocument/2006/relationships/hyperlink" Target="https://www.google.ru/url?sa=i&amp;rct=j&amp;q=&amp;esrc=s&amp;source=images&amp;cd=&amp;cad=rja&amp;uact=8&amp;ved=0CAYQjB0&amp;url=http://anatomiya-atlas.ru/?page_id%3D2446&amp;ei=Z3liVLPsMo2vPIywgYgM&amp;psig=AFQjCNHRLvizxafGjJLfO2rd8tz_BMv8oQ&amp;ust=1415826096202773" TargetMode="External"/><Relationship Id="rId10" Type="http://schemas.openxmlformats.org/officeDocument/2006/relationships/hyperlink" Target="https://www.google.ru/url?sa=i&amp;rct=j&amp;q=&amp;esrc=s&amp;source=images&amp;cd=&amp;cad=rja&amp;uact=8&amp;ved=0CAYQjB0&amp;url=http://www.mixmed.ru/anatomy/sceleton/parsliberamembrisuperioris/&amp;ei=K3piVNKjKYr3O7XUgfgB&amp;psig=AFQjCNFfQ0NCXjJsz5NSu29AFqmm-r9WNw&amp;ust=1415826306362731" TargetMode="External"/><Relationship Id="rId4" Type="http://schemas.openxmlformats.org/officeDocument/2006/relationships/hyperlink" Target="https://www.google.ru/url?sa=i&amp;rct=j&amp;q=&amp;esrc=s&amp;source=images&amp;cd=&amp;cad=rja&amp;uact=8&amp;ved=0CAYQjB0&amp;url=http://medqueen.com/medicina/anatomiya/anatomiya-statya/97-anatomiya.html&amp;ei=UHliVJWjE4fbPY2bgKAP&amp;psig=AFQjCNHRLvizxafGjJLfO2rd8tz_BMv8oQ&amp;ust=1415826096202773" TargetMode="External"/><Relationship Id="rId9" Type="http://schemas.openxmlformats.org/officeDocument/2006/relationships/hyperlink" Target="http://www.labstend.r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57620" y="6115032"/>
            <a:ext cx="5286380" cy="742968"/>
          </a:xfrm>
        </p:spPr>
        <p:txBody>
          <a:bodyPr/>
          <a:lstStyle/>
          <a:p>
            <a:r>
              <a:rPr lang="ru-RU" dirty="0" smtClean="0"/>
              <a:t>Смычкова Виктория 2мс</a:t>
            </a:r>
            <a:endParaRPr lang="ru-RU" dirty="0"/>
          </a:p>
        </p:txBody>
      </p:sp>
      <p:sp>
        <p:nvSpPr>
          <p:cNvPr id="2" name="Заголовок 1"/>
          <p:cNvSpPr>
            <a:spLocks noGrp="1"/>
          </p:cNvSpPr>
          <p:nvPr>
            <p:ph type="ctrTitle"/>
          </p:nvPr>
        </p:nvSpPr>
        <p:spPr/>
        <p:txBody>
          <a:bodyPr>
            <a:normAutofit fontScale="90000"/>
          </a:bodyPr>
          <a:lstStyle/>
          <a:p>
            <a:r>
              <a:rPr lang="en-US" dirty="0" smtClean="0"/>
              <a:t>Human anatomy.</a:t>
            </a:r>
            <a:br>
              <a:rPr lang="en-US" dirty="0" smtClean="0"/>
            </a:br>
            <a:r>
              <a:rPr lang="en-US" dirty="0" smtClean="0"/>
              <a:t>Structure and function of the skeleton</a:t>
            </a:r>
            <a:endParaRPr lang="ru-RU" dirty="0"/>
          </a:p>
        </p:txBody>
      </p:sp>
      <p:pic>
        <p:nvPicPr>
          <p:cNvPr id="33794" name="Picture 2" descr="http://animals-world.ru/wp-content/uploads/2014/02/stroenei-skeleta3.jpg"/>
          <p:cNvPicPr>
            <a:picLocks noChangeAspect="1" noChangeArrowheads="1"/>
          </p:cNvPicPr>
          <p:nvPr/>
        </p:nvPicPr>
        <p:blipFill>
          <a:blip r:embed="rId2"/>
          <a:srcRect/>
          <a:stretch>
            <a:fillRect/>
          </a:stretch>
        </p:blipFill>
        <p:spPr bwMode="auto">
          <a:xfrm>
            <a:off x="142844" y="3000372"/>
            <a:ext cx="2454455" cy="3690910"/>
          </a:xfrm>
          <a:prstGeom prst="rect">
            <a:avLst/>
          </a:prstGeom>
          <a:ln>
            <a:noFill/>
          </a:ln>
          <a:effectLst>
            <a:softEdge rad="112500"/>
          </a:effectLst>
        </p:spPr>
      </p:pic>
      <p:pic>
        <p:nvPicPr>
          <p:cNvPr id="33796" name="Picture 4" descr="http://earth-chronicles.ru/News_5/35.jpg"/>
          <p:cNvPicPr>
            <a:picLocks noChangeAspect="1" noChangeArrowheads="1"/>
          </p:cNvPicPr>
          <p:nvPr/>
        </p:nvPicPr>
        <p:blipFill>
          <a:blip r:embed="rId3"/>
          <a:srcRect/>
          <a:stretch>
            <a:fillRect/>
          </a:stretch>
        </p:blipFill>
        <p:spPr bwMode="auto">
          <a:xfrm>
            <a:off x="5334000" y="3000372"/>
            <a:ext cx="3810000" cy="2857500"/>
          </a:xfrm>
          <a:prstGeom prst="rect">
            <a:avLst/>
          </a:prstGeom>
          <a:ln>
            <a:noFill/>
          </a:ln>
          <a:effectLst>
            <a:softEdge rad="112500"/>
          </a:effectLst>
        </p:spPr>
      </p:pic>
      <p:pic>
        <p:nvPicPr>
          <p:cNvPr id="33798" name="Picture 6" descr="http://interesimir.ru/wp-content/uploads/2011/08/46a56ce1e54ed64419dea46fa0748254_8d03f5918804566b58276347b8fe4764.jpg"/>
          <p:cNvPicPr>
            <a:picLocks noChangeAspect="1" noChangeArrowheads="1"/>
          </p:cNvPicPr>
          <p:nvPr/>
        </p:nvPicPr>
        <p:blipFill>
          <a:blip r:embed="rId4"/>
          <a:srcRect/>
          <a:stretch>
            <a:fillRect/>
          </a:stretch>
        </p:blipFill>
        <p:spPr bwMode="auto">
          <a:xfrm>
            <a:off x="2357422" y="3000372"/>
            <a:ext cx="3238480" cy="285752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quarter" idx="1"/>
          </p:nvPr>
        </p:nvSpPr>
        <p:spPr>
          <a:xfrm>
            <a:off x="500034" y="642918"/>
            <a:ext cx="7772400" cy="4572000"/>
          </a:xfrm>
        </p:spPr>
        <p:txBody>
          <a:bodyPr/>
          <a:lstStyle/>
          <a:p>
            <a:r>
              <a:rPr lang="en-US" dirty="0" smtClean="0"/>
              <a:t>The skeleton of the head (skull) The skeleton of the head (skull) has a cavity in which the brain is located. In addition there are the mouth, nose, and containers for eye and ear. Usually isolated cerebral and facial part of the skull. In humans, the brain is dominated department. All bones of the skull, except the lower jaw are connected by stitching.</a:t>
            </a:r>
            <a:endParaRPr lang="ru-RU" dirty="0"/>
          </a:p>
        </p:txBody>
      </p:sp>
      <p:pic>
        <p:nvPicPr>
          <p:cNvPr id="25602" name="Picture 2" descr="http://bagazhznaniy.ru/wp-content/uploads/2014/09/165566.jpg"/>
          <p:cNvPicPr>
            <a:picLocks noChangeAspect="1" noChangeArrowheads="1"/>
          </p:cNvPicPr>
          <p:nvPr/>
        </p:nvPicPr>
        <p:blipFill>
          <a:blip r:embed="rId2"/>
          <a:srcRect/>
          <a:stretch>
            <a:fillRect/>
          </a:stretch>
        </p:blipFill>
        <p:spPr bwMode="auto">
          <a:xfrm>
            <a:off x="4714876" y="2928934"/>
            <a:ext cx="2998163" cy="3690920"/>
          </a:xfrm>
          <a:prstGeom prst="rect">
            <a:avLst/>
          </a:prstGeom>
          <a:ln>
            <a:noFill/>
          </a:ln>
          <a:effectLst>
            <a:softEdge rad="112500"/>
          </a:effectLst>
        </p:spPr>
      </p:pic>
      <p:pic>
        <p:nvPicPr>
          <p:cNvPr id="25604" name="Picture 4" descr="https://encrypted-tbn2.gstatic.com/images?q=tbn:ANd9GcTvIK3qzRmosBVxVYH_dvG2EzGAUO1HkXecDRop3QERkO85MXNM"/>
          <p:cNvPicPr>
            <a:picLocks noChangeAspect="1" noChangeArrowheads="1"/>
          </p:cNvPicPr>
          <p:nvPr/>
        </p:nvPicPr>
        <p:blipFill>
          <a:blip r:embed="rId3"/>
          <a:srcRect/>
          <a:stretch>
            <a:fillRect/>
          </a:stretch>
        </p:blipFill>
        <p:spPr bwMode="auto">
          <a:xfrm>
            <a:off x="857224" y="3000372"/>
            <a:ext cx="3643338" cy="3594975"/>
          </a:xfrm>
          <a:prstGeom prst="rect">
            <a:avLst/>
          </a:prstGeom>
          <a:ln>
            <a:noFill/>
          </a:ln>
          <a:effectLst>
            <a:softEdge rad="112500"/>
          </a:effectLst>
        </p:spPr>
      </p:pic>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42910" y="142852"/>
            <a:ext cx="7772400" cy="4572000"/>
          </a:xfrm>
        </p:spPr>
        <p:txBody>
          <a:bodyPr/>
          <a:lstStyle/>
          <a:p>
            <a:r>
              <a:rPr lang="en-US" dirty="0" smtClean="0"/>
              <a:t>The skeleton of the trunk consists of the spine and thoracic spine </a:t>
            </a:r>
            <a:r>
              <a:rPr lang="en-US" dirty="0" err="1" smtClean="0"/>
              <a:t>kletki.Pozvonochnik</a:t>
            </a:r>
            <a:r>
              <a:rPr lang="en-US" dirty="0" smtClean="0"/>
              <a:t> consists of 33-34 vertebrae and five departments: Cervical - 7 p. Thoracic - 12P. Lumbar - 5P. sacral - 5P. </a:t>
            </a:r>
            <a:r>
              <a:rPr lang="en-US" dirty="0" err="1" smtClean="0"/>
              <a:t>coccygeal</a:t>
            </a:r>
            <a:r>
              <a:rPr lang="en-US" dirty="0" smtClean="0"/>
              <a:t> - 4-5p.</a:t>
            </a:r>
            <a:endParaRPr lang="ru-RU" dirty="0"/>
          </a:p>
        </p:txBody>
      </p:sp>
      <p:sp>
        <p:nvSpPr>
          <p:cNvPr id="24578" name="AutoShape 2" descr="data:image/jpeg;base64,/9j/4AAQSkZJRgABAQAAAQABAAD/2wCEAAkGBxQTEhUUExQVFhUXGBoYGBgXGRwaGBggGBsbGhcXGBweHCghHRolHRYaITEhJSkrLi4uFx81ODMsNygtLi0BCgoKDg0OGhAQGywkHyQsLCwsLCwsLCwsLCwsLCwsLCwsLCwsLCwsLCwsLCwsLCwsLCwsLCwsLCwsLDcsLDc3K//AABEIAQ8AugMBIgACEQEDEQH/xAAcAAACAgMBAQAAAAAAAAAAAAAFBgMEAQIHAAj/xABEEAACAQIEBAQDBAcHAwMFAAABAhEAAwQSITEFIkFRBhNhcTKBkUJSobEUI2JygrLRBxVDkqLB8BZT4cLS8SQzY5Oj/8QAGAEAAwEBAAAAAAAAAAAAAAAAAAIDAQT/xAAiEQACAgIDAAIDAQAAAAAAAAAAAQIRITEDEkEiMhNRYZH/2gAMAwEAAhEDEQA/AO416sCs0Aer1er00Aer1YrNAGK8BWa9QBiK9Wl68FEkwKWeOeLRZ1RRcB0HNlIPrI2g/h1rHJI1Rb0NMVikfHf2gZVQjD3Jn9aGBGVRuVPU9piiPh3xjZxRKA5LgnkY6sB1U7H2GtCdg4tDNFbAVWF0jehPEfFuGsMFe5JO4Xmy+pitYU2MFYil2942wSQTfWDEQGO/fTSr2H47adgATzGFJBAYxMCaLCmE8tZitc4r3mCgw2ivFRWM4rCmgDDWFO6qfcChXEuGWSNbVs+6Kf8AajFUcedK1GM5lx3Cqj8sgQdATl2PQ6D5RS8KaPEXxH2b8jSwo0rWajvYrNYio8ReCAszAKASSegAkmlA3aoya0sYpbikqZgwdCCCOhBAI3H1raPyoAlXas14V6gD00L4vxhLKliZjfXQbbnvrMele8RcQFmxccmCFaI326Ut8cwwvWkyahYIB1B6gnvIA19alyTopCF7BWL43dxTgKy20ABZ7hhQDsY67GANTr20nsYTh50bFtcc9Qco7QqhY/PahmL4OGuGWKB4DBVzMpA0gSAVgjb1rS9/Z4DPkYpGaJyXEKHuNQTHzFEaaHlgNYbhLsGGFxFu4oBGW5mRgGBG4BB33AA6UDHh5Vutauw9zRsyEjyy2uVToT36ak0AwX6Thb8c6us/CwK9jLAlcu34Uaw73bjE+eAxOZn8vMZP3ddteuulEljBscs3xNrEAZRcu5dic5Hpqd6q4bw/cvGUsu4DBcwYQCRLZgzSDMbaQaM2fDty6SE4jmJIMNb367ZvU9O9UONWcbhFdrN9mEr5vloUywDDCSxjuw9KyO8sJS/QSt8AuWviOFsnpLc0dYyrH0NXmt3lsg3Tbe2DmW/ZYtlgzmblBEFfi1A6wJpJ4bwLH4gC6tp7gfUXHZQGB2MsZI/pRDEYHH4P9Y0IOy3l5pI0CzLb+u9O4idjpfCOMC4IeA4j91+xQ+vajCmuV8KzDDqWUqczEK2kITKg9o1jt8qceAcczN5d1hJUMhJgtrlYGeoMf5vSiM7dGShi0HnEV62/zrD71kVQmSK5PQ1T4iNKuoT1oN4juRb+M29QM2g66LmIIXMeXNH2u8UIBF8RnmPs35GloCjfErhZFYmSUMnuYMnTTcHUaHppQRToK17MR3yq+ORijBMuYg5cwlZ6SOomrFYNKaDuGWGS2c0FmMlg2bOSBzE5RrA2AAAAA00q8u1UOH6Z7f8A23IH7rcyx6ANl/hq8taBJNAOOeIhaOVAGbrroPT3onjsattCzMFHSe/b1rm2FxOdhrzKwJU7idDMwd9QdiDpUuSTSwU44pvJBxLiN664UsoYgszO3JbE/Ee57LXv73/RkS3Yum+oHMLqwOkG2RzAabNOm0bVDxfgpvXrZ2zcmadB1DGNfTTsOkkNXBvBOGUS7+a3ocq9OgM/U0sV2RSTUWB7HjBRCtZZJOp0uKBrrA1JmOnrTFw7ioKHymkZuZmUqSTOpkAz/SjmHwOGsDlS0nrAH4nWtr3FrCjmu2wPVhTxiok5SchY4naFwqGIhJYjsGErvpqyz/BVbhOFSW0AM66fLX6fn1FacX4jgMlz9HvIrnmKrOS4QIC7QrEaAiNTrOx9wNtGaZ2+exB+YM//ABUuTZWH1GdrqWxOX02+QNQLdVnDz6HaOm877nvQ3jmLK2xtqQP+fSg+MxNu7cFm5fa1aRAzlJzsWkKg0IAjU/IetLG2zXFJB3NaF0Lh38u0jk3shItkwTkUfCDOpy/71rxfFYFuY3LaODIuAjODqN9Z32O8+1COHLwe2INxrg3/AFxcjuTlyhZMnWKP2bvC2iP0T5qgP4j0rowQpiW/H0JZXOchoBtA5GB+2WI5BqQQJIq6eEG8hvW8RZutAGRPgtgbIJ5t93aCT0FNGM8M4O6sqFQdGtPAHsPh6dqTbnAzaug2bi3kkTcWQF1+3GhPopJPYDZXFJDpth3w34kcP5OImZChjup6BjOoMaH1+jqPpXMeJQ17b7GV/nqAe53pw4Dxg3cPbyjzLkZW15AVJEu+sEgA5RLcw0jWjilaozkjWRgu3gikuQAOpMD5mg+PxD3Qcq5UI+JxzMOuVD7nVv8AKQavYfAyc91vMcbSIRf3F1j3JLb69K14hqDVUROe+JxqfZv5TSwu1Mvic6n2b+U0sitezVo74XFaO/atBpWyrSgVCMt5T0uLl+aSyj/KX/y1YxdwKpb/AISdAKj4sItlutsi4O/LqwHuuYfOoOPXCLJYCQpDGNeUHmI7wJPyrHo1bOecav38XiVs2/iJ1Y6KgAlm9ACfxo1a8IYPDpN13LtvcLkNP7AB117zVHF2G8zz7L5X3zASAG3BHVGUj2IB6UvixicReyDR23ZnhT3htz7b+lSjK8HRKP8AhcxeNXDsRbuPdSeuVXEabTDfRaJYTxdYK8x2++pke2hH41Lw/wDs8H+PeJH3bQyj/MZJ26RTDhvCuESMuHQwftDOfqxPYVv4kxfy+AS14nwbRm8sz3AO/QytYunh73gotYYgKWbMqqSxgKIO+gY/MU2nyrQMeXbHplX8qH4zxBgxPmOjfKZ+orYwUfRHJy8Bt7AYUiFw2HG2oRP6UIwONKytuyzovLba3AJUSoDBo0X4Q3ZRW3HOOYF0dEsIXKlQQoWJnUFfXWt8LZUgQcqm2pWDAUOoKjt1H0rOSSrRTjgV8VjLh5Xw2II6DPbA3ETJ26fOtuHeE7WJTzHvsjXCSyqBAMkZJO+XLl/hqX9HzNozjrJJI6afnWvBsRhRfv8A6QcjFwi5WuIDCwzNkIXMY3Pal42mzZp0Q4v+zqwiFhfuOQJy8omOk67jSpsPwXhyhSg82QGGe4ToY3ykCmkcLwtxRlLMN+S/c1/yvtVW34Qwluci3EBklReuhfUxn0NVlG1gjFpbBTrYt/Dh7APTkBOmvX23qlxLieXW63oo6doAHsNBR7+4rFw/qrbEf9x7t0p1+FfM59/Qa7napD4OwpAIVg4/xMxznrrMr8oj0qf4m9souVLSFPBYRsY5ti4LCbkkfrH3+ET2Ya+uhOwu2vNwMZfgHKVnlJH2TpoSDIbsZ7g0/EPhS7am4h8231IHOkahio3Hcj6CpXFw4S55r5/MFsWZ1YwTzGd/iGp3C1rXVYC+zOh8Jx63ra3EOjDY7qeqn1B0rTHnQ0v+Fb0XWQfCwL6dxlnbTXMfoKPY5tKrF2rIyVOjn3irc/ut/KaWV2pm8V9f3W/lNLAFMzEd1LVJabp2rwTStUO9YBI1IvHuPG3aNlSQbUqxnohIST3KhT/FTfxG6UtXHG6ozfQEiuX4+yTauQCSQjsD1I1YH3CgfI1LkdYK8cbyW/D/AAvFujXQFtWzJRXMTmnUEfCPhOoIPSN61ONQz5iAEEgspEaHeZync66dNKo8Y8SXMQFRNEIBW2msjoIEkxH/ACK34Z4Zxd0yQ1sd3Mf6d9vasfGnodSrYfwOKZQMmIaIBgww19Dp0OgqrxbDYm4xy4po07+ukLA3H40TwPgi0ozXndz1g+Wo37GY+dDeJjC2CRbv3SV3AYMo92br7E9aXpKPpqlFvCBL+GrjvlGKG2ZpQwJ0APOTUK+BbpOYYiyYGmdmB/Ix8qg/v5kdstzMWhTlQQcsxqxPftUj8Yvs0ZmEmQNCSDPQLPU1SLVZEkneGWX8HlAc1+yD+yHf+naiPCrBPJubQW2xB5TCCCdZkgiR6b1Rs28dchUtX9T8Rt5d41lwNN9RUvhrAMoLENzLmJJMkidDsPs9qXkqhoXexhdbkEKqx6EfhprvS0vhz9Ma463hbYXCCpQxIUD4s3XfrRvEMLikFsum5MDSVyg99VoNf4Tir2Ic4RvKKohcO2UuWmHywYMAAzB0FLxVZvI3RSveDsWrhbb27jafA5mJ+JgVAUaHUnWNJ2qb+4OJp3YacouAjSN1LQ3T6fOpWxPEsIsPYDAa5lQuG7sxQkg6DVo3qL/ru4f8K0RG4c9o+5/vV6RLJe4fxHiuZlyZsnxZygAkSNZ1+VMeF4niYBuLh0jeCzkjSYiAPqaSML4muveZi9pFcKMudoGWSHMISfiOwprwvC7t1ZW/Yjuma5H4rBH/AAVJuV/EbHpPi8eYlmMbjNCj5KDr8yaBX8SblwZVdjBAgEsZkcq9B66DWrHE/CuLg5biXRryj9Wdeg17ftDegnD+JX8JcgAodM1u4IDDbX/Yj8axwb+wykq+Ia8L48WcSUvALmUBddpM69NZ1PSB603YuKSfFbreRbwUo2YaH1BzARuJA19TTHwrFm5YVieaCpPfKSJPrAH1qnH+iXIvRX8Vnf8Adb+U0srTJ4o2PsfyNLQqjER31hppUYaKmrRkpQKfEb6JbYvqsEEd50y/Pb51zizeIveXIzgDTMJI0+rRE+o2pm8W3iWW2s6DMY7mVX6QaSsHxi3Zw7cguXbzG45dc0anIo7FR17kxtUp1J0dELirGrhcWQxRRmOrlVAJPUkCNCQdo9a2xniW6qnLat5u5cj6Aj23NKnD+NXuVVTzBPKpBzxp8JAzH5zvTMtu8EVruHuLIkxluRH3gpnp2qdziNUGwBxjiuJuTmt3CIkbFNfRTHXr6UuYctffIVLsdgNT32G0a9q6NhL1hwcrDNpqCB+AI9NCKjMeaIRWypMlFMlmIG4MmB+FNCfZ0wmuqBXAfCC74i4iRqLaMGudDzESF22E+9OOEs2LAizZMnqBqfdmMnbagx42VIXMik7KmpPsqj1PSr2Ft4i6NVKg6y/LPsg5tx1jer0jnbZPjeMkCQFnoCSe3xRHcbTS7hrGZFuKxKOgP+Y5mED1zCiXHeAjyWJuPPKIGVV5mC6yCdj36CteBEC3kEqFAULOw7+sydf/AJqXLRXj/aNMPhyrAgCFnWZJOo07aj86s8JZkxNw5WZWRFYgroyydiQTyuu1RPiWPKGYdRoNOsfgfrVK1hsSb902ijZUtsysxBZiI5TEDRBuI06VnFVhO6Ha3iFMQf8AY0L4v4bw2IkvbAffOvK3zI3+c0Pw/FbiiL1i6ncMuYDf7S5l7dat2OLWG+G5DdQtz/0kx+FdFEBJ49/Z7ct82HPmr0UwHH+zfKDS7w27dsPGZ7bjfdGA25vQ9jXV7+Jb7Ny7/wDzP/o9DS42TFT+kS72nZeY5diQPgCkAiDE1OeCkG2WuG+LCABdIc/sjn+g0P4UR4rftXbcXLZykaF9GHqo3Hzj50GxWMS0CEFq31OVVSdtCdzoetAL/GJYhAbh+g77nU7Gp929FOi2wnxMqLaqrEW7YOrGSZ1J/p77UZ8PAHCIQZzZmPoWYkqfaYpXwGFtXUYYp2W4BNtBpZ021BljA6xv13q/4bxRt3buGbbW4p9dAw+hn+Gm48MXkysEPifQH2b8jS2u1MfiY6H2P5UvAVdkUd9r1erVmgUgCjx5E/SWBbma0pA/dLA7a7laU7Hhy0cSTecpYPNAGxOpVj9lNZzRpJGkSbHG8ez4hCHCu9wEN8WVVMLlHeADl65qNcPvrcIVgA8HSRzets9RqJXceu5g5NO0dVfHqwlbvYTCpFlVAP3Nc3SS3X6mhGP8UO+luB6DePetMf4eUmbTlZJ0EZfmp0nXpG9Q8P4Ii63rb3on4XKAfwSAe3xH2o/J2wL1URbxZFy4ZBe4eiDM8CAJCiT0HzotwzwNdukNcDWU0+Ni1w77KGhd92M6nSmN+O2sOAljCXFmTlFvIum5JAM7760Cxfjl2AC6HXRFJPpGhPUdt6dUjG2/4N/DeE4bBryKqE7u3xt7k6/IaelD+KeL7VvRJc/Qf1/CKT1sY7EwRZuAbF7p8sep5uY/IGiVrwmqn9bcNxtyluQus7tqxHtGxpvkxKit5KGN8QXcTcVGdVTOnKCABzD4vX60awjsoZgN9AQDuDqf+d6G8cuC2i27dkrbVkZiFyiFYEBOrElcuYaCdTMUY4bctOstmBaWgqBv7D0G9S5CkXZBZxOZ9TAEk6/P8ifqKE8Y4m9jEC5buZDctpvMEqxWHXYggiD69KZkSwWKrJkdJBk+vsfwoXcuLYxKhgClyzlAK5oyNDZjBgEHc6TvuKILOAk8BrgHi5LvLei1c6mf1bHurdPY9+tGsZgLN5SLltHB+8Ae8EHpvvSPifD9u5zYe4EnUo0m1trlI1QfUVSW9jMFHLcFvusXLR3EncD8DpV8rZLD0FeL+BykvhWMb+UXKnT7jg/g3ffpSjbGS6Vuo63N2S4zST3KkifhGomdKb+Gf2gAmLiAj7yHXfqp/wBjR04jBY5chKXOuVuV1nqJgg+oNK0mam0LfBuO2LR5sPbAP27SAMO0gmT8j8jTRds4XGoTCXI6jR1n/UPnSvxbwmVJOEu5z/2nlvpcA02+19aiXAXLRDOyWmnTKc9yddsug3H02outmtJ6ION+Grtm4oVjctNoGJGZNyQw66CZH57w4IlsZmB0LOP4VtsD782Wi2IxhufExOwLNAgRJOmgGvSgFvGNaxdqQVtZfLGYEE5yvPrsNF9xPepxknK0PJVEn8R7Eeh/KgCj1o54jOh9AaAqa6fTnTwd/FVOKmLN0/sP/Kat1T4u6rZuF/hyNm9oM1NgtnNOK4A2rmHugZlDKpjsQF29wPrRrFcPtWFzYps8arZXRRtGY7seXpA9DvW3CMaL1o27iww5GB3mN+0MGn5ntQfjnAr9wjKxcaQCYImJaft9fXTY1BS8Otr0r4zxCWuHynyiDowzL1A1+LqNZ/8AF7AeKiCBcRjOpa0DcA9wBIo1wDwRh7YDXIvPG5kIPQL/AO6aaMPaVBCqFA6KABpT/iTJPlEk+K7IvXWF1VgqoOxIChtiO5PbareH8T+YOS5nPTIGYn5KCY+XWmm/h7Z1dUPqwBiPU0Hx/ivD2pAbOR0SI09dvpNU+pP7eEaYS/dOvIn7Z5vkoOnTciiFoW7ZIUZmG53O2k/0oBw/iOJxjSD5NgfEVHMfRWO59Rt9KJ4jEwRbsoCSDlH1lmPRf2up0pk7Mlgo+KL65VZoNwsEVDHOGYZ0jtCzOsFfkYnwiqxJgwI+m34H8a34thUVCC03dDcvTlKDqts/Z0J07HWZpRN5g5OFtgWmXU3WfK7Ag51kk9SJ6iKjyQvKK8b8G7EWmksNvaeuvUbb/KhvA8SzYu5fWGNpTZyHlYgkOXVtgSdhEHXUdBtvjj3f1NyLLMxBZTO0gKZiMxAhvUfI5wvgYtszJcc3XYHzLhlW2At3FEAejATLfJt4o1kOSXgbPC7F6Xtjy3J5inKc3XOh0ze4n1qqVvWD8OZPvWhP+a3v81nfpU2HZmJEeVfUQZEggbBvvpvDdNdtRVRPFnl3DZxVs27g+7qrDoyzuNOk/XSq3RFKyO9ew+IE+VYcxrnQFgexBEjYaGqr8EsEMFt2wTMEKsg9CCRIMkH3o836LitRkduh1W4PYiHFYHAV6XsQojYOI+rKTOnetwGgRisXda2nxElFJA0UHQkRsNj+ND7OEuXDCrmYGIBGmnViduUbT7UV4h4RJHJiLhgkhbpldSSfhjcnsaAcTwGKw8M65lB+JOZR7wAy9dSAPWud8ecl1yKsHuPcHv2iDcCmzpHlTlU//knm0ka7egoL4ivvct23YnMHgHZoyAgH6b+3zZeE+I3jy2XzVIIykyTodAeqnue9LXHL68qLpbtiNdpY6yfnA12AprSwjM+lnjzyCfQ/iKCrtRrxABr+6aCKK6FsitH0BQXxaf8A6cr95kU+xYZvwBo1St46xZVLYH/cV2OuiqQGOn730BqMtDQ+yFPgXDLl7GXsj+WyoWk6hpOVQy7xvr0jpTM9wocl1YO8Hb1KnqNd/rFDA74a6cTbXOMhzoNyv2mHqjCY10Zu1LnGuOXb5M3Cw3UKcqrvER+ZJJ071BxUo/06bal/B/t3joUuQex1B2PzGp/rUGL49iFItrh87lSwKEECIElWgjU+tLHhziGKkL5LXhABIGVhv9rRT8423NH/AO90ttca8LlpjljzLT5YAOmYAj4mbrT8aknT0T5GtoBcR4dxK+ee2T+yXt6dR9qARA19am4f4LIcPinUdfKQyzQdAzdBrrH1q3ifFtkGBdZuwto5J2023361Yw9x7jRmW3bkaglrjk6rqQMshemskVfrFEu0mW+I8Wt28toZVGkIIyqo7wN4+yN6qcM4m95nXDIUT/ExNwSSRpCjYtvpssa+t/FcMw7L5bqSqb7g95LAiN9a0D+eww9hQlm2AHKiAojlRPUifYVhiETxHxhbt4Ya0SbamGY6l25jznqCRr3Omwoq9y8cJmSWYAaak8rkEER90r9R3o74zwVu1Ys27aJbt+cCcqhVBVWKzAjU6a7kig2Ca5YLMqs2vwqQDtAYTpMQCDoQB2FSnTZaDdAzxUQEtWRb/W3lBeR8AXKW09SIot4D435gNm8SWEhSftKNNT94CPcGe9CcXcuYjEG9cWJGVU+4o1ObUiWzd6cPD3DbWJwtslVzWmZLN1YzKEY5SD2g5SuxAIiDTcbrAvIjXj/ELmHdRcVXtNOS7s691Y6gmPSGAodh8ZZx9s2cQIdNVYaMvZ0OojTUSY9QQaO4e8HR7F9QQOR13gxpB3gghgd4YdqDW/CrWHLC5NoDTcO46KzbCDGvp0p/RLVA3EeD8ZaM2bi3UGoM5H06EHQn51ZwPGsfZ5bli6wEfEjN9GX+pq5e4z+jlPMaAxjTcGATI7AEa9J2FGLHFg65kdWHdYP/ADUVvVeGd3WSThHGBfkG26Mu4IJ6T2BHzA+dW8ZxBUGpC++p+g/3IoNjcSyupkQ82yTAEHmT03EfxetL3EuKW1YrmztOykFR6kgflrUpyknSKQinllniGIUlvJUWwTLuYG+p9AI7Ui8UvLcBCklATlI3YiZLek5Y/wCGuscDwdopnDrd6nTlU7/CdQdt9dK574twqK9029PNeQOgG7bdGaSPlS1WWNd4RvxZ81tW+9bnXfUA0JFEsaP1SDtaH8ooYK6kc6O+zSF45xcNeO+W2LYB/b1Y/SNfSn81zvx7akX+/Kw+SjX33+lc/JpFuLZX4JxBmsqNc6HedQQN/mNT6E9qK8I4Nhg/mPaB6wdUtt1Kr9wnUAzl2AA2G+FvDdxsOMQDFx4Nu2xIUoBpmPRjJIPTTfWpbfFCrMhBR1ibbaMJ7GYYa7jSptShK/Cqqar0a+McbSwukM5HKswPcnoK53xnxPduE5Wn1+ws75QPzJmmpeH2bzEXVAGRSSurFmJI9BAUiI+1VjB+HMDb5vLzHvclvnEZfwqyTlkj2jDAh8E4PfxDB0DEE63D8IE6kE7nU7TT1bwtmxLD4hsxJgARsDpsPi33q1j+KBVgajcKojb+n070D4LZe/da5cINpeXQ8geZAT7xBGr7biqRSROUnIKfp6IjO40VSxLdYGjdtYEHU69KH4LxMli0Bl8y8/PcI5VBb7Mx9kQu32aD+OeMIMuGQySRnI6xAA0+9oIFb8E8F378Pii1q3/210uN2n7g0Gmp9FpZZeBopJZKWI4iLhcXXe4LkF0RhAhh0YEaSNdOtYwXhy0/wXrygfZcEEfNWHajPijhNu2bNmxbVFVHY5RqZZAJ6tsST7VDwd4YzrprO423Hsak8Oiqpqxb4t4fAYqlzMdRDZtNT3J7UY8O+IjhkQuc6S1oKOXlSADGwI1/HWruNwkuW79u+un+n8an4T4Nw90P5huEq7rCvCgsQ63AI+LKyiDpI2rY2zJUthmxxGxiGFy2wJdQjqYD6HMhj0llkb5hrXsNxHy7nk3DykAqW+Fg0xr/AAka/wDmkzjPhLEYQ+ZbJvWQZJURcQa6ldjH3l2jYa0x8LxCY2wskSxkMPssCGYCOhIJjsarElKvCHxlwR3Vb2HU3HR2LJOuVxDBRG/wmDtGnakrh2JQtsASeaCVb1BKkGdDIOtdAwXE/LueTcYC6JyqSAWABgdiYAPzq3xLgmExWt1MlyfjXkf0kxrvsQd6xq9GxlWwfwNcHchblkBtI8xmuI2vTOxgyNj6amrHiDwXZvoTbizcA0KjkMbZkEaeog++1D8V4TuL/wDZvzA0DpJ9BII/Ks28ebWHRWueb9oAKQonXK2pJiDoSKRy6/YZK38QTwTAXMMGe+2UQVyo0+cB103TXfQ9o1pZ4/i2ZyxnMxMD6zHoACTp/wCWfGZrjy+a450VF69hp+X+1L3D8XmuXkuLld5SCBNvKCSB7gH5he00i+TspoxavlsOs7qrL/laB+EVCBWmBP6lj0lo/wBNSKdK6Ys5ng79SV41sBb1t2E27im087AiWT5mWHyp1pU/tCtZrFtZibgg9iASp+W/yqM1gpxupAyx4lOHwostPnWhkneUGlq4O5IAHuGpewmFfH34YA6Encoondu51ii2BvWrtvLdTMycrRoyEblSNgYJHQ9RRfg9+3hQy2lzlmAkmGJ+FQQARpHSKRTTeSri0sBLD+H1sryX7yGAGJcMCFmNHDAASYjv6Ck7xBxoW2y2sTcuxOYFVCkdpVZ7dqvcds4/EtlHl207G5+cAk9PxrXBeFbdmGusbjSCFAyruDzalmOvcAydKsk/CVpLLGLDcOULmcMoMSCxLNAgAtvEyfWR2oX4g4sLNsLbTWAtq2g3JgAADbUgfOiVt7l1vz6e/wCIqtgMGLmNDQMtlZJ7s2iKPQLLe5XvTPBOP7Z7wn4RXDnz70XMS2pbcW5+ynttm3PpTJduBQSTAHWoeJcRWyuu/Qf896U8Ri7uJfJaUXGB1zGLVv8AeI+16DXX5ibnTpFIxvLBvjbEee6rzBFMqyqCVI5X6g7MhGuxoD+gcvLib47Tn+nxGIozxzgQsXVBvNcd1d2BAW2vwLKCJE5epPwzpWMPbRFCnckiJBjr9IEz2HtU22mVik0K+N4e8x+lO0kaHzJ6xuYn0ro3gDGWxZFrKqMGYaCPNy6M5EnnkGfaaWfLGeSwA3+kCRHvRDBeErj2s9u6uYO2VSCsZbjmQ4JhtZzRTxbFnFHQlFLvE+Hphs19BkV2BugDlBOguR01PN9ehkTwXxRiLNw2MWslTBYwHHaY5WHqO+5pzzJftkaMjgqfnoQRT2ScaAfG+CpjLSsABeQcpOnYlCdwDAhhqpE96CYbiF5HXDuPNbMUBMKxKgEggwdN5GhHSrnC8W+H5TLBCUOuoyEiG76QQdyPbU1xDDWsQuYFRcggEid9wdZI9QdKYwFteurthrpnoCYO/afSl/inn2rTXDhnRVY6sVhQWJE6lgOaNt42pj4Jjr9omzjFMAcl5ZZGA6MwG+m5AJ69CSd7itgqQXS4CCCo5ywOhEAGZ7UjSexk2tCj/Z/jFLMrmbrcyv6bMij8ZG49hQfxbhVTF3ryEQREftlQr/IA6+pFXcJwr9HYuWKKrny9f1rKTMMB8LQSsyTA2pe8RXS7ayB07KII/Ej339aRyTwinX0ycNkw6g7lS3+YiPwj61Cuwoz4kHL/AAj8xQhRoK6Ec70d7oD41wZuYV43SLg/h3/0lqPVHfSVI7gj6ipPQ6dM5dhMCbl22+c2zqhdQCIMlMwOjLmYDpuNqzjOMJh74t3Mxe24Ja2M6sAJkDRgwY6iDHc1jA8QyNDCLZPKx2X7Pl3J2HSTAMDWav43w3avX1AZkzIzSIICqYGUzrqes++1QjvKOmWrJcHxxbgBti+wPUWLpBjeDljcb1visRenS0y5vhN7kHb4Vm4Yleg+WtMNgC1bCC62RAAMqqoAAAGseooa+NQI11F0H+IdXc6QinUsSdIFdXZ+nLS8IjjblpeaWutCqg0zmAQuUaLBYzBIiCYmATw5XBWJuMDcYlmI+2zdvQaAegqpg1GGQ4jER5z/AAoDItj7NpPX7x6n0ihGHF3F3pYSeg+yg7E7TrUpz8RSMPXokW1cxd7UlZ1ka5F2zfvmAB9adsDg0tIERQqjoPxJ7k96h4Vw4WUgGWOrN1J/oOgq/WxjSMnK2B+MeHLGJYPcDZlEAo7KYmY0OtBMF4Lwzln/AFuScqfrX1A+JpnYnb0UHrTJxNycttSQ1zSRuqj439IBgH7zLVuzbCgKAABoANgBsKYW2LP/AEJhtIN4DsLh1+Z1+kUf4dw9LCBLYhR0kk+pJJJJ96tisUGWAPFvAxft51A85NUP3h1tn0PTsaWvDnEmtN1ytHKd/wBodNev19a6GaWePcHAJuqNCZYDpsZH0n396SS9RSD8ZH4isi2wvx+qugJcI+yW5UuexkKT05fWht+66OEyFlYFkZNSYkkAfaIG4HNtAI1ozw++r22tXQCjDKwO2uhB9D/Q+y8bdyxdOGuZmQHzLTD44U6Mv7azBHadIpoyvQrjQcwOLZhK3Cwn1I+ZGoOsEHaouLuwCNsZKNoQCGUtqT+0g+pqri7H6VZfS292OS7bOR5GwbYjsdTudBQrhmAuWmR71i46r8Ydg4WftDM5AIOs9prZZQLGStjtE8w5nBYLInylJkAloE7RAnpqKEeJUIy2hrcaGbpzHVB6ASBA9a6FxTigCFVUE9jzKsa66biJgUn8Cwfm4h7j65OYnux0A9hE+4FRildIq26tkHiZY07KB/qUUITYe1F/FXX2H8y0ItnQe1daObw71WDXiK0K1IY5xxWwbOIvKRysW6aZX54PpuPke1U/DPBWtXyXXErZKHIbJfLMroQhkbHfSnLxdw8tb81YzoDodnGpynsQdQeknQzS34Z8SG8GtYfD3WIgsAUVVnTViepnpUVFqeC/a4Be8gUg27ZTvexDFnAj7KsTB21MRNb228wjEXBFi0Jsg6Z363WEbCTHuT2rbDeHLl6GxjCJkWbZ5PTzG3c+gge9VfGN9rj28JaiWhWgbA9NNoEH5U7whI5YN4fZvcQv+YSVtKdCRttsNs2/sKf+H4FLKBLawN/UnuT1PrUfDMAtm0ttBCqPmTuSfUmrIJrYxoWU22SV6ozNZk0wpUW7OIK5f8MHNOpGYiI6az71eFQeQM+eObLlnXYGYjbc1KCaAN6xWpOlYDGgCQ1qVmo/MMxFbZ6AAXEeHm2TcT4dcw7A7n1FVb1lMVbFomHTmtuNWU7Bgevr3FMjmRS3i8ObN5WTYgmOxnmUDsQSfTXpU2uuSkX2wCsPZzXPJvDysWolbqjluDof2l11U6g6ihuN4rftApcUEkMrAHUdDKtEqRqGEg+4inHjfDvPRHtGLtvntmYmQJRv2WH0MHpQn9Js31Vb9sOw0hxDA7FZGoNUViWDcBgc9hL1+4CmURaUmSV5TnbfcbD61Z4IvJdeIDNA/hG0dhNQ8TsDMLFpMoJXKincsCTrvGhJ6bnc0cOCFm2toRyrqR1J1J+ZpYLI03gRfFJ0b5fzLQm3sPaivivr8v5lodbXQewroirJHcfN/wCfOKyXrYgVGzAVEYixYDKVPUddu1IXgsLh8bdTbzQVHTmtktHuQxPyrohQUIx/h+zdupd5ldGVgVMTlMwdOu3tWNZtDJqqYUDnpQvB8IAxL321LfD6SIM9zp9DRfKKyFArRbo18zpFYVjWDbE9frW62wO/zrTDLNWGuCvG3NeCa1hphHmt81aqutaXk6idOnf/AM0ASzWZrUGa2igDTLrWZrMV4rQBq50NDMfhM67yQcw9ehHzBNFMtVmaKKs1OivhbZCKp3iSPfUifT/al7xZg0gXFZrV0mGdIllCkwwIIIEDWJHSmbNp0GtLvEcM16/lCtCws7ADQkz1mdhvArJXWDY7yWPCnCUtoLpLPdYRncgsAJAC9ANOlWeMfF8qLWbQUADYafShPGd/lTIVnO/Fn2vl/MKoWRyj2FXvFZmfl/MKq2fhX2H5Vfj2xHo7YV9TWl1DpEfOtmatXuVzjm3l1jyq3BragCI2t9d62Fut69QBGbfqawwjrpUtUON3mWzcNtS75GyKBMtHKD6TGtAFlXB2YH8a2pYu4cYcWEsK6sUCt5ajMyWUIUEMpAOe4gkxE6wBWq4/E5mT47iKWMKMjZLKggdea+501MWiNNq0BlsDf3qU0q2jetZ7iKzKTOXJlzJatNLEBCQz3CFAgMQFqf8AvG+GtKQ+9sMRZaGGQtccmOUEgIFkEEmelYAwWRp7aCtxQTg2PvXLlzOrKkBklCujO+WZEg5FQkEkyx0XasXuJXReZTy2gZDeWzEi2qG4sDvn0YT8DaGgA2oreaWrvGbwNyFBGZFQlSMockl3LMFIyZCBI1aDWl3iuJDgRaygIHOVzDZLly6RzDlVRbjSSzQY3AA0VA2hoAOOXf1YhAXtpLFWyLcfNA+KSD5bAAd111E6f9RZmugNaUJbuuS5MJ5blFNwg6A5WYiAVEA76gB+6K8dda1Bke43/wCdKkC1oGwE9aD8c/2oq1BeLvINajGc98Tn4vZR/qFQWPhX2H5VL4jPxfL+YVHYHKvsPyq3Htiy0dpDVkmsBBWxFc44I8RXmRLbI5U+fYUgQcyveRGBkHox2g1evYnLGjHpygkj5Co8cbIgXfL+1GcCNBLRPoJ9hWtvH2iUAuKS4BSCOYMJBXuCoJ9ga0CW1jAxiHH7yMB9SIqrjuLi2xEAhVZ3bNAQBWYTp1y++swQDFi7jE8o3Q2ZMheU5pABMrG+lDUs28ULoym28i3cOVC5BVXCkwwKlXGnqdqAPL4g3z2yhUkOA05MtkXiTp0DBSO5G81Be44fNt5Q2XM6uDlgeXaL3DO4ytlSdpkdQavYngNpyggBEmECoFkkMfsyJI1gidZmpMRw2zDl1TnBViY5g2hU+h699KAKdnjNpyrC03mEhBKgNJt+ayydsqb9NdJrTBcWR3U205buTZQGYvaN2WIbokTI6jfNpdfhtlpJCnNzEjduXLMg6jKYjYgnvUGDw+GuMbltVJDfHlIBIVU5ZgHlRBIkcq9hABYxfFUtmCDoCxj7KhgpY69zsNTrG1RHxBbDlctzRisgAiVdbbQZ6M4HvI3BFWb2Btu0sAYg79jmWRMMAwkSDqKrY3BYdAM4PMVAgvmYq7XQBlMk5izab6zoKwCK9x9VugSPL/WAnKd7UZyCDrDEJEfEwAJIIqy3F0yI5DQ7ZBpOswNjqJGhEjbvWmG4Xh7iZlAZLnMDJI5m80lZPLLw2kagdhU9/g9tzLFyeX7baZGzgjXQ5gDI15V7CgCXH41bQDMTqwUQCxJYwAAoJ3NVk4zaIWG+IIwkHQXGy282nLmaQJiSD2q1icKrlc08pJEHqVZZ94c1UtcAtAKOaFCCM2h8qTbJ6ypYkRA200EAG9ziloSGbUECCDJJBIjTXRSfQAkwBNet8Usts0yAdj1TzADp8WQhsu8HaqGJ4LYGVXclmYkFyrFiyi39pSJIAGaMxPUkmbTeH7ZzczgHNAkcpZBbLgkElsoiSTua0DLcUt7hxHLEAknOuZQBEkleaBrAmpbXEbTQAwkxEdZXOI7yutVD4eRSchZJcuMoQZS1vyjlGWPh6mTpXv7jQMGtlrcWzb5fUIobWeYC2onrGs0AWxxC0VBFxCCEKmRBFw/q4P7R270I4ndDAlSCskSDOoMMPkQR8qsWvD6ICttyi57bqFVMq+UioqgZduQN7/MEbicH5IVJzFVC5jEmNdffetRjEvxDsfl/MK9hxyr7D8qxx86H5fzCpMMvIv7o/Krce2I3g7CAa8wNbTXia5ygL4nwrzipLEFNV2MHMjZtesJHsxquODEXhd8xtGZ8uUSSyKklu+VIEAaMR2INF9Nq9n9KAKNrDXfICZ1F3JGcLoDHxBdBoemla8I4e9tCtx1eSTKIUAB3+K47MxMksWkk0SB0rHmigCi3CUkR5n/7rv8A76q8dwz3PKtqoK+YHYsMyDy5dJEgz5gQiPu9KMOayTQAq/8ATJyuucmbeRGiChKFCVAiBLM2m2cgDQGoMTwR7l1lKjKyuxOU5EN1bdqLJKxmW3aPaTdLegb89a3LwH4/hWgLacHuh3dhbf8AV31AM5n80yA+wACqib6AHvoRxuEuPaRVCjbOgZlkZSMq3FGZYMGRrA9aKWnkTW9YAP4fgXWxbtl4ZUVSyBRqoAMAgqBp2+lS2sG4IJvXWA6EW4PvFsH6GrgrJoADcXRs6uR+qtjOSrEMWUyBA3EDYbyRIGjArVq9aRHYsc5tfqxcdizJ5l1yG1ADsyoEj4E6mFDrNeoAV14XfY2xcZoDWnZg+nJzuMvVmu6a6BAIIIisYPD4o28rhlYpZWfMmDmm84hp0zMAJ2RN5IDTWAKAFTFJjDb2fMfMnIyqVZnUIdX+FLZYhQTJAmNKZ7ZMD5VLNeJoArvuPWl7jogn20pjc6+1LnHe9MjGc/48dD8vzFW8IvImn2R+VU+ObN8vzojgx+rT91fyq3Htk56R/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4580" name="Picture 4" descr="http://900igr.net/datai/biologija/Skelet-cheloveka/0009-002-Skelet-tulovischa.jpg"/>
          <p:cNvPicPr>
            <a:picLocks noChangeAspect="1" noChangeArrowheads="1"/>
          </p:cNvPicPr>
          <p:nvPr/>
        </p:nvPicPr>
        <p:blipFill>
          <a:blip r:embed="rId2"/>
          <a:srcRect b="14575"/>
          <a:stretch>
            <a:fillRect/>
          </a:stretch>
        </p:blipFill>
        <p:spPr bwMode="auto">
          <a:xfrm>
            <a:off x="214282" y="1928802"/>
            <a:ext cx="3515694" cy="4357718"/>
          </a:xfrm>
          <a:prstGeom prst="rect">
            <a:avLst/>
          </a:prstGeom>
          <a:ln>
            <a:noFill/>
          </a:ln>
          <a:effectLst>
            <a:softEdge rad="112500"/>
          </a:effectLst>
        </p:spPr>
      </p:pic>
      <p:pic>
        <p:nvPicPr>
          <p:cNvPr id="24582" name="Picture 6" descr="http://venus-med.ru/uploads/posts/2012-09/1347694643_pozvonochnik.jpg"/>
          <p:cNvPicPr>
            <a:picLocks noChangeAspect="1" noChangeArrowheads="1"/>
          </p:cNvPicPr>
          <p:nvPr/>
        </p:nvPicPr>
        <p:blipFill>
          <a:blip r:embed="rId3"/>
          <a:srcRect/>
          <a:stretch>
            <a:fillRect/>
          </a:stretch>
        </p:blipFill>
        <p:spPr bwMode="auto">
          <a:xfrm>
            <a:off x="4071934" y="1857364"/>
            <a:ext cx="4429156" cy="4820570"/>
          </a:xfrm>
          <a:prstGeom prst="rect">
            <a:avLst/>
          </a:prstGeom>
          <a:noFill/>
        </p:spPr>
      </p:pic>
    </p:spTree>
  </p:cSld>
  <p:clrMapOvr>
    <a:masterClrMapping/>
  </p:clrMapOvr>
  <p:transition>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Изгибы позвоночника</a:t>
            </a:r>
            <a:endParaRPr lang="ru-RU" dirty="0"/>
          </a:p>
        </p:txBody>
      </p:sp>
      <p:sp>
        <p:nvSpPr>
          <p:cNvPr id="3" name="Содержимое 2"/>
          <p:cNvSpPr>
            <a:spLocks noGrp="1"/>
          </p:cNvSpPr>
          <p:nvPr>
            <p:ph sz="quarter" idx="1"/>
          </p:nvPr>
        </p:nvSpPr>
        <p:spPr/>
        <p:txBody>
          <a:bodyPr/>
          <a:lstStyle/>
          <a:p>
            <a:r>
              <a:rPr lang="en-US" dirty="0" smtClean="0"/>
              <a:t>Curvature of the spine bends main purpose - easing shake of the head and trunk during walking, running, jumping.</a:t>
            </a:r>
            <a:endParaRPr lang="ru-RU" dirty="0"/>
          </a:p>
        </p:txBody>
      </p:sp>
      <p:pic>
        <p:nvPicPr>
          <p:cNvPr id="23554" name="Picture 2" descr="http://www.spinalis.ru/images/narushenie-osanki-1-big.jpg"/>
          <p:cNvPicPr>
            <a:picLocks noChangeAspect="1" noChangeArrowheads="1"/>
          </p:cNvPicPr>
          <p:nvPr/>
        </p:nvPicPr>
        <p:blipFill>
          <a:blip r:embed="rId2"/>
          <a:srcRect l="27200" r="44000"/>
          <a:stretch>
            <a:fillRect/>
          </a:stretch>
        </p:blipFill>
        <p:spPr bwMode="auto">
          <a:xfrm>
            <a:off x="357158" y="2357429"/>
            <a:ext cx="1500198" cy="4167217"/>
          </a:xfrm>
          <a:prstGeom prst="rect">
            <a:avLst/>
          </a:prstGeom>
          <a:noFill/>
        </p:spPr>
      </p:pic>
      <p:pic>
        <p:nvPicPr>
          <p:cNvPr id="23556" name="Picture 4" descr="http://www.medical-enc.ru/anatomy/img/syndesmologia/108.jpg"/>
          <p:cNvPicPr>
            <a:picLocks noChangeAspect="1" noChangeArrowheads="1"/>
          </p:cNvPicPr>
          <p:nvPr/>
        </p:nvPicPr>
        <p:blipFill>
          <a:blip r:embed="rId3"/>
          <a:srcRect b="3117"/>
          <a:stretch>
            <a:fillRect/>
          </a:stretch>
        </p:blipFill>
        <p:spPr bwMode="auto">
          <a:xfrm>
            <a:off x="2143108" y="2357430"/>
            <a:ext cx="2781300" cy="4143404"/>
          </a:xfrm>
          <a:prstGeom prst="rect">
            <a:avLst/>
          </a:prstGeom>
          <a:noFill/>
        </p:spPr>
      </p:pic>
      <p:pic>
        <p:nvPicPr>
          <p:cNvPr id="23558" name="Picture 6" descr="http://lib.rus.ec/i/26/165626/_05.png"/>
          <p:cNvPicPr>
            <a:picLocks noChangeAspect="1" noChangeArrowheads="1"/>
          </p:cNvPicPr>
          <p:nvPr/>
        </p:nvPicPr>
        <p:blipFill>
          <a:blip r:embed="rId4"/>
          <a:srcRect l="21288" r="21397" b="24999"/>
          <a:stretch>
            <a:fillRect/>
          </a:stretch>
        </p:blipFill>
        <p:spPr bwMode="auto">
          <a:xfrm>
            <a:off x="5072066" y="3000372"/>
            <a:ext cx="3786214" cy="3571900"/>
          </a:xfrm>
          <a:prstGeom prst="rect">
            <a:avLst/>
          </a:prstGeom>
          <a:noFill/>
        </p:spPr>
      </p:pic>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85728"/>
            <a:ext cx="8143932" cy="1643074"/>
          </a:xfrm>
        </p:spPr>
        <p:txBody>
          <a:bodyPr/>
          <a:lstStyle/>
          <a:p>
            <a:r>
              <a:rPr lang="en-US" dirty="0" smtClean="0"/>
              <a:t>Thorax </a:t>
            </a:r>
            <a:r>
              <a:rPr lang="en-US" dirty="0" err="1" smtClean="0"/>
              <a:t>Thorax</a:t>
            </a:r>
            <a:r>
              <a:rPr lang="en-US" dirty="0" smtClean="0"/>
              <a:t> formed thoracic vertebrae, twelve pairs of ribs and the sternum - the breastbone.</a:t>
            </a:r>
            <a:endParaRPr lang="ru-RU" dirty="0"/>
          </a:p>
        </p:txBody>
      </p:sp>
      <p:pic>
        <p:nvPicPr>
          <p:cNvPr id="21506" name="Picture 2" descr="http://www.medical-enc.ru/4/images/thorax.jpg"/>
          <p:cNvPicPr>
            <a:picLocks noChangeAspect="1" noChangeArrowheads="1"/>
          </p:cNvPicPr>
          <p:nvPr/>
        </p:nvPicPr>
        <p:blipFill>
          <a:blip r:embed="rId2"/>
          <a:srcRect b="9615"/>
          <a:stretch>
            <a:fillRect/>
          </a:stretch>
        </p:blipFill>
        <p:spPr bwMode="auto">
          <a:xfrm>
            <a:off x="142844" y="2214554"/>
            <a:ext cx="8520736" cy="3571900"/>
          </a:xfrm>
          <a:prstGeom prst="rect">
            <a:avLst/>
          </a:prstGeom>
          <a:noFill/>
        </p:spPr>
      </p:pic>
    </p:spTree>
  </p:cSld>
  <p:clrMapOvr>
    <a:masterClrMapping/>
  </p:clrMapOvr>
  <p:transition>
    <p:cover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85728"/>
            <a:ext cx="7772400" cy="4572000"/>
          </a:xfrm>
        </p:spPr>
        <p:txBody>
          <a:bodyPr/>
          <a:lstStyle/>
          <a:p>
            <a:r>
              <a:rPr lang="en-US" dirty="0" smtClean="0"/>
              <a:t>Skeleton </a:t>
            </a:r>
            <a:r>
              <a:rPr lang="en-US" dirty="0" err="1" smtClean="0"/>
              <a:t>Skeleton</a:t>
            </a:r>
            <a:r>
              <a:rPr lang="en-US" dirty="0" smtClean="0"/>
              <a:t> upper limb upper limb consists of the shoulder girdle and upper limb skeleton free.</a:t>
            </a:r>
            <a:endParaRPr lang="ru-RU" dirty="0" smtClean="0"/>
          </a:p>
          <a:p>
            <a:endParaRPr lang="ru-RU" dirty="0" smtClean="0"/>
          </a:p>
          <a:p>
            <a:r>
              <a:rPr lang="en-US" dirty="0" smtClean="0"/>
              <a:t>Shoulder girdle shoulder girdle consists of a pair of blades and collarbones.</a:t>
            </a:r>
            <a:endParaRPr lang="ru-RU" dirty="0"/>
          </a:p>
        </p:txBody>
      </p:sp>
      <p:pic>
        <p:nvPicPr>
          <p:cNvPr id="20482" name="Picture 2" descr="http://www.anatomy.tj/images1/50.jpg"/>
          <p:cNvPicPr>
            <a:picLocks noChangeAspect="1" noChangeArrowheads="1"/>
          </p:cNvPicPr>
          <p:nvPr/>
        </p:nvPicPr>
        <p:blipFill>
          <a:blip r:embed="rId2"/>
          <a:srcRect r="48747"/>
          <a:stretch>
            <a:fillRect/>
          </a:stretch>
        </p:blipFill>
        <p:spPr bwMode="auto">
          <a:xfrm>
            <a:off x="6357950" y="2143124"/>
            <a:ext cx="2143140" cy="4500586"/>
          </a:xfrm>
          <a:prstGeom prst="rect">
            <a:avLst/>
          </a:prstGeom>
          <a:noFill/>
        </p:spPr>
      </p:pic>
      <p:pic>
        <p:nvPicPr>
          <p:cNvPr id="20484" name="Picture 4" descr="http://anfiz.ru/books/item/f00/s00/z0000002/pic/000029.gif"/>
          <p:cNvPicPr>
            <a:picLocks noChangeAspect="1" noChangeArrowheads="1"/>
          </p:cNvPicPr>
          <p:nvPr/>
        </p:nvPicPr>
        <p:blipFill>
          <a:blip r:embed="rId3"/>
          <a:srcRect/>
          <a:stretch>
            <a:fillRect/>
          </a:stretch>
        </p:blipFill>
        <p:spPr bwMode="auto">
          <a:xfrm>
            <a:off x="642910" y="2643182"/>
            <a:ext cx="5410200" cy="3429001"/>
          </a:xfrm>
          <a:prstGeom prst="rect">
            <a:avLst/>
          </a:prstGeom>
          <a:noFill/>
        </p:spPr>
      </p:pic>
    </p:spTree>
  </p:cSld>
  <p:clrMapOvr>
    <a:masterClrMapping/>
  </p:clrMapOvr>
  <p:transition>
    <p:cover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14290"/>
            <a:ext cx="7772400" cy="4572000"/>
          </a:xfrm>
        </p:spPr>
        <p:txBody>
          <a:bodyPr/>
          <a:lstStyle/>
          <a:p>
            <a:r>
              <a:rPr lang="en-US" dirty="0" smtClean="0"/>
              <a:t>The bones of the hand joints of the hands significantly different variety of movements and mobility, which is associated with the transformation of the forelimb in the evolution of a body of work.</a:t>
            </a:r>
            <a:endParaRPr lang="ru-RU" dirty="0"/>
          </a:p>
        </p:txBody>
      </p:sp>
      <p:pic>
        <p:nvPicPr>
          <p:cNvPr id="19458" name="Picture 2" descr="http://valeevmm.ru/wp-content/uploads/2009/03/002-d0bfd0bed181d0bbd0b5-d0bed0bfd0b5d180d0b0d186d0b8d0b82.jpg"/>
          <p:cNvPicPr>
            <a:picLocks noChangeAspect="1" noChangeArrowheads="1"/>
          </p:cNvPicPr>
          <p:nvPr/>
        </p:nvPicPr>
        <p:blipFill>
          <a:blip r:embed="rId2"/>
          <a:srcRect/>
          <a:stretch>
            <a:fillRect/>
          </a:stretch>
        </p:blipFill>
        <p:spPr bwMode="auto">
          <a:xfrm>
            <a:off x="214282" y="2071678"/>
            <a:ext cx="4572032" cy="3352090"/>
          </a:xfrm>
          <a:prstGeom prst="rect">
            <a:avLst/>
          </a:prstGeom>
          <a:noFill/>
        </p:spPr>
      </p:pic>
      <p:sp>
        <p:nvSpPr>
          <p:cNvPr id="19460" name="AutoShape 4" descr="data:image/jpeg;base64,/9j/4AAQSkZJRgABAQAAAQABAAD/2wCEAAkGBxQQERUTEhQWFRUVFR0aGBcWGBccHRwYIBUZGhgYGBgYHiggHRolHhgbIzEhJykrLi4uHR83ODMsOyktLisBCgoKBQUFDgUFDisZExkrKysrKysrKysrKysrKysrKysrKysrKysrKysrKysrKysrKysrKysrKysrKysrKysrK//AABEIAPgAywMBIgACEQEDEQH/xAAcAAEAAwEBAQEBAAAAAAAAAAAABQYHBAgBAwL/xABHEAACAQMCAwYDBAYHBwMFAAABAgMABBESIQUGMQcTIkFRYTJxgRQjUpEIQmJygqEVM0OSscHCJFNzorKz8YPR8CVUY4Sj/8QAFAEBAAAAAAAAAAAAAAAAAAAAAP/EABQRAQAAAAAAAAAAAAAAAAAAAAD/2gAMAwEAAhEDEQA/ANxpSlApSlApSlApSlApSlApSlApSlApSqrzVzglnIYhu6QNO4GC2gZACqSMkkHckY2/EKC1UqF5O5hTiNpHcoCNWQQRjDDrtk48j1PXqamqBSlKBSlKBSlKBSlKBSlKBSlKBSlKBSlKBSlKBVW5o5jWEtHqcFBqfu8a9OAScsNKr4hjqScjYDNWmss7RbsRWfFJwSveMkK+hKoqOR75yv8AAKC68jcX+2WMMpfW2CrPpK6mUldek9NQAbHTep6ozlrg8dlaxW8S4WNAPm2Msx9WJyT86k6BWfc7SDTeswVljCrnbbXGuoE9emNs9MedX+RsAnrgdKzrmS2e7tLq3gMUskqFmXWFfJ/EjYwowVG42UCgm+yqxWDhFoFGNcXeH5uS/wDqq2VXOztnHDbeOVdEkMYhZcg7x+AEMpIIIAO3rVjoFKUoFK4L/jEMBxK+n1OGIUersBhB7sQK76BSlKBSlKBSlKBSlKBSlKBSlKBSlKCN5gu3ihzFpDMwXU5wqZ6uxxj2AOxYqNs1mvP1nJd8Pa1geORovG6pKjswCkk4B1Fty3Tyq68+XBWFUDFTL4EI662ZFyD7I0h6Vl3PnE4o5VhubVZ7j4YpYCYZgSwCAGMeLZsgHG+RvnNBr/J3F/ttjBcYwXjGoekikpIPo6sKmajOWOHG1s7eAgBo4UVsdC4UaznzJbJJ8yc1J0H4X8ZeKRV6sjAfMqQKyTmG+C24u5YYLq2aZpDHLEG0a2AAiL4IOonOepPQeWwswAydgOpNYz2jSBeBIFXSZXUqvoNeoAj6dPegt/ZJevc2klx3SQwSy/cRIAAERFiJwPVkO3tV4qE5J4eLbh1rCP1IEzj8RUFj+ZNTdApSua/vFhQu3yA82byVc+ZoMu5/4q1skTEKWmuZo2Eh27sFg5Ox20qB0Jxp64ArRuV4HjsrVJQRIlvErg9dYjUNn3yDWfcfjB4rwaOTBKvI59C5Qvn56x/4rVaBSlKBSlKBSlKBSlKBSlKBSlKBSlKCD5otxL9nQ9e/DfRY3Ofz0/nWYcXtRJzVZIygqBr6dWSJ3B+YKrv7D0q+8W4qFvVLfAsbKp36g5lPyyiL9DWX8d5hWLmC2n/Vjl0yHyAddBbPoFk/lQb9SlKCK5mn02zqPil+7X5v4SR8hlvpWW9uCBeHwxjO0i4+itnP5j6kVdOZuKt9pC6W7uEZLYJBmbSQMj4dKHqeus+lZP2n80C97uKM5ALE7frADC++NyfmPeg9B8OcNDGy9CikfIqMV0VAcg3Xe8Ms2Jyfs8YY/tKgVv5qan6BVe5kl+9iXMg6g92UBCsCS51KcqpjAwPNxmrDUDxJla4Yn+xgO+PxnLLn/wBNDj3FBT+I8OZruwkmKTGKcCK5jlVMqzKfvYApy/hC5QhfFkgDYadWF9k/Cxc8YuJnLMLUsRucd67MinHsqv8AXHpW6UClKUClKUClKUClKUClKUClKUCvhNfa+MuRg9DQY/c3hM8sUkmAx7xY7gExN3yZeMFRrjYGRgChII6rnxVBWvFIrnidnA/ctE06q6pEwBwp7tTNL94+XVdsKMDGDk1M2HCO+ttUx1yNqcM2TgnIUY/CAo2G2APSqf2NcFa+4oJj/VWzd82R+tuIVB9c+L+E+dB6VpSlBlnNEneXnfK7oESQyvEzBlAdBC6gHDFVQsUYFWDkEdMVbmC6uCwR24eyMpKyxqUlYFwWCgue7lck9VwDncHGbhwzh4R7zOWzcTDc/qknC/ILgVlnC+XFveKxWK6ggC942esaplyfQsDpHpkUHpbhtpHDEkcQ0xooCjc7fM7k+53rpr4BjYV9oPzuJ1jRnc4VRkn2FVm9uu6tJpnA1Nlj8/JffAwo9gK7OYw0jLEASir3jgfrEHCL7jOT8wtZp2mc3Ktt3CnEpHwkEEdRk/4/SgnuwuzxbXM53M1yRn1VFAG/7zPWl1V+zG1EXCrQKMaou8P7zsZG/mxFWigVQuY+0FbOVNeFi1kHIHiQAlnU53OMFQAc7Dz2vcjAAk9AMn5edYpxfha33E+G22Dg5uJemQqjXpI9zt9RQbbSlKBSlRPMfGvscYfRrycAagozpJALHzOMCglqVB8rczxcQRiivHJHgSQyjS6Ejw5HmDg4I9D5ggTlApSlApSlApSvhNBnFo+m1dgMBIzj5AH8qiP0dIAsF7t4u/UE+wQ6R/M/nXbZS95w1mO2uDJHTqmT6b7muH9HJPuLxvIzqB9EJ/1UGwUpXNxK47qGST8CM35KTQU2BwY55seFpJJAR5rrbSf7oFVbsOtxPecQviASWEaH0BYlh+SR1LcWIt+FHxdI1TPrkYPSv67AbHu+HSP/AL24Yg/siOMD+Yag0ylKUFG41bRzz/f6wzNIEkR2RoghwoRlIOGKMxHQ7ZyMYqnMc8tqvePPw+WTTiOZ4TJPKB/VgRocas7ahsfQVceFssivJ0WR3cfus5YfmCKz7sn4DHf8RlumXMFmwEKNuBISSuM9QgGR7lfSg2bgfDha28cIYtoXGpsAk9SSBsMkk4GwrupSgg+Y7nKtD0UrmVv2DnwA+rYIPoPmDVB7PL9b3jt5OMYhtliT6uC5x8wR8ql+e7iATF2b7PLGVCXeDpVwFYRS6TvGdeCrbeLbfpzdlHCGNxd37LEizaY07jV3bld5JE1fq6sAEbZDfMhplKUoFR/HuGi6t5ItgWHhJAIDjdGweuGA2qQpQZXwyH7BfWd0Dphus27qc5jeQa0BPQjvECb9N8da1Ssh5sgZ7S+jDYxLIYwDuGSZ3UjzBy3l0AFaByNx37fYQXBxrZMSAeUi+Fxjy3BPyIoJ6lKUClKUCuLjdx3VtNJ+CJz9QpIx7121TO0Ti4URWoPildWcDr3YfwqB5s7qAB5hX9KCs8bIi4bNnw/dFf8Ak0/51/f6OSj+jZyP/vG/7MOP8a5eZ+HTzRGJTHEGxgO4Dsg0ltAPnk4328Q9a5v0fuIdw93w+QaXDd6gOQTjEcg38xhNvn6UG01B83zhYAh/tZFT6bu38kI+tTlU/iHEFuLsqp1JAe7BH+9O7/kAoHvroK12pTiLh4Xpk7D3CnG59Cc/SrX2XWH2fhNonmYg5+bkv/q/LFZ/203I+yoFIz18umMHr+8K1jloAWdsB0FvHjH/AA1oJKonmq5MdrJjOp8RrjqC5Cah+6CW+lS1VXnOfMlvCOuWl/JdA/7jH+GgrnMnEhZ2EsnTTHpUftEELj64/Ku3sP4b3PClkPxXErynOPXQp28iEB+tUXtlvisUVshyzsDgeYA0/mWZf51tnAuHC1tobddxDEiA+ulQM/M4zQd1RnHeK/Z4/CNUr5Eab7tjq2OiL1Y+nuQD3zzLGrO5CqoLMSQAABkkk7AYqg3nGIooje3L+KSPUDnYJ1WNAcbZPzJzn2Cqc82pupbHhYcl7icyXDZ3I+KRsDpsGIHTb2raLS2SKNI41CoihVUdAoGAB7ACsa7HZf6Q4reX7jGiJVQEdO8Zt/XIERXPoTW1UClKUClKUGH8R4oLZJLi6U6Lmd3ijG7HU2sbbbgEL/74NdHZXxg2/EntDA1olyplWF31ZfAIKgL4CUDbE7hR6V0cftrK04i086zGaJi0UeS0eG8UbRqei5yNtgwPpVa5Pne55gtJJj4mEj+mR3LsqD5daD0LSlKBSlKBVI5tsXiknugmfApWUBGePojJGrMPEcZHXdtgelXeq5zbbvO0EKM6KWMjMgOfAUAAPTOXzv6UFAuLO8khLw8PUqVG93O7yuN2ZtEZXSSTg4Y+XXGKheSIBNxm1ljVoJh3jTxNJrBQRshdWOG6kKVYH2PhOL5zdzYbAIgWOaUuvgDNqKfrOVC4Q48ievtUBPHFLe2vFYkeKSK4jhkQ4IZJj3QZdO2oGY5waDU+Ms4t5jHnvBE5THXVoOnHvnFU6+mtljji+1QW8mEJUPGCSBuNzn69f8KvU8oRWY9FBJ+QGaorcJhvjP8Aao1dkmKsT5NoUlUPUqqsi+WSpPnQVnnrlpRavIXeUCE4II6BCQfDsQWCnP73qKuXZDfmfg9qW6ohi+kbsi/8qiqNzbyx/Rts8lnMIoCCs0UrFomVhpHgOSG1EeJTnz8q0vkO2gj4fbi2VliZNYD/ABZYln1/taiem3ptign6zuW6+0X9xLnwRHuVPliMHXt694zj6VceZOKfZbZ5QMvssagZ1SMdKDH7xGfQZPlVMsUFnYgtktoyc7knBJyfMnzPqaDPWi/pDmKCLGVjkXURuNMY7xw3kMlcfX5V6IrDewWyMl9eXLNq7uNUz5FpG1E/MCPH8VblQQvN18kFv3knwCRNQ9tYP+Way+74zAULyXcMSOA7W09t3rxyFAZO5JZRhj4sYOCT61e+aZluZ1g+JLciWQeXeYyin5Lk4PmyHyrKezzgn9M8WkuZh9zAwkZcbM+o91GP2RpJPXOnHnQav2c8ti0heYg99dsJHyunCjIiQJk6cKckZOCzeWALdSlApSlApSlBVO0HgYuIRME1SQeLGN2j2MifPA1D3GPM1mXNNq1hLb38G5tmVwBtqibZ1+oyPbVW8VnV1wxFEtswGmEkIMf2LjUmPUL8OfVTQXjg3FYryCO4gYPHIuVI/Ig+jA5BHkQa7a81cv8ANM/L97JGo721kfLxZORvjVH5CTy9GwAfIj0JwDjcN/As9u4eNvoQR1Vh1DD0oJGlKUCs/wC1u7lgS2khkeMmRoyY20nxLr9RkYjO1aBVH7XlxZRv/u7hGz6ZV0z8/HQU3lrghd1aTLMckk74JYMv8vPruPpN3EYuOM2don9XbqbuYerL4IM/JiD+VdfCrcIMnYnBPvsCNvYDFcHZGTcX/Fbw9DMsKH9lNQ/6RGfzoNE47q+zyBcBiNIJ6Akgaj7DOce1Z9ex95OIQZ0RZHmmljdk1zONIVNJJCA5OnO2FyDnfSOIrmGQeqN/0mqnPH94WGQDhv8AM49KCs89cJkueH9yJO/ZJFk30q7orHUDjSpbB/ZyR71p/CLcRwRoPJB+eMn+dVBIFYrEnxTMVB9F0kySfRMgH8TLV5UY2FBVOY79PtaROHYxoHRVQt4mYp3noNIyMnpk9KgOdbN7q2EcDlXYuQp21fdtpT0+LT+VWXjdil4fvs92jEIFZkOQdLuWUg9crjOMDPntU+Icprao8tnM9uyguVkkd4X/AGZEkYjBxjIwfQ0HP+jxbaLa7LKVk+06WBGCAqDAI9iWH51p3Fr3uImcAM3RFJxqc/CM+nmT5AE+VR3LthDaW5lVdJmxLKepLsASAB7k4UeZPUk553laaTXIMAfAm3hHqxHVj5+QAAHmWCg8+XBseGuveHvrhvvJD1YltTnrkZJOB5DbbFW3sf4B9i4ZFqBEk/3z5zkF91XfcYXG3rqqhcwf/V+NwWZGYo5B3m2xVVZ3B9m06a3MUClKUClKUClKUCqjziBDPBMekuYHP0aSPPsAJf71W6o/j3DftMLR7BtmQsMgODldQ818iPME0GOQ8AWS8lmmXWsQJzvgsOg9NR3+R38qiuy3m5bXicxmbubacHUN+7STUO6ZzjC5GVyfxb+3bxdOIcQVTmK3gHxN3qnSMnUSowxwOi+HOd6r0vFJbe0cJCknD2ZotDHEmAcGR2ADB3Pi/WAzgAAUHpsGvtQfI8LR8Ns1c5YW0WT/AOmu306fSpygVW+0W3EnDbjV0RVkPyjkWQ7/ACSrJUVzZAJLG6Q9GtpQfrGwoKak4S3aQnaOHUffCk/4ivw/R6hxwt3PWS6dif4I1/01D8ecw8LmbJDCAb7bkgf/AD61N/o+rjhP/wCxJ/glBoHFn0wSt6RufyU1WLlDq0+eAM+mw/8ANWDmKTFu/wC0VT+/Iqf6qoHaHxf7HZzyr8Z8CfvMNP8ALc/SgkOzqUXl3d3a/wBVFi1g+Qw8zfxMU/uir3eXAijeRvhRSx+QBJ/wqqdkfDfs3CLVT8UiGUn17xi4z/CVH0qY5pfMIhHxTsE9fD1kyPTSCPqKDMebp5+IXcVgh0wxKhlGca20qx1nO6gnYbZPrgV942DeS2HD2csBdffKzDMkKDUmpQcnZT+QPlmpy+kjtWvL6TA0eFCTjICIAv1cH8zX79lXK7Rq3EboZurvxAH+yiO6oPRiME/QeRyFt45cNp7qFA8nhbDNpUANkamwSM6SBgHoard7xWWFdc9nMqDdnhaKVVG++kEOR/D6V/fO3GTaCR0Kh2fSpc+AYjU+L167D3rmg4+9tay3V02pEUFlUL4fGU8BJycnGzfT0IR3KXC4m4x9qt3E0bW7Mzruq50KgLZ+JhqOnrs3QYzqNVfs3j/2FZRH3YuZJJ1TbZJJCyZxtkqVPtnHlVooFKUoFKUoFKUoFKUoMy4xwk2V8ygf7NeamQnok+Szx7/iyWHyI8qzjmXgbrbXaquO6kD4/wDxsW6fIkjHtXoLmLhQu7aSE4BYZRj+rIN0b6MB9M1mNvILlH1KRKNUE6HGQykjDeu4Iz77UF77NeJC54VZyA5xAqN+8g7tv5qastYZ2I8f+yXk/DZcqsra4A3k4HiXfzZQPqnqa3OgVwceOLWf/gyf9BrvqH5xmEfD7tj0W2lP/wDJqDJebZs8H88vGg69fADVk/R7yOFuG8rp8fIxxN/nVZ5stQ1tDCdyQDgHc6QB/nV37F4AnD2UHOLmQH5jSuP+WgsHNEmTBH+KQuw/YjUnP98x1ifaozXV7Z2KZ1MwyOvikkCKTj0APn51q/HbrXdOFOe7VYh7McO+PmDGPmtZfyDH9u5mklOdNv3jAdR4ful6+75+lBv1tAsaKijCooVR6ADAH5CqrJfd/PLMpJSHMMW4wXz94w/iAXPTCipLnDibW9uRHnvZSI48dQT8Tj91ct8wB51SePcVXhlizDGmJAkY9ZMYHz33/Og+pbjifE0tR4rWw0y3GdxJcHeOM+wOWPrgitRqs9nfL5sLFEk3nk+9nY9TK+7Z/d2X6V3cy3OIxCGw02V9wn9oR9Dpz5FgaCqcRZbm5iiONtc+TjAV2+7O/Twj6ECq8lq3G+Jm3XIsLUq1xjYSSBtSwnPUE9fYHz01H8c5n0PdPENTsVijA3LOdKogHXpvpHr71qnIvLg4dZRwdZD45n6l5m3difPfYE+QFBPqoAAAwBsAPSvtKUClKUClK+YoPtKUoFKUoFZrz7wv7LeR3qD7u4IiuAOneYxE+w6t8BJ8wnma0quPi/DUuoJIJRlJFKnHUejA+TA4IPkQKDzf2hWJhuRJGSsgxLE6nfIIxjfYgj/Ctv7Nec04taK+QJ4wFnQbYfHxAfgbBI+o8jWV84cPkls5VcD7XYSYYj9ZcA6gOulkIcfMelUHh3F5bSRL6ydkddpNsjJIzq8ijbZB8/pQev6qXaTehbZLcHx3Uqxgefdhg8x+WhSM+rLVI5c7dEYJ9utmiDbd9FlkJHxHQRkAbbAsa/vjHGo7q9urlZo5o7SLTEImVgE7tZGcYO5ZjpJH4QMZU0Fd4vfibiRRMHuECjzGskMfyP8AhVs7IePCLh98z+IwXcjaR8Ta9JRR6sz5Ue+KyrkCJ5Z5JMnOSSfcnxH3O/T3qT7P42Se4kkkZY2uNAUdHlUSPqIHlGuT82HnQX3htwyyd1IwMoHeykdO8Zy8mP2QWP0IqI/R3dZbriEx+JtBHyZ5Gb+YWq9w7jRZeIX2DgjTEN/hzsTjz3BPyqP7KeLND9rhjyHuUjjDgfCNZDn94htvz8qDYeKXv2i4a4J+7jBjhHqOryA/tMB57hEO2TVNfPEeP21nj7mzPeyDyMiqHOfUZ0Jj971rqh4mJ+ILBG33NouqXb4mHwjBHQEA589sDzqE7GuIRre8R4hO2lEjJLbn+snBwANySVAAHmfeg36/vY4InllYJHGpZmPQADesr4hx5hFdcRmBUsmI0Y/Ag1d3GMbBiW8R/Fq8gKcc43JxFu8kCxWcY1JE48TyA+FpR0wCM6d+nU5qodp9xJPLbcOtwWkchmUHqzHSgPy3Yk+uaDo7EuCvxC7N5PvFasWQY2a4ffPvpGD7fd16DqD5L5dThtlFbJg6F8bD9aQ7u31PT0GB5VOUClKUClKUDNfCtKYoPtKUoFKUoFKUoKF2h8NaGRb+MZXSIblPxRk4ST20sxB/ZbJ+Csi5p5JW3WS4t5B9mYZdGO488KPPfGK9LXECyIyOoZHUqykZBUjBBHoQaxnm7le8SCWzWKS4jdx3DoMnR1CyEDGR8JLFQevQ4AVB+FK/ELGylP3UUOdONmcgs4Hz0r+VflyHFG1xeoR3cUoKhW2whMgA39DgV0y/7XeWioHV7MabkkEaAnxhm2Bbwlfeqpc3bXTLIjBZZmaJ0OMYeQspGdtPix6jSPWgs/BuK2vD5lg70SmSQGafGEQdQFAJJ8QBJ6f5TvCNVtHOpXWYbiVjgbsjqHV09cg+vkRvVfk5VgWFoRnvcbsQSS+oYxuAAM9N9s9d6jeSBO09xbRkrlDqYE61EZIxFnoTq058s560Ebfcc7tbiGEFEmYZDLhlGPGuOgGf8/nVr7NLKMQCRWDStKchfiQBSqlhnIGTnOOjVFHl/RNAJlk1yag+oqW1/Hrz5jYkk56jrUoIQqGdwqyx65WniIjdQSRFHhV0uW64IPhoPvJVrJCLjvY2DSxNqkcdHJZNJPUsxJII8iKieUbF4ftCO2kmWKNoyDpJEyMCdjnYMw+RO/UTSrJcxxyXcsiHUGUZiij1dRoXu3ZmG/UZ2ONqhuZb6awmzGWXvfExMhlSUdPGrKoyOnwgjJGdtw0WSPWChGFUR7npqPiO3oCyj6139m/L6zcVv+IuAe7k7iH2YIokYZ6ELhRj8TVl/LfNUkYdJInkeVxLGgDlnYaQgU9cDQu/otegezmwlg4fEJ07uZ2klkXzDSTPIAfcBgPpQWWlKUClKUClKUClKUClKUClKUClKUClKUFI5x7PFvu9aCd7Vph96EAKSHGAXXY5xsSCMjqDWLcZ4FJArQXSrbx2bASOjajK+NSd1nAZmVtvTJyAFNeoKqXaJwaOaBZ2jVu4fU5KK2YSrJJnV+qofX/BtQYgeYbkQq5swZFQhJmJ1Y/VcrjGoDzBG5PTOKiv6OVEe6tZZNccamdWKsS7s2v4VAMeFDb9cjpitM4vwjTbFIuhU6MscdNsOcnTnGxOBjrisy5Ol7uSe3lyDIvdlThSSuVKHI64JIz5rQW/hcDSQo7nXIU16wuW1f1Y9jsD8yBUBJHNPcxwStH3UZLGMthPCqkqSFy7hSMscg52xUyeIwWcKKzNpA0HWSOm6qqRjUdh+JRknfYGqbZ8woWDPGGkRpnUuzaWdwgQMqjoujAXIHTcY3DQbW6t3kVAGMEQJ/4j9WZsY8Iz02GTjG21C7QuLx3FwFhAEcYwNPTr1FWyytT3Q71pIlXLPMvcpEmxOEQR+Jvbfzy2dqzK/wBAZu7ZnGs4ZhjK52OPU9aDY+yftEmia0sroIbeVe7gkGzKysVCvvuCcDoD4lNbrXlns84FJfXlnFEMpbuJp3HwoDIH0k/iIRQB659CR6moFKUoFKUoFKUoFKUoFKUoFKUoFKUoFKUoFKUoKFxvl2SzSR7bL2xBZoOrRbHJh9U3+DqAMLnZRkvOXAWkXv48uBuHAzhdseIDJUeWQSPLA2r0vVW4ryPDK5khlmtXb4jAw0tvvqicFPyA6mgwHkgW1xNIOIkyOcBNZ8sYz7fP5VIc5ctS3EhFrazaIfM4II9Ez4tvQZHpjpWkWvYraJ3jmWWSVlIRn0gIx/W0IBq9ME/lsR+V9wq/hiaKO2uJ2wAumeAR+fi1nS+PZsHp6ZoMe4rzbJJaLaMMBWOv9rfbHmvi8WPX22q9dknZUJ0a44lCe7ZV7mNmZS2dzI2ghgMYABO+SSOhrp5G7ILj7YtzxDTGkcgkWJGVizh9QDEZATPXck9PetyoI7gnA7exj7q1hSJM5IUdTjGWPVjgdSTUjSlApSlApSlApSlApSlB/AlBOARnfbI8jg/kdq/ulKBSlKBSlKBSlKBSlKBSlKBSlKBSlKBSlKBSlKBSlKBS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62" name="Picture 6" descr="http://visualrheumatology.ru/wp-content/gallery/upper-bones/16.jpg"/>
          <p:cNvPicPr>
            <a:picLocks noChangeAspect="1" noChangeArrowheads="1"/>
          </p:cNvPicPr>
          <p:nvPr/>
        </p:nvPicPr>
        <p:blipFill>
          <a:blip r:embed="rId3"/>
          <a:srcRect/>
          <a:stretch>
            <a:fillRect/>
          </a:stretch>
        </p:blipFill>
        <p:spPr bwMode="auto">
          <a:xfrm>
            <a:off x="4857752" y="1571612"/>
            <a:ext cx="4071934" cy="4980457"/>
          </a:xfrm>
          <a:prstGeom prst="rect">
            <a:avLst/>
          </a:prstGeom>
          <a:noFill/>
        </p:spPr>
      </p:pic>
    </p:spTree>
  </p:cSld>
  <p:clrMapOvr>
    <a:masterClrMapping/>
  </p:clrMapOvr>
  <p:transition>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285728"/>
            <a:ext cx="4929222" cy="3929090"/>
          </a:xfrm>
        </p:spPr>
        <p:txBody>
          <a:bodyPr/>
          <a:lstStyle/>
          <a:p>
            <a:r>
              <a:rPr lang="en-US" dirty="0" smtClean="0"/>
              <a:t>The skeleton consists of the lower limbs and pelvic girdle of the skeleton of the limbs.</a:t>
            </a:r>
            <a:endParaRPr lang="ru-RU" dirty="0" smtClean="0"/>
          </a:p>
          <a:p>
            <a:endParaRPr lang="en-US" dirty="0" smtClean="0"/>
          </a:p>
          <a:p>
            <a:r>
              <a:rPr lang="en-US" dirty="0" smtClean="0"/>
              <a:t>Pelvic girdle Pelvic girdle, or pelvis consists of three bones strong connection: the sacrum, two massive pelvic bone (</a:t>
            </a:r>
            <a:r>
              <a:rPr lang="en-US" dirty="0" err="1" smtClean="0"/>
              <a:t>ilium</a:t>
            </a:r>
            <a:r>
              <a:rPr lang="en-US" dirty="0" smtClean="0"/>
              <a:t> and </a:t>
            </a:r>
            <a:r>
              <a:rPr lang="en-US" dirty="0" err="1" smtClean="0"/>
              <a:t>ischium</a:t>
            </a:r>
            <a:r>
              <a:rPr lang="en-US" dirty="0" smtClean="0"/>
              <a:t>), between which is the third - pubic.</a:t>
            </a:r>
            <a:endParaRPr lang="ru-RU" dirty="0"/>
          </a:p>
        </p:txBody>
      </p:sp>
      <p:pic>
        <p:nvPicPr>
          <p:cNvPr id="18434" name="Picture 2" descr="http://www.osteopat-amur.ru/sites/default/files/pics/01ta.jpg"/>
          <p:cNvPicPr>
            <a:picLocks noChangeAspect="1" noChangeArrowheads="1"/>
          </p:cNvPicPr>
          <p:nvPr/>
        </p:nvPicPr>
        <p:blipFill>
          <a:blip r:embed="rId2"/>
          <a:srcRect/>
          <a:stretch>
            <a:fillRect/>
          </a:stretch>
        </p:blipFill>
        <p:spPr bwMode="auto">
          <a:xfrm>
            <a:off x="1000100" y="4000500"/>
            <a:ext cx="3071834" cy="2643210"/>
          </a:xfrm>
          <a:prstGeom prst="rect">
            <a:avLst/>
          </a:prstGeom>
          <a:noFill/>
        </p:spPr>
      </p:pic>
      <p:pic>
        <p:nvPicPr>
          <p:cNvPr id="18436" name="Picture 4" descr="http://anfiz.ru/ekzamen/item/f00/s00/z0000000/pic/000105.jpg"/>
          <p:cNvPicPr>
            <a:picLocks noChangeAspect="1" noChangeArrowheads="1"/>
          </p:cNvPicPr>
          <p:nvPr/>
        </p:nvPicPr>
        <p:blipFill>
          <a:blip r:embed="rId3"/>
          <a:srcRect/>
          <a:stretch>
            <a:fillRect/>
          </a:stretch>
        </p:blipFill>
        <p:spPr bwMode="auto">
          <a:xfrm>
            <a:off x="5357818" y="142852"/>
            <a:ext cx="3277983" cy="6500858"/>
          </a:xfrm>
          <a:prstGeom prst="rect">
            <a:avLst/>
          </a:prstGeom>
          <a:noFill/>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214290"/>
            <a:ext cx="7772400" cy="4572000"/>
          </a:xfrm>
        </p:spPr>
        <p:txBody>
          <a:bodyPr/>
          <a:lstStyle/>
          <a:p>
            <a:r>
              <a:rPr lang="en-US" dirty="0" smtClean="0"/>
              <a:t>Lower limbs Lower limbs consist of the femur, tibia bones (tibia and fibula), foot bones. Tibia is located on the calf inner side, and much thicker fibula.</a:t>
            </a:r>
            <a:endParaRPr lang="ru-RU" dirty="0" smtClean="0"/>
          </a:p>
        </p:txBody>
      </p:sp>
      <p:pic>
        <p:nvPicPr>
          <p:cNvPr id="22530" name="Picture 2" descr="http://www.medical-enc.ru/anatomy/img/femur.jpg"/>
          <p:cNvPicPr>
            <a:picLocks noChangeAspect="1" noChangeArrowheads="1"/>
          </p:cNvPicPr>
          <p:nvPr/>
        </p:nvPicPr>
        <p:blipFill>
          <a:blip r:embed="rId2"/>
          <a:srcRect r="44630"/>
          <a:stretch>
            <a:fillRect/>
          </a:stretch>
        </p:blipFill>
        <p:spPr bwMode="auto">
          <a:xfrm>
            <a:off x="571472" y="1643050"/>
            <a:ext cx="1857388" cy="5000625"/>
          </a:xfrm>
          <a:prstGeom prst="rect">
            <a:avLst/>
          </a:prstGeom>
          <a:noFill/>
        </p:spPr>
      </p:pic>
      <p:pic>
        <p:nvPicPr>
          <p:cNvPr id="22532" name="Picture 4" descr="http://medfind.ru/modules/sections/cache/images/2008/05/image032.jpg"/>
          <p:cNvPicPr>
            <a:picLocks noChangeAspect="1" noChangeArrowheads="1"/>
          </p:cNvPicPr>
          <p:nvPr/>
        </p:nvPicPr>
        <p:blipFill>
          <a:blip r:embed="rId3"/>
          <a:srcRect r="63668"/>
          <a:stretch>
            <a:fillRect/>
          </a:stretch>
        </p:blipFill>
        <p:spPr bwMode="auto">
          <a:xfrm>
            <a:off x="3428992" y="1428736"/>
            <a:ext cx="1628270" cy="5163909"/>
          </a:xfrm>
          <a:prstGeom prst="rect">
            <a:avLst/>
          </a:prstGeom>
          <a:noFill/>
        </p:spPr>
      </p:pic>
      <p:pic>
        <p:nvPicPr>
          <p:cNvPr id="22534" name="Picture 6" descr="http://anatomiya-atlas.ru/wp-content/uploads/47_1.jpg"/>
          <p:cNvPicPr>
            <a:picLocks noChangeAspect="1" noChangeArrowheads="1"/>
          </p:cNvPicPr>
          <p:nvPr/>
        </p:nvPicPr>
        <p:blipFill>
          <a:blip r:embed="rId4"/>
          <a:srcRect/>
          <a:stretch>
            <a:fillRect/>
          </a:stretch>
        </p:blipFill>
        <p:spPr bwMode="auto">
          <a:xfrm>
            <a:off x="5143504" y="1071546"/>
            <a:ext cx="3690432" cy="5572164"/>
          </a:xfrm>
          <a:prstGeom prst="rect">
            <a:avLst/>
          </a:prstGeom>
          <a:noFill/>
        </p:spPr>
      </p:pic>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42910" y="214290"/>
            <a:ext cx="7772400" cy="4572000"/>
          </a:xfrm>
        </p:spPr>
        <p:txBody>
          <a:bodyPr>
            <a:normAutofit/>
          </a:bodyPr>
          <a:lstStyle/>
          <a:p>
            <a:r>
              <a:rPr lang="en-US" dirty="0" smtClean="0"/>
              <a:t>The bones of the foot are divided into the tarsal bones, metatarsals and phalanges. The bones of the foot are divided into the tarsal bones, metatarsals and phalanges. The bones of the foot are not located in one plane, but form the bends in the longitudinal and transverse direction, distinguishes the longitudinal and transverse arches. Have codes prevents (decreases) from shock at different movements, </a:t>
            </a:r>
            <a:r>
              <a:rPr lang="en-US" dirty="0" err="1" smtClean="0"/>
              <a:t>ie</a:t>
            </a:r>
            <a:r>
              <a:rPr lang="en-US" dirty="0" smtClean="0"/>
              <a:t> arches act as shock absorbers when walking and jumping. Some people have seen a flattening of the foot arches (arches no apes) - develops flat, which leads to pain.</a:t>
            </a:r>
            <a:endParaRPr lang="ru-RU" dirty="0"/>
          </a:p>
        </p:txBody>
      </p:sp>
      <p:pic>
        <p:nvPicPr>
          <p:cNvPr id="17410" name="Picture 2" descr="http://www.polismed.com/upfiles/articles/big/3/757567001343922422.jpg"/>
          <p:cNvPicPr>
            <a:picLocks noChangeAspect="1" noChangeArrowheads="1"/>
          </p:cNvPicPr>
          <p:nvPr/>
        </p:nvPicPr>
        <p:blipFill>
          <a:blip r:embed="rId2"/>
          <a:srcRect/>
          <a:stretch>
            <a:fillRect/>
          </a:stretch>
        </p:blipFill>
        <p:spPr bwMode="auto">
          <a:xfrm>
            <a:off x="357158" y="4286256"/>
            <a:ext cx="4071966" cy="2178502"/>
          </a:xfrm>
          <a:prstGeom prst="rect">
            <a:avLst/>
          </a:prstGeom>
          <a:noFill/>
        </p:spPr>
      </p:pic>
      <p:pic>
        <p:nvPicPr>
          <p:cNvPr id="17412" name="Picture 4" descr="http://goodboots.ru/img/398/image056.jpg"/>
          <p:cNvPicPr>
            <a:picLocks noChangeAspect="1" noChangeArrowheads="1"/>
          </p:cNvPicPr>
          <p:nvPr/>
        </p:nvPicPr>
        <p:blipFill>
          <a:blip r:embed="rId3"/>
          <a:srcRect/>
          <a:stretch>
            <a:fillRect/>
          </a:stretch>
        </p:blipFill>
        <p:spPr bwMode="auto">
          <a:xfrm>
            <a:off x="4643437" y="4357694"/>
            <a:ext cx="4255861" cy="192882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14290"/>
            <a:ext cx="7686700" cy="3482981"/>
          </a:xfrm>
        </p:spPr>
        <p:txBody>
          <a:bodyPr/>
          <a:lstStyle/>
          <a:p>
            <a:r>
              <a:rPr lang="en-US" dirty="0" smtClean="0"/>
              <a:t>Features of the human skeleton in relation to bipedal locomotion Skull strung on the spine S-shaped curvature of the spine in the thorax is enlarged side pelvis bowl-shaped Powerful thighs arch of the foot</a:t>
            </a:r>
            <a:endParaRPr lang="ru-RU" dirty="0"/>
          </a:p>
        </p:txBody>
      </p:sp>
      <p:pic>
        <p:nvPicPr>
          <p:cNvPr id="16386" name="Picture 2" descr="http://www.lanapaley.ru/uploaded/img/spina.jpg"/>
          <p:cNvPicPr>
            <a:picLocks noChangeAspect="1" noChangeArrowheads="1"/>
          </p:cNvPicPr>
          <p:nvPr/>
        </p:nvPicPr>
        <p:blipFill>
          <a:blip r:embed="rId2"/>
          <a:srcRect r="63114"/>
          <a:stretch>
            <a:fillRect/>
          </a:stretch>
        </p:blipFill>
        <p:spPr bwMode="auto">
          <a:xfrm>
            <a:off x="428596" y="1928802"/>
            <a:ext cx="1071570" cy="4267200"/>
          </a:xfrm>
          <a:prstGeom prst="rect">
            <a:avLst/>
          </a:prstGeom>
          <a:noFill/>
        </p:spPr>
      </p:pic>
      <p:pic>
        <p:nvPicPr>
          <p:cNvPr id="16388" name="Picture 4" descr="http://dic.academic.ru/pictures/enc_medicine/0230831102.jpg"/>
          <p:cNvPicPr>
            <a:picLocks noChangeAspect="1" noChangeArrowheads="1"/>
          </p:cNvPicPr>
          <p:nvPr/>
        </p:nvPicPr>
        <p:blipFill>
          <a:blip r:embed="rId3"/>
          <a:srcRect/>
          <a:stretch>
            <a:fillRect/>
          </a:stretch>
        </p:blipFill>
        <p:spPr bwMode="auto">
          <a:xfrm>
            <a:off x="5572132" y="1857364"/>
            <a:ext cx="3268975" cy="4714868"/>
          </a:xfrm>
          <a:prstGeom prst="rect">
            <a:avLst/>
          </a:prstGeom>
          <a:noFill/>
        </p:spPr>
      </p:pic>
      <p:pic>
        <p:nvPicPr>
          <p:cNvPr id="16390" name="Picture 6" descr="http://www.pozvonochnik.net/files/pic26.jpg"/>
          <p:cNvPicPr>
            <a:picLocks noChangeAspect="1" noChangeArrowheads="1"/>
          </p:cNvPicPr>
          <p:nvPr/>
        </p:nvPicPr>
        <p:blipFill>
          <a:blip r:embed="rId4"/>
          <a:srcRect/>
          <a:stretch>
            <a:fillRect/>
          </a:stretch>
        </p:blipFill>
        <p:spPr bwMode="auto">
          <a:xfrm>
            <a:off x="1857356" y="1928802"/>
            <a:ext cx="3143250" cy="2676525"/>
          </a:xfrm>
          <a:prstGeom prst="rect">
            <a:avLst/>
          </a:prstGeom>
          <a:noFill/>
        </p:spPr>
      </p:pic>
      <p:pic>
        <p:nvPicPr>
          <p:cNvPr id="16392" name="Picture 8" descr="http://www.cito-pro.ru/img/st2/06.gif"/>
          <p:cNvPicPr>
            <a:picLocks noChangeAspect="1" noChangeArrowheads="1"/>
          </p:cNvPicPr>
          <p:nvPr/>
        </p:nvPicPr>
        <p:blipFill>
          <a:blip r:embed="rId5"/>
          <a:srcRect/>
          <a:stretch>
            <a:fillRect/>
          </a:stretch>
        </p:blipFill>
        <p:spPr bwMode="auto">
          <a:xfrm>
            <a:off x="2000232" y="4643446"/>
            <a:ext cx="2714644" cy="2005895"/>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5715040" cy="1285860"/>
          </a:xfrm>
        </p:spPr>
        <p:txBody>
          <a:bodyPr/>
          <a:lstStyle/>
          <a:p>
            <a:r>
              <a:rPr lang="en-US" dirty="0" smtClean="0"/>
              <a:t>Contents</a:t>
            </a:r>
            <a:endParaRPr lang="ru-RU" dirty="0"/>
          </a:p>
        </p:txBody>
      </p:sp>
      <p:sp>
        <p:nvSpPr>
          <p:cNvPr id="3" name="Содержимое 2"/>
          <p:cNvSpPr>
            <a:spLocks noGrp="1"/>
          </p:cNvSpPr>
          <p:nvPr>
            <p:ph sz="quarter" idx="1"/>
          </p:nvPr>
        </p:nvSpPr>
        <p:spPr>
          <a:xfrm>
            <a:off x="214282" y="1285860"/>
            <a:ext cx="4300542" cy="5357850"/>
          </a:xfrm>
        </p:spPr>
        <p:txBody>
          <a:bodyPr>
            <a:normAutofit fontScale="92500" lnSpcReduction="20000"/>
          </a:bodyPr>
          <a:lstStyle/>
          <a:p>
            <a:r>
              <a:rPr lang="en-US" dirty="0" smtClean="0"/>
              <a:t>anatomy</a:t>
            </a:r>
          </a:p>
          <a:p>
            <a:r>
              <a:rPr lang="en-US" dirty="0" smtClean="0"/>
              <a:t>Methods anatomical studies</a:t>
            </a:r>
          </a:p>
          <a:p>
            <a:r>
              <a:rPr lang="en-US" dirty="0" smtClean="0"/>
              <a:t>physiology</a:t>
            </a:r>
          </a:p>
          <a:p>
            <a:r>
              <a:rPr lang="en-US" dirty="0" smtClean="0"/>
              <a:t>Research Methods in Physiology</a:t>
            </a:r>
          </a:p>
          <a:p>
            <a:r>
              <a:rPr lang="en-US" dirty="0" smtClean="0"/>
              <a:t>hygiene</a:t>
            </a:r>
          </a:p>
          <a:p>
            <a:r>
              <a:rPr lang="en-US" dirty="0" smtClean="0"/>
              <a:t>research Methods</a:t>
            </a:r>
          </a:p>
          <a:p>
            <a:r>
              <a:rPr lang="en-US" dirty="0" smtClean="0"/>
              <a:t>functions of the skeleton</a:t>
            </a:r>
          </a:p>
          <a:p>
            <a:r>
              <a:rPr lang="en-US" dirty="0" smtClean="0"/>
              <a:t>skeleton skull</a:t>
            </a:r>
          </a:p>
          <a:p>
            <a:r>
              <a:rPr lang="en-US" dirty="0" err="1" smtClean="0"/>
              <a:t>Gmina</a:t>
            </a:r>
            <a:r>
              <a:rPr lang="en-US" dirty="0" smtClean="0"/>
              <a:t> </a:t>
            </a:r>
            <a:r>
              <a:rPr lang="en-US" dirty="0" err="1" smtClean="0"/>
              <a:t>Tułowice</a:t>
            </a:r>
            <a:endParaRPr lang="en-US" dirty="0" smtClean="0"/>
          </a:p>
          <a:p>
            <a:r>
              <a:rPr lang="en-US" dirty="0" smtClean="0"/>
              <a:t>curvature of the spine</a:t>
            </a:r>
          </a:p>
          <a:p>
            <a:r>
              <a:rPr lang="en-US" dirty="0" smtClean="0"/>
              <a:t>upper limbs</a:t>
            </a:r>
          </a:p>
          <a:p>
            <a:r>
              <a:rPr lang="en-US" dirty="0" smtClean="0"/>
              <a:t>lower extremities</a:t>
            </a:r>
          </a:p>
          <a:p>
            <a:r>
              <a:rPr lang="en-US" dirty="0" smtClean="0"/>
              <a:t>Features skeleton</a:t>
            </a:r>
          </a:p>
          <a:p>
            <a:r>
              <a:rPr lang="en-US" dirty="0" smtClean="0"/>
              <a:t>material</a:t>
            </a:r>
            <a:endParaRPr lang="ru-RU" dirty="0"/>
          </a:p>
        </p:txBody>
      </p:sp>
      <p:pic>
        <p:nvPicPr>
          <p:cNvPr id="13314" name="Picture 2" descr="https://encrypted-tbn1.gstatic.com/images?q=tbn:ANd9GcR1AHdJ1-ujMcPomVi2sfayxgpFh9ISQtvN045alZAr2ISNw81t"/>
          <p:cNvPicPr>
            <a:picLocks noChangeAspect="1" noChangeArrowheads="1"/>
          </p:cNvPicPr>
          <p:nvPr/>
        </p:nvPicPr>
        <p:blipFill>
          <a:blip r:embed="rId2"/>
          <a:srcRect r="45988"/>
          <a:stretch>
            <a:fillRect/>
          </a:stretch>
        </p:blipFill>
        <p:spPr bwMode="auto">
          <a:xfrm>
            <a:off x="4714876" y="214290"/>
            <a:ext cx="3429024" cy="6439412"/>
          </a:xfrm>
          <a:prstGeom prst="rect">
            <a:avLst/>
          </a:prstGeom>
          <a:noFill/>
        </p:spPr>
      </p:pic>
    </p:spTree>
  </p:cSld>
  <p:clrMapOvr>
    <a:masterClrMapping/>
  </p:clrMapOvr>
  <p:transition>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14348" y="142852"/>
            <a:ext cx="7772400" cy="1643074"/>
          </a:xfrm>
        </p:spPr>
        <p:txBody>
          <a:bodyPr/>
          <a:lstStyle/>
          <a:p>
            <a:r>
              <a:rPr lang="en-US" dirty="0" smtClean="0"/>
              <a:t>Features of the human skeleton in connection with work </a:t>
            </a:r>
            <a:r>
              <a:rPr lang="en-US" dirty="0" err="1" smtClean="0"/>
              <a:t>neurocranium</a:t>
            </a:r>
            <a:r>
              <a:rPr lang="en-US" dirty="0" smtClean="0"/>
              <a:t> prevails on the front of the brush on the thumb is very mobile greater range of motion of limbs</a:t>
            </a:r>
            <a:endParaRPr lang="ru-RU" dirty="0"/>
          </a:p>
        </p:txBody>
      </p:sp>
      <p:pic>
        <p:nvPicPr>
          <p:cNvPr id="15362" name="Picture 2" descr="http://upload.wikimedia.org/wikipedia/commons/thumb/7/77/Musculusabductorpollicisbrevis.png/220px-Musculusabductorpollicisbrevis.png"/>
          <p:cNvPicPr>
            <a:picLocks noChangeAspect="1" noChangeArrowheads="1"/>
          </p:cNvPicPr>
          <p:nvPr/>
        </p:nvPicPr>
        <p:blipFill>
          <a:blip r:embed="rId2"/>
          <a:srcRect/>
          <a:stretch>
            <a:fillRect/>
          </a:stretch>
        </p:blipFill>
        <p:spPr bwMode="auto">
          <a:xfrm>
            <a:off x="5715008" y="1785926"/>
            <a:ext cx="2095500" cy="2895601"/>
          </a:xfrm>
          <a:prstGeom prst="rect">
            <a:avLst/>
          </a:prstGeom>
          <a:noFill/>
        </p:spPr>
      </p:pic>
      <p:pic>
        <p:nvPicPr>
          <p:cNvPr id="15364" name="Picture 4" descr="http://00.edu-cdn.com/files/static/mcgrawhillprof/9780071745864/SKELETAL_SYSTEM_03.GIF"/>
          <p:cNvPicPr>
            <a:picLocks noChangeAspect="1" noChangeArrowheads="1"/>
          </p:cNvPicPr>
          <p:nvPr/>
        </p:nvPicPr>
        <p:blipFill>
          <a:blip r:embed="rId3"/>
          <a:srcRect/>
          <a:stretch>
            <a:fillRect/>
          </a:stretch>
        </p:blipFill>
        <p:spPr bwMode="auto">
          <a:xfrm>
            <a:off x="357158" y="1500174"/>
            <a:ext cx="4219575" cy="3810000"/>
          </a:xfrm>
          <a:prstGeom prst="rect">
            <a:avLst/>
          </a:prstGeom>
          <a:noFill/>
        </p:spPr>
      </p:pic>
    </p:spTree>
  </p:cSld>
  <p:clrMapOvr>
    <a:masterClrMapping/>
  </p:clrMapOvr>
  <p:transition>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material</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r>
              <a:rPr lang="en-US" dirty="0" smtClean="0">
                <a:hlinkClick r:id="rId2"/>
              </a:rPr>
              <a:t>www.education.com</a:t>
            </a:r>
            <a:endParaRPr lang="ru-RU" dirty="0" smtClean="0"/>
          </a:p>
          <a:p>
            <a:r>
              <a:rPr lang="en-US" dirty="0" smtClean="0">
                <a:hlinkClick r:id="rId3"/>
              </a:rPr>
              <a:t>lenagold.ru</a:t>
            </a:r>
            <a:endParaRPr lang="ru-RU" dirty="0" smtClean="0"/>
          </a:p>
          <a:p>
            <a:r>
              <a:rPr lang="en-US" dirty="0" smtClean="0">
                <a:hlinkClick r:id="rId4"/>
              </a:rPr>
              <a:t>medqueen.com</a:t>
            </a:r>
            <a:endParaRPr lang="ru-RU" dirty="0" smtClean="0"/>
          </a:p>
          <a:p>
            <a:r>
              <a:rPr lang="en-US" dirty="0" smtClean="0">
                <a:hlinkClick r:id="rId5"/>
              </a:rPr>
              <a:t>anatomiya-atlas.ru</a:t>
            </a:r>
            <a:endParaRPr lang="ru-RU" dirty="0" smtClean="0"/>
          </a:p>
          <a:p>
            <a:r>
              <a:rPr lang="en-US" dirty="0" smtClean="0">
                <a:hlinkClick r:id="rId6"/>
              </a:rPr>
              <a:t>www.eurolab.ua</a:t>
            </a:r>
            <a:endParaRPr lang="ru-RU" dirty="0" smtClean="0"/>
          </a:p>
          <a:p>
            <a:r>
              <a:rPr lang="en-US" dirty="0" smtClean="0">
                <a:hlinkClick r:id="rId7"/>
              </a:rPr>
              <a:t>anfiz.ru</a:t>
            </a:r>
            <a:endParaRPr lang="ru-RU" dirty="0" smtClean="0"/>
          </a:p>
          <a:p>
            <a:r>
              <a:rPr lang="en-US" dirty="0" smtClean="0">
                <a:hlinkClick r:id="rId8"/>
              </a:rPr>
              <a:t>www.skeletos.zharko.ru</a:t>
            </a:r>
            <a:endParaRPr lang="ru-RU" dirty="0" smtClean="0"/>
          </a:p>
          <a:p>
            <a:r>
              <a:rPr lang="en-US" dirty="0" smtClean="0">
                <a:hlinkClick r:id="rId9"/>
              </a:rPr>
              <a:t>www.labstend.ru</a:t>
            </a:r>
            <a:endParaRPr lang="ru-RU" dirty="0" smtClean="0"/>
          </a:p>
          <a:p>
            <a:r>
              <a:rPr lang="en-US" dirty="0" smtClean="0">
                <a:hlinkClick r:id="rId10"/>
              </a:rPr>
              <a:t>www.mixmed.ru</a:t>
            </a:r>
            <a:endParaRPr lang="ru-RU" dirty="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0"/>
            <a:ext cx="8501122" cy="4572000"/>
          </a:xfrm>
        </p:spPr>
        <p:txBody>
          <a:bodyPr>
            <a:normAutofit/>
          </a:bodyPr>
          <a:lstStyle/>
          <a:p>
            <a:r>
              <a:rPr lang="en-US" sz="2800" dirty="0" smtClean="0"/>
              <a:t>Human Anatomy (from the Greek. </a:t>
            </a:r>
            <a:r>
              <a:rPr lang="en-US" sz="2800" dirty="0" err="1" smtClean="0"/>
              <a:t>Anatome</a:t>
            </a:r>
            <a:r>
              <a:rPr lang="en-US" sz="2800" dirty="0" smtClean="0"/>
              <a:t> - dissection, dismemberment) - branch of biology that studies the morphology of the human body, its systems and organs. The subject of the study of human anatomy are the shape and structure, origin and development of the human body</a:t>
            </a:r>
            <a:endParaRPr lang="ru-RU" sz="2800" dirty="0"/>
          </a:p>
        </p:txBody>
      </p:sp>
      <p:pic>
        <p:nvPicPr>
          <p:cNvPr id="32770" name="Picture 2" descr="http://medqueen.com/uploads/posts/2013-06/1370191878_anatomy1.jpg"/>
          <p:cNvPicPr>
            <a:picLocks noChangeAspect="1" noChangeArrowheads="1"/>
          </p:cNvPicPr>
          <p:nvPr/>
        </p:nvPicPr>
        <p:blipFill>
          <a:blip r:embed="rId2"/>
          <a:srcRect/>
          <a:stretch>
            <a:fillRect/>
          </a:stretch>
        </p:blipFill>
        <p:spPr bwMode="auto">
          <a:xfrm>
            <a:off x="214282" y="2214554"/>
            <a:ext cx="4929222" cy="4362766"/>
          </a:xfrm>
          <a:prstGeom prst="rect">
            <a:avLst/>
          </a:prstGeom>
          <a:noFill/>
        </p:spPr>
      </p:pic>
      <p:pic>
        <p:nvPicPr>
          <p:cNvPr id="32772" name="Picture 4" descr="http://www.kulturologia.ru/files/masha/koen_hauser_photo.jpg"/>
          <p:cNvPicPr>
            <a:picLocks noChangeAspect="1" noChangeArrowheads="1"/>
          </p:cNvPicPr>
          <p:nvPr/>
        </p:nvPicPr>
        <p:blipFill>
          <a:blip r:embed="rId3"/>
          <a:srcRect/>
          <a:stretch>
            <a:fillRect/>
          </a:stretch>
        </p:blipFill>
        <p:spPr bwMode="auto">
          <a:xfrm>
            <a:off x="5143504" y="2214554"/>
            <a:ext cx="3605211" cy="4495276"/>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214290"/>
            <a:ext cx="7772400" cy="4572000"/>
          </a:xfrm>
        </p:spPr>
        <p:txBody>
          <a:bodyPr>
            <a:normAutofit/>
          </a:bodyPr>
          <a:lstStyle/>
          <a:p>
            <a:r>
              <a:rPr lang="en-US" dirty="0" smtClean="0"/>
              <a:t>The main methods of anatomical study is the observation, examination of the body, the autopsy, and the observation, study separate body or group of bodies (gross anatomy), their internal structure (microscopic anatomy) .</a:t>
            </a:r>
            <a:r>
              <a:rPr lang="en-US" dirty="0" err="1" smtClean="0"/>
              <a:t>Anatomiya</a:t>
            </a:r>
            <a:r>
              <a:rPr lang="en-US" dirty="0" smtClean="0"/>
              <a:t> extensive use of modern means of research. Skeletal structure, internal organs, the location and type of blood and lymph vessels learn, using X-rays. Inner lining of many hollow organs examined (in the clinic) endoscopy. To study the external forms and proportions of the human body used anthropometric methods.</a:t>
            </a:r>
            <a:endParaRPr lang="ru-RU" dirty="0"/>
          </a:p>
        </p:txBody>
      </p:sp>
      <p:pic>
        <p:nvPicPr>
          <p:cNvPr id="31746" name="Picture 2" descr="http://center-ogonek.ru/d/303999/d/991264401_6.jpg"/>
          <p:cNvPicPr>
            <a:picLocks noChangeAspect="1" noChangeArrowheads="1"/>
          </p:cNvPicPr>
          <p:nvPr/>
        </p:nvPicPr>
        <p:blipFill>
          <a:blip r:embed="rId2"/>
          <a:srcRect/>
          <a:stretch>
            <a:fillRect/>
          </a:stretch>
        </p:blipFill>
        <p:spPr bwMode="auto">
          <a:xfrm>
            <a:off x="6000760" y="3786190"/>
            <a:ext cx="2262190" cy="2857500"/>
          </a:xfrm>
          <a:prstGeom prst="rect">
            <a:avLst/>
          </a:prstGeom>
          <a:noFill/>
        </p:spPr>
      </p:pic>
      <p:pic>
        <p:nvPicPr>
          <p:cNvPr id="31748" name="Picture 4" descr="http://vmede.org/sait/content/Ped_gastro_gep__kildiyar_2013/img/21956.jpg"/>
          <p:cNvPicPr>
            <a:picLocks noChangeAspect="1" noChangeArrowheads="1"/>
          </p:cNvPicPr>
          <p:nvPr/>
        </p:nvPicPr>
        <p:blipFill>
          <a:blip r:embed="rId3"/>
          <a:srcRect/>
          <a:stretch>
            <a:fillRect/>
          </a:stretch>
        </p:blipFill>
        <p:spPr bwMode="auto">
          <a:xfrm>
            <a:off x="857224" y="4357694"/>
            <a:ext cx="5057775" cy="2190750"/>
          </a:xfrm>
          <a:prstGeom prst="rect">
            <a:avLst/>
          </a:prstGeom>
          <a:noFill/>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428604"/>
            <a:ext cx="4929222" cy="5429288"/>
          </a:xfrm>
        </p:spPr>
        <p:txBody>
          <a:bodyPr/>
          <a:lstStyle/>
          <a:p>
            <a:r>
              <a:rPr lang="en-US" dirty="0" smtClean="0"/>
              <a:t>Physiology (from Greek. </a:t>
            </a:r>
            <a:r>
              <a:rPr lang="en-US" dirty="0" err="1" smtClean="0"/>
              <a:t>Phýsis</a:t>
            </a:r>
            <a:r>
              <a:rPr lang="en-US" dirty="0" smtClean="0"/>
              <a:t> - nature and ... logy) Animal and human science of the activity of organisms, their individual systems, organs and tissues and the regulation of physiological functions. AF is also exploring patterns of interaction of living organisms with the environment, their behavior under various conditions</a:t>
            </a:r>
            <a:endParaRPr lang="ru-RU" dirty="0"/>
          </a:p>
        </p:txBody>
      </p:sp>
      <p:pic>
        <p:nvPicPr>
          <p:cNvPr id="30722" name="Picture 2" descr="http://mudrosttela.ru/wp-content/uploads/2008/12/nervnaja-sistema.jpg"/>
          <p:cNvPicPr>
            <a:picLocks noChangeAspect="1" noChangeArrowheads="1"/>
          </p:cNvPicPr>
          <p:nvPr/>
        </p:nvPicPr>
        <p:blipFill>
          <a:blip r:embed="rId2"/>
          <a:srcRect/>
          <a:stretch>
            <a:fillRect/>
          </a:stretch>
        </p:blipFill>
        <p:spPr bwMode="auto">
          <a:xfrm>
            <a:off x="4929190" y="142852"/>
            <a:ext cx="3619500" cy="6429399"/>
          </a:xfrm>
          <a:prstGeom prst="rect">
            <a:avLst/>
          </a:prstGeom>
          <a:noFill/>
        </p:spPr>
      </p:pic>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14290"/>
            <a:ext cx="7772400" cy="4572000"/>
          </a:xfrm>
        </p:spPr>
        <p:txBody>
          <a:bodyPr/>
          <a:lstStyle/>
          <a:p>
            <a:r>
              <a:rPr lang="en-US" dirty="0" smtClean="0"/>
              <a:t>Methods of research in physiology, methods of observation; Method of experiment: acute (vivisection) and chronic; Transplantation of various organs. Replanting and removal of organs or different parts of the brain (hysterectomy); Biochemical methods; Introduction tracer and follow-up on positron emission tomography (PET).</a:t>
            </a:r>
            <a:endParaRPr lang="ru-RU" dirty="0"/>
          </a:p>
        </p:txBody>
      </p:sp>
      <p:pic>
        <p:nvPicPr>
          <p:cNvPr id="29698" name="Picture 2" descr="http://dialine.org/preview/uslugi_anonce/pic/5836_Konsilium.jpg"/>
          <p:cNvPicPr>
            <a:picLocks noChangeAspect="1" noChangeArrowheads="1"/>
          </p:cNvPicPr>
          <p:nvPr/>
        </p:nvPicPr>
        <p:blipFill>
          <a:blip r:embed="rId2"/>
          <a:srcRect/>
          <a:stretch>
            <a:fillRect/>
          </a:stretch>
        </p:blipFill>
        <p:spPr bwMode="auto">
          <a:xfrm>
            <a:off x="785786" y="3071809"/>
            <a:ext cx="2352679" cy="3145293"/>
          </a:xfrm>
          <a:prstGeom prst="rect">
            <a:avLst/>
          </a:prstGeom>
          <a:noFill/>
        </p:spPr>
      </p:pic>
      <p:pic>
        <p:nvPicPr>
          <p:cNvPr id="29702" name="Picture 6" descr="http://mntk-mikrohirurgija-glaza.yapokupayu.ru/system/images/product/000/354/296_zoom.jpg"/>
          <p:cNvPicPr>
            <a:picLocks noChangeAspect="1" noChangeArrowheads="1"/>
          </p:cNvPicPr>
          <p:nvPr/>
        </p:nvPicPr>
        <p:blipFill>
          <a:blip r:embed="rId3"/>
          <a:srcRect/>
          <a:stretch>
            <a:fillRect/>
          </a:stretch>
        </p:blipFill>
        <p:spPr bwMode="auto">
          <a:xfrm>
            <a:off x="3500430" y="2786058"/>
            <a:ext cx="5286412" cy="3634409"/>
          </a:xfrm>
          <a:prstGeom prst="rect">
            <a:avLst/>
          </a:prstGeom>
          <a:noFill/>
        </p:spPr>
      </p:pic>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3857628"/>
            <a:ext cx="8358278" cy="2643206"/>
          </a:xfrm>
        </p:spPr>
        <p:txBody>
          <a:bodyPr>
            <a:normAutofit/>
          </a:bodyPr>
          <a:lstStyle/>
          <a:p>
            <a:r>
              <a:rPr lang="en-US" dirty="0" smtClean="0"/>
              <a:t>Hygiene - medical science that studies the influence of the environment and production activities on human health and develop optimal, evidence-based requirements for living and working conditions of the population.</a:t>
            </a:r>
            <a:endParaRPr lang="ru-RU" dirty="0"/>
          </a:p>
        </p:txBody>
      </p:sp>
      <p:pic>
        <p:nvPicPr>
          <p:cNvPr id="28674" name="Picture 2" descr="http://profilaktika.tomsk.ru/wp-content/uploads/2013/03/gigiena.jpg"/>
          <p:cNvPicPr>
            <a:picLocks noChangeAspect="1" noChangeArrowheads="1"/>
          </p:cNvPicPr>
          <p:nvPr/>
        </p:nvPicPr>
        <p:blipFill>
          <a:blip r:embed="rId2"/>
          <a:srcRect/>
          <a:stretch>
            <a:fillRect/>
          </a:stretch>
        </p:blipFill>
        <p:spPr bwMode="auto">
          <a:xfrm>
            <a:off x="214282" y="563364"/>
            <a:ext cx="4000528" cy="3170418"/>
          </a:xfrm>
          <a:prstGeom prst="rect">
            <a:avLst/>
          </a:prstGeom>
          <a:noFill/>
        </p:spPr>
      </p:pic>
      <p:pic>
        <p:nvPicPr>
          <p:cNvPr id="28676" name="Picture 4" descr="http://kakbik.ru/wp-content/uploads/2014/06/sredstva-gigieny.jpg"/>
          <p:cNvPicPr>
            <a:picLocks noChangeAspect="1" noChangeArrowheads="1"/>
          </p:cNvPicPr>
          <p:nvPr/>
        </p:nvPicPr>
        <p:blipFill>
          <a:blip r:embed="rId3"/>
          <a:srcRect/>
          <a:stretch>
            <a:fillRect/>
          </a:stretch>
        </p:blipFill>
        <p:spPr bwMode="auto">
          <a:xfrm>
            <a:off x="4214810" y="642918"/>
            <a:ext cx="4410054" cy="3639144"/>
          </a:xfrm>
          <a:prstGeom prst="rect">
            <a:avLst/>
          </a:prstGeom>
          <a:noFill/>
        </p:spPr>
      </p:pic>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001056" cy="857256"/>
          </a:xfrm>
        </p:spPr>
        <p:txBody>
          <a:bodyPr>
            <a:normAutofit fontScale="92500" lnSpcReduction="10000"/>
          </a:bodyPr>
          <a:lstStyle/>
          <a:p>
            <a:pPr algn="ctr"/>
            <a:r>
              <a:rPr lang="en-US" dirty="0" smtClean="0"/>
              <a:t>Methods:</a:t>
            </a:r>
            <a:endParaRPr lang="ru-RU" dirty="0" smtClean="0"/>
          </a:p>
          <a:p>
            <a:r>
              <a:rPr lang="en-US" dirty="0" smtClean="0"/>
              <a:t> Clinical, Physiological; </a:t>
            </a:r>
            <a:r>
              <a:rPr lang="en-US" dirty="0" err="1" smtClean="0"/>
              <a:t>Labotornye</a:t>
            </a:r>
            <a:endParaRPr lang="ru-RU" dirty="0"/>
          </a:p>
        </p:txBody>
      </p:sp>
      <p:pic>
        <p:nvPicPr>
          <p:cNvPr id="27650" name="Picture 2" descr="http://rusclinic.ru/assets/images/middle/researches.jpg"/>
          <p:cNvPicPr>
            <a:picLocks noChangeAspect="1" noChangeArrowheads="1"/>
          </p:cNvPicPr>
          <p:nvPr/>
        </p:nvPicPr>
        <p:blipFill>
          <a:blip r:embed="rId2"/>
          <a:srcRect/>
          <a:stretch>
            <a:fillRect/>
          </a:stretch>
        </p:blipFill>
        <p:spPr bwMode="auto">
          <a:xfrm>
            <a:off x="214282" y="1285860"/>
            <a:ext cx="4429125" cy="5072098"/>
          </a:xfrm>
          <a:prstGeom prst="rect">
            <a:avLst/>
          </a:prstGeom>
          <a:noFill/>
        </p:spPr>
      </p:pic>
      <p:pic>
        <p:nvPicPr>
          <p:cNvPr id="27652" name="Picture 4" descr="http://meduniver.com/Medical/Xirurgia/Img/1047.jpg"/>
          <p:cNvPicPr>
            <a:picLocks noChangeAspect="1" noChangeArrowheads="1"/>
          </p:cNvPicPr>
          <p:nvPr/>
        </p:nvPicPr>
        <p:blipFill>
          <a:blip r:embed="rId3"/>
          <a:srcRect t="13393"/>
          <a:stretch>
            <a:fillRect/>
          </a:stretch>
        </p:blipFill>
        <p:spPr bwMode="auto">
          <a:xfrm>
            <a:off x="4714876" y="1142984"/>
            <a:ext cx="4243931" cy="2524124"/>
          </a:xfrm>
          <a:prstGeom prst="rect">
            <a:avLst/>
          </a:prstGeom>
          <a:noFill/>
        </p:spPr>
      </p:pic>
      <p:pic>
        <p:nvPicPr>
          <p:cNvPr id="27654" name="Picture 6" descr="http://www.immuninfo.ru/wp-content/uploads/allergija/kliniko-laboratornie-metodi.jpg"/>
          <p:cNvPicPr>
            <a:picLocks noChangeAspect="1" noChangeArrowheads="1"/>
          </p:cNvPicPr>
          <p:nvPr/>
        </p:nvPicPr>
        <p:blipFill>
          <a:blip r:embed="rId4"/>
          <a:srcRect/>
          <a:stretch>
            <a:fillRect/>
          </a:stretch>
        </p:blipFill>
        <p:spPr bwMode="auto">
          <a:xfrm>
            <a:off x="5072066" y="3786190"/>
            <a:ext cx="3714776" cy="2786082"/>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14290"/>
            <a:ext cx="7772400" cy="4572000"/>
          </a:xfrm>
        </p:spPr>
        <p:txBody>
          <a:bodyPr/>
          <a:lstStyle/>
          <a:p>
            <a:r>
              <a:rPr lang="en-US" dirty="0" smtClean="0"/>
              <a:t>Functions of the skeleton human skeleton consists of bones (more than 200) and their compounds. Besides the basic functions (support, protection, movement) skeleton bones are involved in mineral metabolism, and also contain red bone marrow - the body of </a:t>
            </a:r>
            <a:r>
              <a:rPr lang="en-US" dirty="0" err="1" smtClean="0"/>
              <a:t>hematopoiesis</a:t>
            </a:r>
            <a:r>
              <a:rPr lang="en-US" dirty="0" smtClean="0"/>
              <a:t>.</a:t>
            </a:r>
            <a:endParaRPr lang="ru-RU" dirty="0"/>
          </a:p>
        </p:txBody>
      </p:sp>
      <p:pic>
        <p:nvPicPr>
          <p:cNvPr id="26626" name="Picture 2" descr="http://sdorov.ru/attachments/Image/beg-apparat.jpg?1355522790447"/>
          <p:cNvPicPr>
            <a:picLocks noChangeAspect="1" noChangeArrowheads="1"/>
          </p:cNvPicPr>
          <p:nvPr/>
        </p:nvPicPr>
        <p:blipFill>
          <a:blip r:embed="rId2"/>
          <a:srcRect/>
          <a:stretch>
            <a:fillRect/>
          </a:stretch>
        </p:blipFill>
        <p:spPr bwMode="auto">
          <a:xfrm>
            <a:off x="785786" y="2428868"/>
            <a:ext cx="7000924" cy="4071966"/>
          </a:xfrm>
          <a:prstGeom prst="rect">
            <a:avLst/>
          </a:prstGeom>
          <a:noFill/>
        </p:spPr>
      </p:pic>
    </p:spTree>
  </p:cSld>
  <p:clrMapOvr>
    <a:masterClrMapping/>
  </p:clrMapOvr>
  <p:transition>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115</TotalTime>
  <Words>877</Words>
  <Application>Microsoft Office PowerPoint</Application>
  <PresentationFormat>Экран (4:3)</PresentationFormat>
  <Paragraphs>52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Справедливость</vt:lpstr>
      <vt:lpstr>Human anatomy. Structure and function of the skeleton</vt:lpstr>
      <vt:lpstr>Contents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Изгибы позвоночника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material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Анатомия</dc:title>
  <dc:creator>Хозяин</dc:creator>
  <cp:lastModifiedBy>User</cp:lastModifiedBy>
  <cp:revision>14</cp:revision>
  <dcterms:created xsi:type="dcterms:W3CDTF">2014-11-11T19:00:01Z</dcterms:created>
  <dcterms:modified xsi:type="dcterms:W3CDTF">2015-10-13T08:26:27Z</dcterms:modified>
</cp:coreProperties>
</file>