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69" r:id="rId5"/>
    <p:sldId id="258" r:id="rId6"/>
    <p:sldId id="270" r:id="rId7"/>
    <p:sldId id="259" r:id="rId8"/>
    <p:sldId id="278" r:id="rId9"/>
    <p:sldId id="261" r:id="rId10"/>
    <p:sldId id="267" r:id="rId11"/>
    <p:sldId id="263" r:id="rId12"/>
    <p:sldId id="279" r:id="rId13"/>
    <p:sldId id="280" r:id="rId14"/>
    <p:sldId id="262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66" r:id="rId25"/>
    <p:sldId id="29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3697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858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4702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5930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4791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4910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088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402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799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71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588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3F333-9BB4-4F71-8EB8-714C0FC50714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5F83A-6E42-4FB7-8375-8E6CA033C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13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САД 18\МОЯ РАБОТА\семинар практикум для родителей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2421" y="1916832"/>
            <a:ext cx="6768752" cy="377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63591" y="476672"/>
            <a:ext cx="72664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Здоровый образ жизни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детей от 3 до 4 лет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83968" y="5877272"/>
            <a:ext cx="4607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Подготовили: Воспитатель </a:t>
            </a:r>
            <a:r>
              <a:rPr lang="ru-RU" sz="1600" b="1" i="1" dirty="0" err="1" smtClean="0">
                <a:solidFill>
                  <a:srgbClr val="FF0000"/>
                </a:solidFill>
              </a:rPr>
              <a:t>БольшаковаЕ.В</a:t>
            </a:r>
            <a:r>
              <a:rPr lang="ru-RU" sz="16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Педагог-психолог </a:t>
            </a:r>
            <a:r>
              <a:rPr lang="ru-RU" sz="1600" b="1" i="1" dirty="0" err="1" smtClean="0">
                <a:solidFill>
                  <a:srgbClr val="FF0000"/>
                </a:solidFill>
              </a:rPr>
              <a:t>Гимадиева</a:t>
            </a:r>
            <a:r>
              <a:rPr lang="ru-RU" sz="1600" b="1" i="1" dirty="0" smtClean="0">
                <a:solidFill>
                  <a:srgbClr val="FF0000"/>
                </a:solidFill>
              </a:rPr>
              <a:t> В.З МБДОУ №17</a:t>
            </a:r>
          </a:p>
          <a:p>
            <a:r>
              <a:rPr lang="ru-RU" sz="1600" b="1" i="1" dirty="0" smtClean="0">
                <a:solidFill>
                  <a:srgbClr val="FF0000"/>
                </a:solidFill>
              </a:rPr>
              <a:t>г</a:t>
            </a:r>
            <a:r>
              <a:rPr lang="ru-RU" sz="1600" b="1" i="1" dirty="0" smtClean="0">
                <a:solidFill>
                  <a:srgbClr val="FF0000"/>
                </a:solidFill>
              </a:rPr>
              <a:t>.Нижнекамск, Р.Татарстан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734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41" y="-13846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8363272" cy="65253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Факторы, влияющие на здоровье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Georgia" pitchFamily="18" charset="0"/>
              </a:rPr>
              <a:t>-</a:t>
            </a: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соблюдение режима дня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-организация двигательной активности, длительность прогулки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-закаливание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-полноценное и рациональное питание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-условия жизни в семье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-полноценный сон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-культурно-гигиенические нормы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-здоровый </a:t>
            </a: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образ жизни семьи  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-влияние окружающей среды, экология</a:t>
            </a: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Georgia" pitchFamily="18" charset="0"/>
              </a:rPr>
              <a:t>- наследственность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1385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7"/>
            <a:ext cx="8003232" cy="86409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Примерные игры по дороге домой</a:t>
            </a:r>
            <a:endParaRPr lang="ru-RU" sz="40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196752"/>
            <a:ext cx="8219256" cy="492941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Догонялки  (волк и заяц, кошки мышки, у медведя  во бору и др.)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Ходьба (по лесу с высоким подниманием колена,  все спят ходьба на носочках,  и др.)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Пальчиковая гимнастика (посчитаем машины. надуем шарик и </a:t>
            </a:r>
            <a:r>
              <a:rPr lang="ru-RU" sz="2000" b="1" i="1" dirty="0" err="1" smtClean="0">
                <a:solidFill>
                  <a:srgbClr val="002060"/>
                </a:solidFill>
                <a:latin typeface="Georgia" pitchFamily="18" charset="0"/>
              </a:rPr>
              <a:t>др</a:t>
            </a: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Гимнастика для глаз 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ветер дует нам в лицо-моргаем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Закачалось деревцо-по сторонам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Ветер тише тише-вниз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Деревце всё выше-на вверх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5.    Учить энергично отталкиваться двумя ногами и правильно призем­ляться в прыжках с высоты, на месте и с продвижением вперед.</a:t>
            </a:r>
          </a:p>
          <a:p>
            <a:pPr marL="0" indent="0">
              <a:buNone/>
            </a:pPr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8585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0384" y="188640"/>
            <a:ext cx="8003232" cy="86409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Точечный массаж для укрепления иммунитета</a:t>
            </a:r>
            <a:endParaRPr lang="ru-RU" sz="40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372" y="964293"/>
            <a:ext cx="8219256" cy="4929411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i="1" dirty="0">
                <a:solidFill>
                  <a:srgbClr val="FFC000"/>
                </a:solidFill>
                <a:latin typeface="Georgia" pitchFamily="18" charset="0"/>
              </a:rPr>
              <a:t>Лимфатические зоны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Georgia" pitchFamily="18" charset="0"/>
              </a:rPr>
              <a:t>на промежутки между пальчиками на руках и 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ногах </a:t>
            </a:r>
            <a:r>
              <a:rPr lang="ru-RU" sz="2400" b="1" i="1" dirty="0">
                <a:solidFill>
                  <a:srgbClr val="002060"/>
                </a:solidFill>
                <a:latin typeface="Georgia" pitchFamily="18" charset="0"/>
              </a:rPr>
              <a:t>Указательным пальцем, смазанным маслом, проводите между пальчиками снизу вверх, слегка пощипывая мясистую 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часть.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C000"/>
                </a:solidFill>
                <a:latin typeface="Georgia" pitchFamily="18" charset="0"/>
              </a:rPr>
              <a:t>2. </a:t>
            </a:r>
            <a:r>
              <a:rPr lang="ru-RU" sz="2400" b="1" i="1" dirty="0">
                <a:solidFill>
                  <a:srgbClr val="FFC000"/>
                </a:solidFill>
                <a:latin typeface="Georgia" pitchFamily="18" charset="0"/>
              </a:rPr>
              <a:t>Носик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Georgia" pitchFamily="18" charset="0"/>
              </a:rPr>
              <a:t>Указательным и средним пальцами аккуратно нажмите на ноздри, затем проведите в стороны. Когда нос не заложен, улучшается снабжение кислородом и охлаждается мозг, что очень важно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C000"/>
                </a:solidFill>
                <a:latin typeface="Georgia" pitchFamily="18" charset="0"/>
              </a:rPr>
              <a:t>3. </a:t>
            </a:r>
            <a:r>
              <a:rPr lang="ru-RU" sz="2400" b="1" i="1" dirty="0">
                <a:solidFill>
                  <a:srgbClr val="FFC000"/>
                </a:solidFill>
                <a:latin typeface="Georgia" pitchFamily="18" charset="0"/>
              </a:rPr>
              <a:t>Надбровные дуги и лоб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Georgia" pitchFamily="18" charset="0"/>
              </a:rPr>
              <a:t>Проводите осторожно над бровями от середины лба в стороны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</a:p>
          <a:p>
            <a:pPr marL="0" indent="0">
              <a:buNone/>
            </a:pPr>
            <a:endParaRPr lang="ru-RU" sz="2000" b="1" i="1" dirty="0" smtClean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7555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7"/>
            <a:ext cx="8003232" cy="86409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Точечный массаж для укрепления иммунитета</a:t>
            </a:r>
            <a:endParaRPr lang="ru-RU" sz="40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532440" y="6021288"/>
            <a:ext cx="154360" cy="104875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endParaRPr lang="ru-RU" sz="2000" b="1" i="1" dirty="0" smtClean="0"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  <a:latin typeface="Georgia" pitchFamily="18" charset="0"/>
              </a:rPr>
              <a:t>4. </a:t>
            </a:r>
            <a:r>
              <a:rPr lang="ru-RU" sz="2400" b="1" i="1" dirty="0">
                <a:solidFill>
                  <a:srgbClr val="FFC000"/>
                </a:solidFill>
                <a:latin typeface="Georgia" pitchFamily="18" charset="0"/>
              </a:rPr>
              <a:t>Ушки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Georgia" pitchFamily="18" charset="0"/>
              </a:rPr>
              <a:t>Рефлексотерапия считает ухо перевернутым отображением плода. Так что, разогревая ухо, вы разогреваете все тело. Проведите перед ушками и за ними средним или указательным пальцем. В завершение покатайте край ушной раковины между большим и остальными пальцами, что позволит разогреть и лицо, и головку. </a:t>
            </a:r>
            <a:endParaRPr lang="ru-RU" sz="24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2400" b="1" i="1" dirty="0" smtClean="0">
                <a:solidFill>
                  <a:srgbClr val="FFC000"/>
                </a:solidFill>
                <a:latin typeface="Georgia" pitchFamily="18" charset="0"/>
              </a:rPr>
              <a:t>5. </a:t>
            </a:r>
            <a:r>
              <a:rPr lang="ru-RU" sz="2400" b="1" i="1" dirty="0">
                <a:solidFill>
                  <a:srgbClr val="FFC000"/>
                </a:solidFill>
                <a:latin typeface="Georgia" pitchFamily="18" charset="0"/>
              </a:rPr>
              <a:t>Грудная клетка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Georgia" pitchFamily="18" charset="0"/>
              </a:rPr>
              <a:t>Наконец, последнюю чувствительную зону, грудную клетку, можно массировать спереди теплыми руками, но можно и со спины, между лопатками, проводя рукой сверху вниз.</a:t>
            </a:r>
          </a:p>
        </p:txBody>
      </p:sp>
    </p:spTree>
    <p:extLst>
      <p:ext uri="{BB962C8B-B14F-4D97-AF65-F5344CB8AC3E}">
        <p14:creationId xmlns:p14="http://schemas.microsoft.com/office/powerpoint/2010/main" xmlns="" val="4189384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536679"/>
            <a:ext cx="4608512" cy="58778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70C0"/>
                </a:solidFill>
                <a:latin typeface="Georgia" pitchFamily="18" charset="0"/>
              </a:rPr>
              <a:t>Развивать умение различать и называть органы чувств (глаза, рот, нос, уши), дать представление об их роли в организме и о том, </a:t>
            </a: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как их беречь и ухаживать за ними.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536679"/>
            <a:ext cx="4149080" cy="587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7792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7"/>
            <a:ext cx="8003232" cy="8640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Здоровый образ жизни </a:t>
            </a: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Мода или необходимость</a:t>
            </a:r>
            <a:endParaRPr lang="ru-RU" sz="32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532440" y="6021288"/>
            <a:ext cx="154360" cy="104875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endParaRPr lang="ru-RU" sz="2000" b="1" i="1" dirty="0" smtClean="0"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3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http://www.ilovegreece.ru/mediaResource/00/005/761.jpg?w=900&amp;h=540&amp;mode=crop&amp;scale=bot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110" y="1643607"/>
            <a:ext cx="8187780" cy="491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286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532440" y="6021288"/>
            <a:ext cx="154360" cy="104875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endParaRPr lang="ru-RU" sz="2000" b="1" i="1" dirty="0" smtClean="0"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5" name="Рисунок 7" descr="Описание: http://www.kentlikadin.com/wp-content/uploads/2013/03/mutlu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6204" y="2417345"/>
            <a:ext cx="5943600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3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87724" y="427891"/>
            <a:ext cx="49685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Упражнение «Улыбка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123728" y="6381328"/>
            <a:ext cx="50974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Участникам предлагается «передать» улыбку по кругу.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546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532440" y="6021288"/>
            <a:ext cx="154360" cy="104875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endParaRPr lang="ru-RU" sz="2000" b="1" i="1" dirty="0" smtClean="0"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3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10" descr="Описание: https://im2-tub-ru.yandex.net/i?id=26ad846db0505d353de123d56940b195&amp;n=33&amp;h=190&amp;w=26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50620"/>
            <a:ext cx="5112568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905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13266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Игровое упражнение </a:t>
            </a:r>
            <a:endParaRPr lang="ru-RU" sz="3600" b="1" i="1" smtClean="0">
              <a:latin typeface="Georgia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«Поменяйтесь местами»</a:t>
            </a:r>
            <a:endParaRPr lang="ru-RU" sz="3600" b="1" i="1" dirty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-4634262"/>
            <a:ext cx="4535793" cy="972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У кого здоровые зубы?… поменяйтесь местами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У кого крепкие нервы?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Кто спит 8 часов в сутки?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Кто каждый день ест овощи?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Кто каждый день есть фрукты?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Кто питается 5 раз в день?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Кто ложится спать до 10 часов вечера?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Кто любит физкультуру?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Кто делает утреннюю гимнастику?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Кто больше двух часов в день находится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улице?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Кто не курит?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217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005048" y="1672109"/>
            <a:ext cx="730423" cy="4046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93204" y="369887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9600" b="1" i="1" dirty="0">
                <a:solidFill>
                  <a:srgbClr val="FF0000"/>
                </a:solidFill>
                <a:latin typeface="Georgia" pitchFamily="18" charset="0"/>
              </a:rPr>
              <a:t>Информирование</a:t>
            </a:r>
            <a:endParaRPr lang="ru-RU" sz="9600" i="1" dirty="0">
              <a:solidFill>
                <a:srgbClr val="FF0000"/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9600" b="1" i="1" dirty="0">
                <a:solidFill>
                  <a:srgbClr val="002060"/>
                </a:solidFill>
                <a:latin typeface="Georgia" pitchFamily="18" charset="0"/>
              </a:rPr>
              <a:t>Понятие «здоровье» состоит из компонентов физиологического, психического, социального, нравственного. Здоровье человека, его состояние зависит от многих факторов, вот некоторые из них. </a:t>
            </a:r>
            <a:endParaRPr lang="ru-RU" sz="9600" i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9600" b="1" i="1" dirty="0" smtClean="0">
                <a:solidFill>
                  <a:srgbClr val="00B050"/>
                </a:solidFill>
                <a:latin typeface="Georgia" pitchFamily="18" charset="0"/>
              </a:rPr>
              <a:t>Физическое </a:t>
            </a:r>
            <a:r>
              <a:rPr lang="ru-RU" sz="9600" b="1" i="1" dirty="0">
                <a:solidFill>
                  <a:srgbClr val="00B050"/>
                </a:solidFill>
                <a:latin typeface="Georgia" pitchFamily="18" charset="0"/>
              </a:rPr>
              <a:t>здоровье </a:t>
            </a:r>
            <a:r>
              <a:rPr lang="ru-RU" sz="9600" b="1" i="1" dirty="0">
                <a:solidFill>
                  <a:srgbClr val="002060"/>
                </a:solidFill>
                <a:latin typeface="Georgia" pitchFamily="18" charset="0"/>
              </a:rPr>
              <a:t>зависит от того, как функционирует наш организм, в каком состоянии его системы: кровеносно-сосудистая, нервно-мышечная и др. Физическое здоровье – это здоровое тело. </a:t>
            </a:r>
            <a:endParaRPr lang="ru-RU" sz="9600" i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9600" b="1" i="1" dirty="0" smtClean="0">
                <a:solidFill>
                  <a:srgbClr val="00B050"/>
                </a:solidFill>
                <a:latin typeface="Georgia" pitchFamily="18" charset="0"/>
              </a:rPr>
              <a:t>Социальное </a:t>
            </a:r>
            <a:r>
              <a:rPr lang="ru-RU" sz="9600" b="1" i="1" dirty="0">
                <a:solidFill>
                  <a:srgbClr val="00B050"/>
                </a:solidFill>
                <a:latin typeface="Georgia" pitchFamily="18" charset="0"/>
              </a:rPr>
              <a:t>здоровье </a:t>
            </a:r>
            <a:r>
              <a:rPr lang="ru-RU" sz="9600" b="1" i="1" dirty="0">
                <a:solidFill>
                  <a:srgbClr val="002060"/>
                </a:solidFill>
                <a:latin typeface="Georgia" pitchFamily="18" charset="0"/>
              </a:rPr>
              <a:t>– это осознание себя как полезной части общества, т.е. социума. Оно зависит от понимания, что для нас является важным во взаимоотношениях с другими людьми, от умения строить эти взаимоотношения.</a:t>
            </a:r>
            <a:endParaRPr lang="ru-RU" sz="9600" i="1" dirty="0">
              <a:solidFill>
                <a:srgbClr val="002060"/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8000" b="1" dirty="0">
                <a:latin typeface="Georgia" pitchFamily="18" charset="0"/>
              </a:rPr>
              <a:t/>
            </a:r>
            <a:br>
              <a:rPr lang="ru-RU" sz="80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3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905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621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3717016" y="2276872"/>
            <a:ext cx="1234479" cy="720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755576" y="369887"/>
            <a:ext cx="7967228" cy="3635177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i="1" dirty="0">
                <a:solidFill>
                  <a:srgbClr val="00B050"/>
                </a:solidFill>
                <a:latin typeface="Georgia" pitchFamily="18" charset="0"/>
              </a:rPr>
              <a:t>Нравственное, </a:t>
            </a:r>
            <a:r>
              <a:rPr lang="ru-RU" sz="8000" b="1" i="1" dirty="0">
                <a:solidFill>
                  <a:srgbClr val="002060"/>
                </a:solidFill>
                <a:latin typeface="Georgia" pitchFamily="18" charset="0"/>
              </a:rPr>
              <a:t>духовное здоровье зависит от того, что является главным для человека, как он воспринимает себя как личность, в каком направлении развивает свое «я», какой путь выбирает для самоутверждения.</a:t>
            </a:r>
            <a:br>
              <a:rPr lang="ru-RU" sz="8000" b="1" i="1" dirty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8000" b="1" i="1" dirty="0">
                <a:solidFill>
                  <a:srgbClr val="002060"/>
                </a:solidFill>
                <a:latin typeface="Georgia" pitchFamily="18" charset="0"/>
              </a:rPr>
              <a:t>Основой психоэмоционального здоровья является состояние общего душевного комфорта, обеспечивающее адекватную регуляцию поведения. Это состояние обуславливается потребностями человека и возможностями их удовлетворения. </a:t>
            </a:r>
            <a:endParaRPr lang="ru-RU" sz="8000" i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8000" b="1" i="1" dirty="0">
                <a:solidFill>
                  <a:srgbClr val="00B050"/>
                </a:solidFill>
                <a:latin typeface="Georgia" pitchFamily="18" charset="0"/>
              </a:rPr>
              <a:t>Психоэмоциональное </a:t>
            </a:r>
            <a:r>
              <a:rPr lang="ru-RU" sz="8000" b="1" i="1" dirty="0">
                <a:solidFill>
                  <a:srgbClr val="002060"/>
                </a:solidFill>
                <a:latin typeface="Georgia" pitchFamily="18" charset="0"/>
              </a:rPr>
              <a:t>здоровье характеризуется состоянием внимания, памяти, мышления, особенностями эмоционально-волевых качеств, способностью к </a:t>
            </a:r>
            <a:r>
              <a:rPr lang="ru-RU" sz="8000" b="1" i="1" dirty="0" err="1">
                <a:solidFill>
                  <a:srgbClr val="002060"/>
                </a:solidFill>
                <a:latin typeface="Georgia" pitchFamily="18" charset="0"/>
              </a:rPr>
              <a:t>саморегуляции</a:t>
            </a:r>
            <a:r>
              <a:rPr lang="ru-RU" sz="8000" b="1" i="1" dirty="0">
                <a:solidFill>
                  <a:srgbClr val="002060"/>
                </a:solidFill>
                <a:latin typeface="Georgia" pitchFamily="18" charset="0"/>
              </a:rPr>
              <a:t>, управлению своим внутренним психологическим состоянием</a:t>
            </a:r>
            <a:r>
              <a:rPr lang="ru-RU" sz="8000" b="1" i="1" dirty="0" smtClean="0">
                <a:solidFill>
                  <a:srgbClr val="002060"/>
                </a:solidFill>
                <a:latin typeface="Georgia" pitchFamily="18" charset="0"/>
              </a:rPr>
              <a:t>.     </a:t>
            </a:r>
            <a:r>
              <a:rPr lang="ru-RU" sz="8000" b="1" dirty="0" smtClean="0">
                <a:latin typeface="Georgia" pitchFamily="18" charset="0"/>
              </a:rPr>
              <a:t>    </a:t>
            </a:r>
            <a:endParaRPr lang="ru-RU" sz="8000" dirty="0">
              <a:latin typeface="Georgia" pitchFamily="18" charset="0"/>
            </a:endParaRPr>
          </a:p>
          <a:p>
            <a:r>
              <a:rPr lang="ru-RU" sz="2000" b="1" dirty="0"/>
              <a:t> </a:t>
            </a:r>
            <a:endParaRPr lang="ru-RU" sz="2000" dirty="0"/>
          </a:p>
          <a:p>
            <a:pPr marL="0" indent="0">
              <a:buNone/>
            </a:pPr>
            <a:r>
              <a:rPr lang="ru-RU" sz="8000" b="1" dirty="0">
                <a:latin typeface="Georgia" pitchFamily="18" charset="0"/>
              </a:rPr>
              <a:t/>
            </a:r>
            <a:br>
              <a:rPr lang="ru-RU" sz="80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3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905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http://healthport.ru/wp-content/uploads/2012/02/profilaktika-ateroskleroz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438650"/>
            <a:ext cx="4573818" cy="22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62530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03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 flipH="1" flipV="1">
            <a:off x="8820471" y="2420887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395536" y="908720"/>
            <a:ext cx="8291264" cy="5616624"/>
          </a:xfrm>
        </p:spPr>
        <p:txBody>
          <a:bodyPr>
            <a:normAutofit fontScale="25000" lnSpcReduction="20000"/>
          </a:bodyPr>
          <a:lstStyle/>
          <a:p>
            <a:r>
              <a:rPr lang="ru-RU" i="1" dirty="0" smtClean="0">
                <a:latin typeface="Georgia" pitchFamily="18" charset="0"/>
              </a:rPr>
              <a:t>-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1694" y="366623"/>
            <a:ext cx="87849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Нормы развития ребенка в 3 года.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Основные цели и 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задачи  физического </a:t>
            </a: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воспитания по программе «от рождения до школы»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Что важно на данном этапе в физическом развитии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.</a:t>
            </a:r>
            <a:endParaRPr lang="ru-RU" sz="20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4. Факторы </a:t>
            </a: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здоровья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.      </a:t>
            </a:r>
            <a:endParaRPr lang="ru-RU" sz="3200" b="1" i="1" dirty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5. Практические </a:t>
            </a: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рекомендации по работе с малышами.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154146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365088" y="1317393"/>
            <a:ext cx="5144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 </a:t>
            </a:r>
            <a:endParaRPr lang="ru-RU" sz="2000" dirty="0"/>
          </a:p>
          <a:p>
            <a:pPr marL="0" indent="0">
              <a:buNone/>
            </a:pPr>
            <a:r>
              <a:rPr lang="ru-RU" sz="8000" b="1" dirty="0">
                <a:latin typeface="Georgia" pitchFamily="18" charset="0"/>
              </a:rPr>
              <a:t/>
            </a:r>
            <a:br>
              <a:rPr lang="ru-RU" sz="80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98376" y="196727"/>
            <a:ext cx="8147248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Тест «Я и мое здоровье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»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Вам предлагается перечень утверждений, каждое из которых </a:t>
            </a:r>
            <a:r>
              <a:rPr lang="ru-RU" sz="1600" b="1" dirty="0" smtClean="0">
                <a:solidFill>
                  <a:srgbClr val="002060"/>
                </a:solidFill>
              </a:rPr>
              <a:t>требует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ответа «да» или «нет».</a:t>
            </a:r>
            <a:endParaRPr lang="ru-RU" sz="1600" b="1" i="1" dirty="0">
              <a:solidFill>
                <a:srgbClr val="002060"/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1. У меня часто плохой аппетит</a:t>
            </a:r>
            <a:r>
              <a:rPr lang="ru-RU" sz="2000" b="1" i="1" dirty="0" smtClean="0">
                <a:latin typeface="Georgia" pitchFamily="18" charset="0"/>
              </a:rPr>
              <a:t>.</a:t>
            </a:r>
            <a:endParaRPr lang="ru-RU" sz="20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2. После нескольких часов работы начинает болеть голова</a:t>
            </a:r>
            <a:r>
              <a:rPr lang="ru-RU" sz="2000" b="1" i="1" dirty="0" smtClean="0">
                <a:latin typeface="Georgia" pitchFamily="18" charset="0"/>
              </a:rPr>
              <a:t>.</a:t>
            </a:r>
            <a:endParaRPr lang="ru-RU" sz="20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3. Часто я выгляжу усталым и подавленным, иногда раздраженным и угрюмым</a:t>
            </a:r>
            <a:r>
              <a:rPr lang="ru-RU" sz="2000" b="1" i="1" dirty="0" smtClean="0">
                <a:latin typeface="Georgia" pitchFamily="18" charset="0"/>
              </a:rPr>
              <a:t>.</a:t>
            </a:r>
            <a:endParaRPr lang="ru-RU" sz="20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4. Периодически у меня бывают серьезные заболевания</a:t>
            </a:r>
            <a:r>
              <a:rPr lang="ru-RU" sz="2000" b="1" i="1" dirty="0" smtClean="0">
                <a:latin typeface="Georgia" pitchFamily="18" charset="0"/>
              </a:rPr>
              <a:t>.</a:t>
            </a:r>
            <a:endParaRPr lang="ru-RU" sz="20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5. Я почти не занимаюсь спортом и физическими упражнениями</a:t>
            </a:r>
            <a:r>
              <a:rPr lang="ru-RU" sz="2000" b="1" i="1" dirty="0" smtClean="0">
                <a:latin typeface="Georgia" pitchFamily="18" charset="0"/>
              </a:rPr>
              <a:t>.</a:t>
            </a:r>
            <a:endParaRPr lang="ru-RU" sz="20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6. Последнее время несколько прибавил в весе</a:t>
            </a:r>
            <a:r>
              <a:rPr lang="ru-RU" sz="2000" b="1" i="1" dirty="0" smtClean="0">
                <a:latin typeface="Georgia" pitchFamily="18" charset="0"/>
              </a:rPr>
              <a:t>.</a:t>
            </a:r>
            <a:endParaRPr lang="ru-RU" sz="20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7. У меня часто кружится голова</a:t>
            </a:r>
            <a:r>
              <a:rPr lang="ru-RU" sz="2000" b="1" i="1" dirty="0" smtClean="0">
                <a:latin typeface="Georgia" pitchFamily="18" charset="0"/>
              </a:rPr>
              <a:t>.</a:t>
            </a:r>
            <a:endParaRPr lang="ru-RU" sz="20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8. В настоящее время я курю</a:t>
            </a:r>
            <a:r>
              <a:rPr lang="ru-RU" sz="2000" b="1" i="1" dirty="0" smtClean="0">
                <a:latin typeface="Georgia" pitchFamily="18" charset="0"/>
              </a:rPr>
              <a:t>.</a:t>
            </a:r>
            <a:endParaRPr lang="ru-RU" sz="20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9. В детстве я перенес несколько серьезных заболеваний</a:t>
            </a:r>
            <a:r>
              <a:rPr lang="ru-RU" sz="2000" b="1" i="1" dirty="0" smtClean="0">
                <a:latin typeface="Georgia" pitchFamily="18" charset="0"/>
              </a:rPr>
              <a:t>.</a:t>
            </a:r>
            <a:endParaRPr lang="ru-RU" sz="2000" b="1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10. У меня плохой сон и неприятные ощущения утром после пробуждения.</a:t>
            </a:r>
          </a:p>
          <a:p>
            <a:pPr marL="0" indent="0">
              <a:buNone/>
            </a:pPr>
            <a:r>
              <a:rPr lang="ru-RU" sz="2000" b="1" i="1" dirty="0">
                <a:latin typeface="Georgia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800" b="1" i="1" dirty="0">
                <a:latin typeface="Georgia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800" b="1" i="1" dirty="0">
                <a:latin typeface="Georgia" pitchFamily="18" charset="0"/>
              </a:rPr>
              <a:t> </a:t>
            </a:r>
          </a:p>
          <a:p>
            <a:pPr marL="0" indent="0">
              <a:buNone/>
            </a:pPr>
            <a:endParaRPr lang="ru-RU" sz="1800" b="1" i="1" dirty="0"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3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905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525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365088" y="1317393"/>
            <a:ext cx="5144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2000" b="1" dirty="0"/>
              <a:t> </a:t>
            </a:r>
            <a:endParaRPr lang="ru-RU" sz="2000" dirty="0"/>
          </a:p>
          <a:p>
            <a:pPr marL="0" indent="0">
              <a:buNone/>
            </a:pPr>
            <a:r>
              <a:rPr lang="ru-RU" sz="8000" b="1" dirty="0">
                <a:latin typeface="Georgia" pitchFamily="18" charset="0"/>
              </a:rPr>
              <a:t/>
            </a:r>
            <a:br>
              <a:rPr lang="ru-RU" sz="80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98376" y="196727"/>
            <a:ext cx="8147248" cy="452596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1200" b="1" i="1" dirty="0">
                <a:latin typeface="Georgia" pitchFamily="18" charset="0"/>
              </a:rPr>
              <a:t>Обработка результатов: за каждый ответ «да» поставьте себе по одному баллу и посчитайте сумму.</a:t>
            </a:r>
          </a:p>
          <a:p>
            <a:pPr marL="0" indent="0">
              <a:buNone/>
            </a:pPr>
            <a:r>
              <a:rPr lang="ru-RU" sz="12800" i="1" dirty="0">
                <a:solidFill>
                  <a:srgbClr val="FF0000"/>
                </a:solidFill>
                <a:latin typeface="Georgia" pitchFamily="18" charset="0"/>
              </a:rPr>
              <a:t>1-2 балла. </a:t>
            </a:r>
            <a:r>
              <a:rPr lang="ru-RU" sz="12800" i="1" dirty="0">
                <a:latin typeface="Georgia" pitchFamily="18" charset="0"/>
              </a:rPr>
              <a:t>Несмотря на некоторые признаки ухудшения здоровья, вы в хорошей форме. Ни в коем случае не оставляйте усилий по сохранению своего здоровья.</a:t>
            </a:r>
            <a:br>
              <a:rPr lang="ru-RU" sz="12800" i="1" dirty="0">
                <a:latin typeface="Georgia" pitchFamily="18" charset="0"/>
              </a:rPr>
            </a:br>
            <a:r>
              <a:rPr lang="ru-RU" sz="12800" i="1" dirty="0">
                <a:solidFill>
                  <a:srgbClr val="FF0000"/>
                </a:solidFill>
                <a:latin typeface="Georgia" pitchFamily="18" charset="0"/>
              </a:rPr>
              <a:t>3-6 баллов. </a:t>
            </a:r>
            <a:r>
              <a:rPr lang="ru-RU" sz="12800" i="1" dirty="0">
                <a:latin typeface="Georgia" pitchFamily="18" charset="0"/>
              </a:rPr>
              <a:t>Ваше отношение к своему здоровью трудно назвать нормальным, уже чувствуется, что вы его растратили довольно основательно.</a:t>
            </a:r>
            <a:br>
              <a:rPr lang="ru-RU" sz="12800" i="1" dirty="0">
                <a:latin typeface="Georgia" pitchFamily="18" charset="0"/>
              </a:rPr>
            </a:br>
            <a:r>
              <a:rPr lang="ru-RU" sz="12800" i="1" dirty="0">
                <a:solidFill>
                  <a:srgbClr val="FF0000"/>
                </a:solidFill>
                <a:latin typeface="Georgia" pitchFamily="18" charset="0"/>
              </a:rPr>
              <a:t>7-10 баллов. </a:t>
            </a:r>
            <a:r>
              <a:rPr lang="ru-RU" sz="12800" i="1" dirty="0">
                <a:latin typeface="Georgia" pitchFamily="18" charset="0"/>
              </a:rPr>
              <a:t>Как вы умудрились довести себя до такой степени? Удивительно, что вы еще в состоянии ходить и работать. Вам немедленно нужно менять свои привычки.</a:t>
            </a:r>
          </a:p>
          <a:p>
            <a:pPr marL="0" indent="0">
              <a:buNone/>
            </a:pPr>
            <a:r>
              <a:rPr lang="ru-RU" sz="8600" b="1" dirty="0">
                <a:latin typeface="Georgia" pitchFamily="18" charset="0"/>
              </a:rPr>
              <a:t> </a:t>
            </a:r>
            <a:endParaRPr lang="ru-RU" sz="8600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8600" dirty="0">
                <a:latin typeface="Georgia" pitchFamily="18" charset="0"/>
              </a:rPr>
              <a:t> 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3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905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8821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365088" y="1317393"/>
            <a:ext cx="5144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000" b="1" dirty="0"/>
              <a:t> </a:t>
            </a:r>
            <a:endParaRPr lang="ru-RU" sz="2000" dirty="0"/>
          </a:p>
          <a:p>
            <a:pPr marL="0" indent="0">
              <a:buNone/>
            </a:pPr>
            <a:r>
              <a:rPr lang="ru-RU" sz="8000" b="1" dirty="0">
                <a:latin typeface="Georgia" pitchFamily="18" charset="0"/>
              </a:rPr>
              <a:t/>
            </a:r>
            <a:br>
              <a:rPr lang="ru-RU" sz="80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98376" y="196727"/>
            <a:ext cx="8147248" cy="45259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4600" b="1" i="1" dirty="0">
                <a:solidFill>
                  <a:srgbClr val="FF0000"/>
                </a:solidFill>
                <a:latin typeface="Georgia" pitchFamily="18" charset="0"/>
              </a:rPr>
              <a:t>Упражнение «Комплименты»</a:t>
            </a:r>
            <a:endParaRPr lang="ru-RU" sz="4600" i="1" dirty="0">
              <a:solidFill>
                <a:srgbClr val="FF000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8800" dirty="0"/>
          </a:p>
          <a:p>
            <a:pPr marL="0" indent="0">
              <a:buNone/>
            </a:pPr>
            <a:r>
              <a:rPr lang="ru-RU" sz="8600" b="1" dirty="0">
                <a:latin typeface="Georgia" pitchFamily="18" charset="0"/>
              </a:rPr>
              <a:t> </a:t>
            </a:r>
            <a:endParaRPr lang="ru-RU" sz="8600" dirty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8600" dirty="0">
                <a:latin typeface="Georgia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3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905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uslide.ru/images/2/8831/736/img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7746" y="1449437"/>
            <a:ext cx="6660515" cy="499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48130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365088" y="1317393"/>
            <a:ext cx="5144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 </a:t>
            </a:r>
            <a:endParaRPr lang="ru-RU" sz="2000" dirty="0"/>
          </a:p>
          <a:p>
            <a:pPr marL="0" indent="0">
              <a:buNone/>
            </a:pPr>
            <a:r>
              <a:rPr lang="ru-RU" sz="8000" b="1" dirty="0">
                <a:latin typeface="Georgia" pitchFamily="18" charset="0"/>
              </a:rPr>
              <a:t/>
            </a:r>
            <a:br>
              <a:rPr lang="ru-RU" sz="8000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41277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3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905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51520" y="425327"/>
            <a:ext cx="8424936" cy="53079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Не зря говорят в здоровом теле – здоровый дух! Давайте и мы с вами укрепим свое тело. </a:t>
            </a:r>
            <a:endParaRPr lang="ru-RU" sz="3600" i="1" dirty="0">
              <a:solidFill>
                <a:srgbClr val="FF0000"/>
              </a:solidFill>
              <a:latin typeface="Georgia" pitchFamily="18" charset="0"/>
            </a:endParaRPr>
          </a:p>
          <a:p>
            <a:pPr marL="0" indent="0" algn="ctr">
              <a:buNone/>
            </a:pPr>
            <a:r>
              <a:rPr lang="ru-RU" sz="3600" b="1" i="1" dirty="0">
                <a:solidFill>
                  <a:srgbClr val="FF0000"/>
                </a:solidFill>
                <a:latin typeface="Georgia" pitchFamily="18" charset="0"/>
              </a:rPr>
              <a:t> </a:t>
            </a:r>
            <a:endParaRPr lang="ru-RU" sz="3600" i="1" dirty="0">
              <a:solidFill>
                <a:srgbClr val="FF0000"/>
              </a:solidFill>
              <a:latin typeface="Georgia" pitchFamily="18" charset="0"/>
            </a:endParaRPr>
          </a:p>
          <a:p>
            <a:pPr marL="0" indent="0" algn="ctr">
              <a:buNone/>
            </a:pPr>
            <a:r>
              <a:rPr lang="ru-RU" sz="3600" b="1" i="1" dirty="0">
                <a:solidFill>
                  <a:srgbClr val="7030A0"/>
                </a:solidFill>
                <a:latin typeface="Georgia" pitchFamily="18" charset="0"/>
              </a:rPr>
              <a:t>Музыкальная </a:t>
            </a:r>
            <a:r>
              <a:rPr lang="ru-RU" sz="3600" b="1" i="1" dirty="0" err="1">
                <a:solidFill>
                  <a:srgbClr val="7030A0"/>
                </a:solidFill>
                <a:latin typeface="Georgia" pitchFamily="18" charset="0"/>
              </a:rPr>
              <a:t>физминутка</a:t>
            </a:r>
            <a:r>
              <a:rPr lang="ru-RU" sz="3600" b="1" i="1" dirty="0">
                <a:solidFill>
                  <a:srgbClr val="7030A0"/>
                </a:solidFill>
                <a:latin typeface="Georgia" pitchFamily="18" charset="0"/>
              </a:rPr>
              <a:t> </a:t>
            </a:r>
            <a:endParaRPr lang="ru-RU" sz="3600" i="1" dirty="0">
              <a:solidFill>
                <a:srgbClr val="7030A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4828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7"/>
            <a:ext cx="7427168" cy="25202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«Чтобы сделать ребёнка умным и рассудительным, сделайте его крепким и здоровым»</a:t>
            </a:r>
            <a:endParaRPr lang="ru-RU" sz="3600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3600" b="1" i="1" dirty="0">
              <a:solidFill>
                <a:srgbClr val="00B050"/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Пусть он работает, действует, бегает – пусть он находится в постоянном движении. » </a:t>
            </a:r>
            <a:b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                                                                                                Ж. Ж. Руссо. </a:t>
            </a:r>
            <a:endParaRPr lang="ru-RU" sz="3600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V="1">
            <a:off x="8388424" y="6126163"/>
            <a:ext cx="29837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557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7"/>
            <a:ext cx="7427168" cy="252027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36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marL="0" indent="0" algn="ctr">
              <a:buNone/>
            </a:pPr>
            <a:r>
              <a:rPr lang="ru-RU" sz="3600" b="1" i="1" smtClean="0">
                <a:solidFill>
                  <a:srgbClr val="FF0000"/>
                </a:solidFill>
                <a:latin typeface="Georgia" pitchFamily="18" charset="0"/>
              </a:rPr>
              <a:t>      «</a:t>
            </a: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>Спасибо за внимание!»</a:t>
            </a:r>
            <a:endParaRPr lang="ru-RU" sz="3600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3600" b="1" i="1" dirty="0">
              <a:solidFill>
                <a:srgbClr val="00B050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V="1">
            <a:off x="8388424" y="6126163"/>
            <a:ext cx="29837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557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8363272" cy="208823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rgbClr val="FF0000"/>
                </a:solidFill>
                <a:latin typeface="Georgia" pitchFamily="18" charset="0"/>
              </a:rPr>
              <a:t>Нормы развития ребенка в 3 года</a:t>
            </a:r>
          </a:p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395536" y="908720"/>
            <a:ext cx="8291264" cy="5616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- постоянный рост</a:t>
            </a:r>
            <a:r>
              <a:rPr lang="ru-RU" b="1" i="1" dirty="0" smtClean="0">
                <a:solidFill>
                  <a:srgbClr val="0070C0"/>
                </a:solidFill>
                <a:latin typeface="Georgia" pitchFamily="18" charset="0"/>
              </a:rPr>
              <a:t>;</a:t>
            </a:r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b="1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- имеет все 20 молочных зубов;</a:t>
            </a:r>
            <a:br>
              <a:rPr lang="ru-RU" b="1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- потребности в 11-13 часов сна в сутки;</a:t>
            </a:r>
            <a:br>
              <a:rPr lang="ru-RU" b="1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- ребенок может иметь дневной контроль над функциями кишечника и мочевого пузыря (может иметь и ночной контроль);</a:t>
            </a:r>
            <a:br>
              <a:rPr lang="ru-RU" b="1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- ребенок может немного балансировать себя и прыгать на одной ноге;</a:t>
            </a:r>
            <a:br>
              <a:rPr lang="ru-RU" b="1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- ребенок может идти вверх по лестнице чередующимися ногами;</a:t>
            </a:r>
            <a:br>
              <a:rPr lang="ru-RU" b="1" i="1" dirty="0">
                <a:solidFill>
                  <a:srgbClr val="0070C0"/>
                </a:solidFill>
                <a:latin typeface="Georgia" pitchFamily="18" charset="0"/>
              </a:rPr>
            </a:br>
            <a:endParaRPr lang="ru-RU" b="1" i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7611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8363272" cy="208823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0070C0"/>
                </a:solidFill>
                <a:latin typeface="Georgia" pitchFamily="18" charset="0"/>
              </a:rPr>
              <a:t>Вес ребенка 3-х лет составляет около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0070C0"/>
                </a:solidFill>
                <a:latin typeface="Georgia" pitchFamily="18" charset="0"/>
              </a:rPr>
              <a:t>13 - 16 кг у мальчиков  13 - 16,5 у девочек.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0070C0"/>
                </a:solidFill>
                <a:latin typeface="Georgia" pitchFamily="18" charset="0"/>
              </a:rPr>
              <a:t>Трехлетний возраст ребенка считается переломным и в организме, следовательно стоит обратить особое внимание на полноценное, витаминизированное питание малыша.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3476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41" y="-13846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Georgia" pitchFamily="18" charset="0"/>
              </a:rPr>
              <a:t>В этом возрасте у детей уже отлично развита координация движения, им трудно долгое время усидеть на одном месте</a:t>
            </a:r>
            <a:r>
              <a:rPr lang="ru-RU" sz="2400" b="1" i="1" dirty="0" smtClean="0">
                <a:solidFill>
                  <a:srgbClr val="0070C0"/>
                </a:solidFill>
                <a:latin typeface="Georgia" pitchFamily="18" charset="0"/>
              </a:rPr>
              <a:t>,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latin typeface="Georgia" pitchFamily="18" charset="0"/>
              </a:rPr>
              <a:t>они очень подвижны, бегают, прыгают, стараются залезть на высоту и спрыгивать так как не ощущают никакого страха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1554" y="1916832"/>
            <a:ext cx="2413272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9189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323528" y="836712"/>
            <a:ext cx="8363272" cy="6021288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79512" y="682942"/>
            <a:ext cx="8856984" cy="5688632"/>
          </a:xfrm>
        </p:spPr>
        <p:txBody>
          <a:bodyPr>
            <a:noAutofit/>
          </a:bodyPr>
          <a:lstStyle/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Формирование начальных представлений о здоровом образе жизни (</a:t>
            </a:r>
            <a:r>
              <a:rPr lang="ru-RU" sz="1600" b="1" i="1" dirty="0" err="1">
                <a:solidFill>
                  <a:srgbClr val="002060"/>
                </a:solidFill>
                <a:latin typeface="Georgia" pitchFamily="18" charset="0"/>
              </a:rPr>
              <a:t>валеология</a:t>
            </a:r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, пища,  физические упражнения)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Продолжать развивать разнообразные виды движений. 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Учить детей ходить и бегать свободно, не шаркая ногами, не опуская головы, сохраняя перекрестную координацию движений рук и ног. </a:t>
            </a:r>
          </a:p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Учить стро­иться в колонну по одному, шеренгу, круг, находить свое место при построениях.</a:t>
            </a:r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Учить энергично отталкиваться двумя ногами и правильно призем­ляться в прыжках с высоты, на месте и с продвижением вперед; принимать правильное исходное положение в прыжках в длину и высоту с места; в метании мешочков с песком, мячей диаметром 15-20 см.</a:t>
            </a:r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Закреплять умение энергично отталкивать мячи при катании, броса­нии. Продолжать учить ловить мяч двумя руками одновременно.</a:t>
            </a:r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Обучать хвату за перекладину во время лазанья. Закреплять умение ползать.</a:t>
            </a:r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Учить сохранять правильную осанку в положениях сидя, стоя, в дви­жении, при выполнении упражнений в равновесии.</a:t>
            </a:r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Учить детей надевать и снимать лыжи, ходить на них, ставить лыжи на место.</a:t>
            </a:r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1600" b="1" i="1" dirty="0">
                <a:solidFill>
                  <a:srgbClr val="002060"/>
                </a:solidFill>
                <a:latin typeface="Georgia" pitchFamily="18" charset="0"/>
              </a:rPr>
              <a:t>Учить реагировать на сигналы «беги», «лови», «стой» и др.; выполнять правила в подвижных играх.</a:t>
            </a:r>
            <a:endParaRPr lang="ru-RU" sz="1600" b="1" dirty="0">
              <a:solidFill>
                <a:srgbClr val="002060"/>
              </a:solidFill>
              <a:latin typeface="Georgia" pitchFamily="18" charset="0"/>
            </a:endParaRPr>
          </a:p>
          <a:p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92081" y="188640"/>
            <a:ext cx="32976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цели и задачи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8007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332656"/>
            <a:ext cx="8136904" cy="6336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i="1" dirty="0">
                <a:solidFill>
                  <a:srgbClr val="FF0000"/>
                </a:solidFill>
                <a:latin typeface="Georgia" pitchFamily="18" charset="0"/>
              </a:rPr>
              <a:t>самое главное для физического развития детей 3-х летнего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возраста</a:t>
            </a:r>
          </a:p>
          <a:p>
            <a:r>
              <a:rPr lang="ru-RU" sz="4000" b="1" i="1" dirty="0" smtClean="0">
                <a:solidFill>
                  <a:srgbClr val="0070C0"/>
                </a:solidFill>
                <a:latin typeface="Georgia" pitchFamily="18" charset="0"/>
              </a:rPr>
              <a:t>полноценное питание</a:t>
            </a:r>
          </a:p>
          <a:p>
            <a:r>
              <a:rPr lang="ru-RU" sz="4000" b="1" i="1" dirty="0" smtClean="0">
                <a:solidFill>
                  <a:srgbClr val="FFC000"/>
                </a:solidFill>
                <a:latin typeface="Georgia" pitchFamily="18" charset="0"/>
              </a:rPr>
              <a:t>ежедневные </a:t>
            </a:r>
            <a:r>
              <a:rPr lang="ru-RU" sz="4000" b="1" i="1" dirty="0">
                <a:solidFill>
                  <a:srgbClr val="FFC000"/>
                </a:solidFill>
                <a:latin typeface="Georgia" pitchFamily="18" charset="0"/>
              </a:rPr>
              <a:t>физические </a:t>
            </a:r>
            <a:r>
              <a:rPr lang="ru-RU" sz="4000" b="1" i="1" dirty="0" smtClean="0">
                <a:solidFill>
                  <a:srgbClr val="FFC000"/>
                </a:solidFill>
                <a:latin typeface="Georgia" pitchFamily="18" charset="0"/>
              </a:rPr>
              <a:t>упражнения</a:t>
            </a:r>
          </a:p>
          <a:p>
            <a:r>
              <a:rPr lang="ru-RU" sz="4000" b="1" i="1" dirty="0" smtClean="0">
                <a:solidFill>
                  <a:srgbClr val="00B050"/>
                </a:solidFill>
                <a:latin typeface="Georgia" pitchFamily="18" charset="0"/>
              </a:rPr>
              <a:t>соблюдение </a:t>
            </a:r>
            <a:r>
              <a:rPr lang="ru-RU" sz="4000" b="1" i="1" dirty="0">
                <a:solidFill>
                  <a:srgbClr val="00B050"/>
                </a:solidFill>
                <a:latin typeface="Georgia" pitchFamily="18" charset="0"/>
              </a:rPr>
              <a:t>режима дня.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599904" y="6381328"/>
            <a:ext cx="45719" cy="17688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3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305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332656"/>
            <a:ext cx="8136904" cy="6336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>
                <a:solidFill>
                  <a:srgbClr val="0070C0"/>
                </a:solidFill>
                <a:latin typeface="Georgia" pitchFamily="18" charset="0"/>
              </a:rPr>
              <a:t>Дошкольник должен обязательно получать </a:t>
            </a:r>
            <a:endParaRPr lang="ru-RU" sz="3200" b="1" i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Белки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Жиры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Углеводы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Микро и макроэлементы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Витамины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Минеральные вещества</a:t>
            </a: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rgbClr val="0070C0"/>
                </a:solidFill>
                <a:latin typeface="Georgia" pitchFamily="18" charset="0"/>
              </a:rPr>
              <a:t>   Овощи, фрукты, сухофрукты, молочные продукты, крупы, мясо, рыба, масла.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599904" y="6381328"/>
            <a:ext cx="45719" cy="17688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32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3969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chebilka.ru/pars_docs/refs/199/198068/198068_html_m48ca3b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7"/>
            <a:ext cx="8363272" cy="61926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Физическое развитие в Детском саду</a:t>
            </a:r>
            <a:endParaRPr lang="ru-RU" sz="4000" dirty="0" smtClean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Утренняя зарядка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Физкультура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Физкультур.  минутки на занятиях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Подвижные игры на прогулках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latin typeface="Georgia" pitchFamily="18" charset="0"/>
              </a:rPr>
              <a:t>Режим дня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532440" y="5949280"/>
            <a:ext cx="154360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3946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911</Words>
  <Application>Microsoft Office PowerPoint</Application>
  <PresentationFormat>Экран (4:3)</PresentationFormat>
  <Paragraphs>173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70</cp:revision>
  <dcterms:created xsi:type="dcterms:W3CDTF">2015-09-18T15:13:36Z</dcterms:created>
  <dcterms:modified xsi:type="dcterms:W3CDTF">2015-10-13T13:31:31Z</dcterms:modified>
</cp:coreProperties>
</file>