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74" r:id="rId6"/>
    <p:sldId id="275" r:id="rId7"/>
    <p:sldId id="262" r:id="rId8"/>
    <p:sldId id="276" r:id="rId9"/>
    <p:sldId id="278" r:id="rId10"/>
    <p:sldId id="265" r:id="rId11"/>
    <p:sldId id="279" r:id="rId12"/>
    <p:sldId id="272" r:id="rId13"/>
    <p:sldId id="268" r:id="rId14"/>
    <p:sldId id="280" r:id="rId15"/>
    <p:sldId id="281" r:id="rId16"/>
    <p:sldId id="282" r:id="rId17"/>
    <p:sldId id="271" r:id="rId18"/>
    <p:sldId id="284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DBA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3122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5.8102533855361731E-2"/>
          <c:y val="1.4984629067496777E-2"/>
          <c:w val="0.77595589585564539"/>
          <c:h val="0.8929817675605661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Tax on Profits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cat>
            <c:strRef>
              <c:f>Лист1!$A$2:$A$5</c:f>
              <c:strCache>
                <c:ptCount val="4"/>
                <c:pt idx="0">
                  <c:v>Russia</c:v>
                </c:pt>
                <c:pt idx="1">
                  <c:v>Great Britain</c:v>
                </c:pt>
                <c:pt idx="2">
                  <c:v>Germany</c:v>
                </c:pt>
                <c:pt idx="3">
                  <c:v>France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</c:v>
                </c:pt>
                <c:pt idx="1">
                  <c:v>0.2</c:v>
                </c:pt>
                <c:pt idx="2">
                  <c:v>0.15000000000000011</c:v>
                </c:pt>
                <c:pt idx="3">
                  <c:v>0.34000000000000036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VAT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cat>
            <c:strRef>
              <c:f>Лист1!$A$2:$A$5</c:f>
              <c:strCache>
                <c:ptCount val="4"/>
                <c:pt idx="0">
                  <c:v>Russia</c:v>
                </c:pt>
                <c:pt idx="1">
                  <c:v>Great Britain</c:v>
                </c:pt>
                <c:pt idx="2">
                  <c:v>Germany</c:v>
                </c:pt>
                <c:pt idx="3">
                  <c:v>France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0.1800000000000001</c:v>
                </c:pt>
                <c:pt idx="1">
                  <c:v>0.2</c:v>
                </c:pt>
                <c:pt idx="2">
                  <c:v>0.19000000000000011</c:v>
                </c:pt>
                <c:pt idx="3" formatCode="0.00%">
                  <c:v>0.19600000000000012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Income Tax 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cat>
            <c:strRef>
              <c:f>Лист1!$A$2:$A$5</c:f>
              <c:strCache>
                <c:ptCount val="4"/>
                <c:pt idx="0">
                  <c:v>Russia</c:v>
                </c:pt>
                <c:pt idx="1">
                  <c:v>Great Britain</c:v>
                </c:pt>
                <c:pt idx="2">
                  <c:v>Germany</c:v>
                </c:pt>
                <c:pt idx="3">
                  <c:v>France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0.13</c:v>
                </c:pt>
                <c:pt idx="1">
                  <c:v>0.2</c:v>
                </c:pt>
                <c:pt idx="2" formatCode="0.00%">
                  <c:v>0.29500000000000021</c:v>
                </c:pt>
                <c:pt idx="3">
                  <c:v>0.2</c:v>
                </c:pt>
              </c:numCache>
            </c:numRef>
          </c:val>
        </c:ser>
        <c:axId val="62057088"/>
        <c:axId val="62087552"/>
      </c:barChart>
      <c:catAx>
        <c:axId val="6205708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 i="0" baseline="0"/>
            </a:pPr>
            <a:endParaRPr lang="ru-RU"/>
          </a:p>
        </c:txPr>
        <c:crossAx val="62087552"/>
        <c:crosses val="autoZero"/>
        <c:auto val="1"/>
        <c:lblAlgn val="ctr"/>
        <c:lblOffset val="100"/>
      </c:catAx>
      <c:valAx>
        <c:axId val="62087552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600" baseline="0"/>
            </a:pPr>
            <a:endParaRPr lang="ru-RU"/>
          </a:p>
        </c:txPr>
        <c:crossAx val="620570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453871391076071"/>
          <c:y val="1.4451498398309615E-2"/>
          <c:w val="0.17046131266605022"/>
          <c:h val="0.15285067960789622"/>
        </c:manualLayout>
      </c:layout>
      <c:txPr>
        <a:bodyPr/>
        <a:lstStyle/>
        <a:p>
          <a:pPr>
            <a:defRPr sz="1800" b="1" i="0" baseline="0"/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4.xml"/><Relationship Id="rId7" Type="http://schemas.openxmlformats.org/officeDocument/2006/relationships/slide" Target="slide1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0.xml"/><Relationship Id="rId10" Type="http://schemas.openxmlformats.org/officeDocument/2006/relationships/image" Target="../media/image2.png"/><Relationship Id="rId4" Type="http://schemas.openxmlformats.org/officeDocument/2006/relationships/slide" Target="slide7.xml"/><Relationship Id="rId9" Type="http://schemas.openxmlformats.org/officeDocument/2006/relationships/slide" Target="slide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8358246" cy="2613033"/>
          </a:xfrm>
        </p:spPr>
        <p:txBody>
          <a:bodyPr>
            <a:no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analysis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of the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taxation in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Russia and foreign countries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3143248"/>
            <a:ext cx="5929354" cy="3286148"/>
          </a:xfrm>
        </p:spPr>
        <p:txBody>
          <a:bodyPr>
            <a:normAutofit lnSpcReduction="10000"/>
          </a:bodyPr>
          <a:lstStyle/>
          <a:p>
            <a:pPr algn="r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ru-RU" sz="2800" u="sng" dirty="0" smtClean="0">
                <a:solidFill>
                  <a:schemeClr val="tx1"/>
                </a:solidFill>
              </a:rPr>
              <a:t>Students</a:t>
            </a:r>
            <a:r>
              <a:rPr lang="ru-RU" altLang="ru-RU" sz="2800" dirty="0" smtClean="0">
                <a:solidFill>
                  <a:schemeClr val="tx1"/>
                </a:solidFill>
              </a:rPr>
              <a:t>: </a:t>
            </a:r>
            <a:r>
              <a:rPr lang="en-US" altLang="ru-RU" sz="2800" dirty="0" err="1" smtClean="0">
                <a:solidFill>
                  <a:schemeClr val="tx1"/>
                </a:solidFill>
              </a:rPr>
              <a:t>Zhuravleva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</a:rPr>
              <a:t>Anastasiya</a:t>
            </a:r>
            <a:endParaRPr lang="en-US" altLang="ru-RU" sz="2800" dirty="0" smtClean="0">
              <a:solidFill>
                <a:schemeClr val="tx1"/>
              </a:solidFill>
            </a:endParaRPr>
          </a:p>
          <a:p>
            <a:pPr algn="r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ru-RU" sz="2800" dirty="0" smtClean="0">
                <a:solidFill>
                  <a:schemeClr val="tx1"/>
                </a:solidFill>
              </a:rPr>
              <a:t>                   </a:t>
            </a:r>
            <a:r>
              <a:rPr lang="en-US" altLang="ru-RU" sz="2800" dirty="0" err="1" smtClean="0">
                <a:solidFill>
                  <a:schemeClr val="tx1"/>
                </a:solidFill>
              </a:rPr>
              <a:t>Ospanova</a:t>
            </a:r>
            <a:r>
              <a:rPr lang="en-US" altLang="ru-RU" sz="2800" dirty="0" smtClean="0">
                <a:solidFill>
                  <a:schemeClr val="tx1"/>
                </a:solidFill>
              </a:rPr>
              <a:t> Diana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endParaRPr lang="en-US" altLang="ru-RU" sz="2800" dirty="0" smtClean="0">
              <a:solidFill>
                <a:schemeClr val="tx1"/>
              </a:solidFill>
            </a:endParaRPr>
          </a:p>
          <a:p>
            <a:pPr algn="r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ru-RU" sz="2800" u="sng" dirty="0" smtClean="0">
                <a:solidFill>
                  <a:schemeClr val="tx1"/>
                </a:solidFill>
              </a:rPr>
              <a:t>Group</a:t>
            </a:r>
            <a:r>
              <a:rPr lang="en-US" altLang="ru-RU" sz="2800" dirty="0" smtClean="0">
                <a:solidFill>
                  <a:schemeClr val="tx1"/>
                </a:solidFill>
              </a:rPr>
              <a:t>: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smtClean="0">
                <a:solidFill>
                  <a:schemeClr val="tx1"/>
                </a:solidFill>
              </a:rPr>
              <a:t>2 </a:t>
            </a:r>
            <a:r>
              <a:rPr lang="en-US" altLang="ru-RU" sz="2800" dirty="0" err="1" smtClean="0">
                <a:solidFill>
                  <a:schemeClr val="tx1"/>
                </a:solidFill>
              </a:rPr>
              <a:t>BKh</a:t>
            </a:r>
            <a:endParaRPr lang="en-US" altLang="ru-RU" sz="2800" dirty="0" smtClean="0">
              <a:solidFill>
                <a:schemeClr val="tx1"/>
              </a:solidFill>
            </a:endParaRPr>
          </a:p>
          <a:p>
            <a:pPr algn="r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ru-RU" sz="2800" u="sng" dirty="0" smtClean="0">
                <a:solidFill>
                  <a:schemeClr val="tx1"/>
                </a:solidFill>
              </a:rPr>
              <a:t>Teachers</a:t>
            </a:r>
            <a:r>
              <a:rPr lang="en-US" altLang="ru-RU" sz="2800" dirty="0" smtClean="0">
                <a:solidFill>
                  <a:schemeClr val="tx1"/>
                </a:solidFill>
              </a:rPr>
              <a:t>: </a:t>
            </a:r>
            <a:r>
              <a:rPr lang="en-US" altLang="ru-RU" sz="2800" dirty="0" err="1" smtClean="0">
                <a:solidFill>
                  <a:schemeClr val="tx1"/>
                </a:solidFill>
              </a:rPr>
              <a:t>Belich</a:t>
            </a:r>
            <a:r>
              <a:rPr lang="en-US" altLang="ru-RU" sz="2800" dirty="0" smtClean="0">
                <a:solidFill>
                  <a:schemeClr val="tx1"/>
                </a:solidFill>
              </a:rPr>
              <a:t> E.B.</a:t>
            </a:r>
            <a:endParaRPr lang="en-US" altLang="ru-RU" sz="2800" dirty="0" smtClean="0">
              <a:solidFill>
                <a:schemeClr val="tx1"/>
              </a:solidFill>
            </a:endParaRPr>
          </a:p>
          <a:p>
            <a:pPr algn="r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ru-RU" sz="2800" dirty="0" smtClean="0">
                <a:solidFill>
                  <a:schemeClr val="tx1"/>
                </a:solidFill>
              </a:rPr>
              <a:t>                  </a:t>
            </a:r>
            <a:r>
              <a:rPr lang="en-US" altLang="ru-RU" sz="2800" dirty="0" err="1" smtClean="0">
                <a:solidFill>
                  <a:schemeClr val="tx1"/>
                </a:solidFill>
              </a:rPr>
              <a:t>Shishkevich</a:t>
            </a:r>
            <a:r>
              <a:rPr lang="en-US" altLang="ru-RU" sz="2800" dirty="0" smtClean="0">
                <a:solidFill>
                  <a:schemeClr val="tx1"/>
                </a:solidFill>
              </a:rPr>
              <a:t> S.A.</a:t>
            </a:r>
            <a:endParaRPr lang="en-US" altLang="ru-RU" sz="2800" dirty="0" smtClean="0">
              <a:solidFill>
                <a:schemeClr val="tx1"/>
              </a:solidFill>
            </a:endParaRPr>
          </a:p>
          <a:p>
            <a:pPr algn="l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ru-RU" sz="1800" dirty="0" smtClean="0">
              <a:solidFill>
                <a:schemeClr val="tx1"/>
              </a:solidFill>
            </a:endParaRPr>
          </a:p>
          <a:p>
            <a:pPr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ru-RU" sz="2400" dirty="0" smtClean="0">
                <a:solidFill>
                  <a:schemeClr val="tx1"/>
                </a:solidFill>
              </a:rPr>
              <a:t>Moscow 2014, April, 28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429000"/>
            <a:ext cx="2214578" cy="2996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286388"/>
            <a:ext cx="8229600" cy="114300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Taxation in Germany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vgrom.com_1324200981_flag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500042"/>
            <a:ext cx="7358114" cy="45959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perspective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14290"/>
            <a:ext cx="4210080" cy="642942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HISTORY</a:t>
            </a:r>
          </a:p>
          <a:p>
            <a:pPr algn="ctr">
              <a:buNone/>
            </a:pP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ell MT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May 2, 1879, Reichstag – German Chancellor </a:t>
            </a:r>
            <a:r>
              <a:rPr lang="en-US" sz="2400" u="sng" dirty="0" smtClean="0"/>
              <a:t>Otto Bismarck</a:t>
            </a:r>
            <a:r>
              <a:rPr lang="en-US" sz="2400" dirty="0" smtClean="0"/>
              <a:t>: moving the </a:t>
            </a:r>
            <a:r>
              <a:rPr lang="en-US" sz="2400" b="1" dirty="0" smtClean="0"/>
              <a:t>burden of income taxes on consumption</a:t>
            </a:r>
            <a:r>
              <a:rPr lang="en-US" sz="2400" dirty="0" smtClean="0"/>
              <a:t>(expenditure).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December, 1919 –                the biggest </a:t>
            </a:r>
            <a:r>
              <a:rPr lang="en-US" sz="2400" b="1" dirty="0" smtClean="0"/>
              <a:t>tax reform </a:t>
            </a:r>
            <a:r>
              <a:rPr lang="en-US" sz="2400" dirty="0" smtClean="0"/>
              <a:t>in Germany began.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After World War II –      </a:t>
            </a:r>
            <a:r>
              <a:rPr lang="en-US" sz="2400" u="sng" dirty="0" smtClean="0"/>
              <a:t>Ludwig Erhard</a:t>
            </a:r>
            <a:r>
              <a:rPr lang="en-US" sz="2400" dirty="0" smtClean="0"/>
              <a:t>, Chancellor of West Germany (FRG): the most </a:t>
            </a:r>
            <a:r>
              <a:rPr lang="en-US" sz="2400" b="1" dirty="0" smtClean="0"/>
              <a:t>important principles of taxation system</a:t>
            </a:r>
            <a:r>
              <a:rPr lang="en-US" sz="2400" dirty="0" smtClean="0"/>
              <a:t> were laid.</a:t>
            </a:r>
            <a:endParaRPr lang="ru-RU" sz="24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4290"/>
            <a:ext cx="4210080" cy="642942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MAIN CHARACTERISTICS</a:t>
            </a:r>
          </a:p>
          <a:p>
            <a:pPr algn="ctr">
              <a:buNone/>
            </a:pP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ell MT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Russia and Germany  have </a:t>
            </a:r>
            <a:r>
              <a:rPr lang="en-US" sz="2400" b="1" dirty="0" smtClean="0"/>
              <a:t>similarities of tax systems</a:t>
            </a:r>
            <a:r>
              <a:rPr lang="en-US" sz="2400" dirty="0" smtClean="0"/>
              <a:t>:</a:t>
            </a:r>
          </a:p>
          <a:p>
            <a:r>
              <a:rPr lang="en-US" sz="2400" dirty="0" smtClean="0"/>
              <a:t>principle of </a:t>
            </a:r>
            <a:r>
              <a:rPr lang="en-US" sz="2400" b="1" dirty="0" smtClean="0"/>
              <a:t>multiplicity</a:t>
            </a:r>
            <a:r>
              <a:rPr lang="en-US" sz="2400" dirty="0" smtClean="0"/>
              <a:t> of taxes;</a:t>
            </a:r>
          </a:p>
          <a:p>
            <a:r>
              <a:rPr lang="en-US" sz="2400" dirty="0" smtClean="0"/>
              <a:t>taxes – </a:t>
            </a:r>
            <a:r>
              <a:rPr lang="en-US" sz="2400" b="1" dirty="0" smtClean="0"/>
              <a:t>federal, regional and local</a:t>
            </a:r>
            <a:r>
              <a:rPr lang="en-US" sz="2400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However, in Germany – more types of taxes with their own specifics referred to the historical process.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Income tax depends on a   </a:t>
            </a:r>
            <a:r>
              <a:rPr lang="en-US" sz="2400" b="1" dirty="0" smtClean="0"/>
              <a:t>tax class</a:t>
            </a:r>
            <a:r>
              <a:rPr lang="en-US" sz="2400" dirty="0" smtClean="0"/>
              <a:t> (I-VI tax class)</a:t>
            </a:r>
            <a:r>
              <a:rPr lang="ru-RU" sz="2400" dirty="0" smtClean="0"/>
              <a:t>.</a:t>
            </a:r>
            <a:r>
              <a:rPr lang="en-US" sz="2400" dirty="0" smtClean="0"/>
              <a:t>            Min 19% - max 53%.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Monthly salary less than 400 EUR – "basis". </a:t>
            </a:r>
            <a:r>
              <a:rPr lang="en-US" sz="2400" b="1" dirty="0" smtClean="0"/>
              <a:t>No tax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214422"/>
          <a:ext cx="6143670" cy="37789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7890"/>
                <a:gridCol w="2047890"/>
                <a:gridCol w="2047890"/>
              </a:tblGrid>
              <a:tr h="16430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Income Tax</a:t>
                      </a:r>
                      <a:r>
                        <a:rPr lang="en-US" sz="2400" baseline="0" dirty="0" smtClean="0"/>
                        <a:t>es</a:t>
                      </a:r>
                      <a:endParaRPr lang="ru-RU" sz="2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Property Taxes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Taxes on Transactions and Consumption</a:t>
                      </a:r>
                      <a:endParaRPr lang="ru-RU" sz="2400" dirty="0"/>
                    </a:p>
                  </a:txBody>
                  <a:tcPr/>
                </a:tc>
              </a:tr>
              <a:tr h="44237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Income tax</a:t>
                      </a:r>
                    </a:p>
                    <a:p>
                      <a:pPr algn="ctr"/>
                      <a:r>
                        <a:rPr lang="en-US" sz="2000" dirty="0" smtClean="0"/>
                        <a:t>(on individuals)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Land tax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VAT</a:t>
                      </a:r>
                    </a:p>
                  </a:txBody>
                  <a:tcPr/>
                </a:tc>
              </a:tr>
              <a:tr h="7338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Tax on profits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(corporate tax)</a:t>
                      </a:r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Wealth and Inheritance tax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Tax on purchase of the property</a:t>
                      </a:r>
                      <a:endParaRPr lang="ru-RU" sz="2000" dirty="0"/>
                    </a:p>
                  </a:txBody>
                  <a:tcPr/>
                </a:tc>
              </a:tr>
              <a:tr h="67222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Tax on economic activities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3054904"/>
            <a:ext cx="2714612" cy="380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0" y="21429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The main taxes in Germany</a:t>
            </a:r>
            <a:endParaRPr lang="ru-RU" sz="4400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357826"/>
            <a:ext cx="8229600" cy="114300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Taxation in France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Francija-karogs-6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14290"/>
            <a:ext cx="8143932" cy="50006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perspectiveAbove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85728"/>
            <a:ext cx="3929090" cy="592935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2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History</a:t>
            </a:r>
          </a:p>
          <a:p>
            <a:pPr algn="ctr">
              <a:buNone/>
            </a:pPr>
            <a:endParaRPr lang="en-US" sz="2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ell MT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600" dirty="0" smtClean="0"/>
              <a:t>15</a:t>
            </a:r>
            <a:r>
              <a:rPr lang="en-US" sz="2600" baseline="30000" dirty="0" smtClean="0"/>
              <a:t>th</a:t>
            </a:r>
            <a:r>
              <a:rPr lang="en-US" sz="2600" dirty="0" smtClean="0"/>
              <a:t>-18</a:t>
            </a:r>
            <a:r>
              <a:rPr lang="en-US" sz="2600" baseline="30000" dirty="0" smtClean="0"/>
              <a:t>th</a:t>
            </a:r>
            <a:r>
              <a:rPr lang="en-US" sz="2600" dirty="0" smtClean="0"/>
              <a:t> cent. –</a:t>
            </a:r>
            <a:r>
              <a:rPr lang="en-US" sz="2600" b="1" dirty="0" err="1" smtClean="0"/>
              <a:t>talja</a:t>
            </a:r>
            <a:r>
              <a:rPr lang="en-US" sz="2600" dirty="0" smtClean="0"/>
              <a:t>, (French </a:t>
            </a:r>
            <a:r>
              <a:rPr lang="en-US" sz="2600" dirty="0" err="1" smtClean="0"/>
              <a:t>taille</a:t>
            </a:r>
            <a:r>
              <a:rPr lang="en-US" sz="2600" dirty="0" smtClean="0"/>
              <a:t>) – direct tax in France, was cancelled by the great French Revolution. </a:t>
            </a:r>
          </a:p>
          <a:p>
            <a:pPr>
              <a:buFont typeface="Wingdings" pitchFamily="2" charset="2"/>
              <a:buChar char="ü"/>
            </a:pPr>
            <a:r>
              <a:rPr lang="en-US" sz="2600" dirty="0" smtClean="0"/>
              <a:t>French Revolution –            a significant  influence on the development of tax system in France.</a:t>
            </a:r>
          </a:p>
          <a:p>
            <a:pPr>
              <a:buFont typeface="Wingdings" pitchFamily="2" charset="2"/>
              <a:buChar char="ü"/>
            </a:pPr>
            <a:r>
              <a:rPr lang="en-US" sz="2600" dirty="0" smtClean="0"/>
              <a:t>20</a:t>
            </a:r>
            <a:r>
              <a:rPr lang="en-US" sz="2600" baseline="30000" dirty="0" smtClean="0"/>
              <a:t>th</a:t>
            </a:r>
            <a:r>
              <a:rPr lang="en-US" sz="2600" dirty="0" smtClean="0"/>
              <a:t> cent. – innovations in the tax system: </a:t>
            </a:r>
            <a:r>
              <a:rPr lang="en-US" sz="2600" b="1" dirty="0" smtClean="0"/>
              <a:t>income taxes</a:t>
            </a:r>
            <a:r>
              <a:rPr lang="en-US" sz="2600" dirty="0" smtClean="0"/>
              <a:t> were imposed.</a:t>
            </a:r>
          </a:p>
          <a:p>
            <a:pPr>
              <a:buFont typeface="Wingdings" pitchFamily="2" charset="2"/>
              <a:buChar char="ü"/>
            </a:pPr>
            <a:r>
              <a:rPr lang="en-US" sz="2600" dirty="0" smtClean="0"/>
              <a:t>1954 – first time in the history value added tax (</a:t>
            </a:r>
            <a:r>
              <a:rPr lang="en-US" sz="2600" b="1" dirty="0" smtClean="0"/>
              <a:t>VAT</a:t>
            </a:r>
            <a:r>
              <a:rPr lang="en-US" sz="2600" dirty="0" smtClean="0"/>
              <a:t>) was imposed.</a:t>
            </a:r>
            <a:endParaRPr lang="ru-RU" sz="2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285728"/>
            <a:ext cx="4038600" cy="635798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2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MAIN CHARACTERISTICS</a:t>
            </a:r>
          </a:p>
          <a:p>
            <a:pPr algn="ctr">
              <a:buNone/>
            </a:pPr>
            <a:endParaRPr lang="en-US" sz="2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ell MT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b="1" dirty="0" smtClean="0"/>
              <a:t>   </a:t>
            </a:r>
            <a:r>
              <a:rPr lang="en-US" sz="2600" b="1" dirty="0" smtClean="0"/>
              <a:t>French tax system:  </a:t>
            </a:r>
          </a:p>
          <a:p>
            <a:r>
              <a:rPr lang="en-US" sz="2600" dirty="0" smtClean="0"/>
              <a:t>high share of social contributions – </a:t>
            </a:r>
            <a:r>
              <a:rPr lang="en-US" sz="2600" b="1" dirty="0" smtClean="0"/>
              <a:t>high social taxes </a:t>
            </a:r>
            <a:r>
              <a:rPr lang="en-US" sz="2600" dirty="0" smtClean="0"/>
              <a:t>– payments and contributions to social funds (more than 40% of the total amount of taxes and compulsory payments);</a:t>
            </a:r>
          </a:p>
          <a:p>
            <a:r>
              <a:rPr lang="en-US" sz="2600" dirty="0" smtClean="0"/>
              <a:t> the predominance of </a:t>
            </a:r>
            <a:r>
              <a:rPr lang="en-US" sz="2600" b="1" dirty="0" smtClean="0"/>
              <a:t>indirect taxes</a:t>
            </a:r>
            <a:r>
              <a:rPr lang="en-US" sz="2600" dirty="0" smtClean="0"/>
              <a:t> (60% of the tax income of the general budget;</a:t>
            </a:r>
          </a:p>
          <a:p>
            <a:r>
              <a:rPr lang="en-US" sz="2600" dirty="0" smtClean="0"/>
              <a:t>extensive system of </a:t>
            </a:r>
            <a:r>
              <a:rPr lang="en-US" sz="2600" b="1" dirty="0" smtClean="0"/>
              <a:t>benefits and allowances</a:t>
            </a:r>
            <a:r>
              <a:rPr lang="en-US" sz="2600" dirty="0" smtClean="0"/>
              <a:t>.</a:t>
            </a:r>
            <a:endParaRPr lang="ru-RU" sz="2600" dirty="0" smtClean="0"/>
          </a:p>
          <a:p>
            <a:endParaRPr lang="ru-RU" sz="2600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501122" cy="1071570"/>
          </a:xfrm>
        </p:spPr>
        <p:txBody>
          <a:bodyPr>
            <a:no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The main taxes in France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285860"/>
          <a:ext cx="82296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Income Tax</a:t>
                      </a:r>
                      <a:r>
                        <a:rPr lang="en-US" sz="2400" baseline="0" dirty="0" smtClean="0"/>
                        <a:t>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Taxes</a:t>
                      </a:r>
                      <a:r>
                        <a:rPr lang="en-US" sz="2400" baseline="0" dirty="0" smtClean="0"/>
                        <a:t> on Expenditure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Local Taxes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Income tax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VAT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Land tax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Social</a:t>
                      </a:r>
                      <a:r>
                        <a:rPr lang="en-US" sz="2000" baseline="0" dirty="0" smtClean="0"/>
                        <a:t> contributions</a:t>
                      </a:r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Tax on wage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Housing </a:t>
                      </a:r>
                      <a:r>
                        <a:rPr lang="en-US" sz="2000" dirty="0" smtClean="0"/>
                        <a:t>tax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Tax on profits</a:t>
                      </a:r>
                    </a:p>
                    <a:p>
                      <a:pPr algn="ctr"/>
                      <a:r>
                        <a:rPr lang="en-US" sz="2000" dirty="0" smtClean="0"/>
                        <a:t>(corporate tax)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Tax on real estate and securities</a:t>
                      </a: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Professional tax (Mining tax)</a:t>
                      </a:r>
                    </a:p>
                  </a:txBody>
                  <a:tcPr/>
                </a:tc>
              </a:tr>
              <a:tr h="621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Wealth</a:t>
                      </a:r>
                      <a:r>
                        <a:rPr lang="en-US" sz="2000" baseline="0" dirty="0" smtClean="0"/>
                        <a:t> and Inheritance tax</a:t>
                      </a:r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Excise and Stamp duties Customs duties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lNy00Zjg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4241910"/>
            <a:ext cx="3049835" cy="2616090"/>
          </a:xfrm>
          <a:prstGeom prst="rect">
            <a:avLst/>
          </a:prstGeom>
          <a:scene3d>
            <a:camera prst="obliqueBottomRight"/>
            <a:lightRig rig="threePt" dir="t"/>
          </a:scene3d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29642" cy="857256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Three main taxes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142984"/>
          <a:ext cx="8643999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1333"/>
                <a:gridCol w="2881333"/>
                <a:gridCol w="2881333"/>
              </a:tblGrid>
              <a:tr h="103517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Income Tax</a:t>
                      </a:r>
                      <a:r>
                        <a:rPr lang="en-US" sz="2400" baseline="0" dirty="0" smtClean="0"/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/>
                        <a:t>(on individuals)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sz="2400" dirty="0" smtClean="0"/>
                        <a:t>VAT</a:t>
                      </a:r>
                    </a:p>
                    <a:p>
                      <a:pPr algn="ctr"/>
                      <a:r>
                        <a:rPr lang="en-US" sz="2400" dirty="0" smtClean="0"/>
                        <a:t>(Value Added Tax)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sz="2400" dirty="0" smtClean="0"/>
                        <a:t> Tax</a:t>
                      </a:r>
                      <a:r>
                        <a:rPr lang="en-US" sz="2400" baseline="0" dirty="0" smtClean="0"/>
                        <a:t> on Profits</a:t>
                      </a:r>
                    </a:p>
                    <a:p>
                      <a:pPr algn="ctr"/>
                      <a:r>
                        <a:rPr lang="en-US" sz="2400" baseline="0" dirty="0" smtClean="0"/>
                        <a:t>(corporate tax)</a:t>
                      </a:r>
                      <a:endParaRPr lang="ru-RU" sz="2400" dirty="0"/>
                    </a:p>
                  </a:txBody>
                  <a:tcPr/>
                </a:tc>
              </a:tr>
              <a:tr h="35368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dirty="0" smtClean="0"/>
                        <a:t>   </a:t>
                      </a:r>
                      <a:r>
                        <a:rPr lang="en-US" sz="2000" u="sng" dirty="0" smtClean="0"/>
                        <a:t>Direct</a:t>
                      </a:r>
                      <a:r>
                        <a:rPr lang="en-US" sz="2000" dirty="0" smtClean="0"/>
                        <a:t> tax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dirty="0" smtClean="0"/>
                        <a:t>   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percentage of the total income of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individuals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baseline="0" dirty="0" smtClean="0"/>
                        <a:t>   V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aries with the income of the taxpayer</a:t>
                      </a:r>
                      <a:endParaRPr lang="en-US" sz="2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en-US" sz="2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en-US" sz="2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2000" dirty="0" smtClean="0"/>
                        <a:t> In Russia   13%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2000" dirty="0" smtClean="0"/>
                        <a:t> In Great Britain 20%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2000" dirty="0" smtClean="0"/>
                        <a:t> In Germany  29,5%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2000" dirty="0" smtClean="0"/>
                        <a:t> In France  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   </a:t>
                      </a:r>
                      <a:r>
                        <a:rPr lang="en-US" sz="2000" u="sng" dirty="0" smtClean="0"/>
                        <a:t>Indirect</a:t>
                      </a:r>
                      <a:r>
                        <a:rPr lang="en-US" sz="2000" dirty="0" smtClean="0"/>
                        <a:t> tax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   Exemption to the state budget of the part of the value of the goods, works or services</a:t>
                      </a:r>
                    </a:p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en-US" sz="2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en-US" sz="2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2000" dirty="0" smtClean="0"/>
                        <a:t> In Russia  18%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2000" dirty="0" smtClean="0"/>
                        <a:t> In Great Britain  20%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2000" dirty="0" smtClean="0"/>
                        <a:t> In Germany  19%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2000" dirty="0" smtClean="0"/>
                        <a:t> In France  19,6%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   </a:t>
                      </a:r>
                      <a:r>
                        <a:rPr lang="en-US" sz="2000" u="sng" dirty="0" smtClean="0"/>
                        <a:t>Direct</a:t>
                      </a:r>
                      <a:r>
                        <a:rPr lang="en-US" sz="2000" dirty="0" smtClean="0"/>
                        <a:t> tax levied on profit of organization (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corporations, </a:t>
                      </a:r>
                      <a:r>
                        <a:rPr lang="en-US" sz="1800" dirty="0" smtClean="0"/>
                        <a:t>enterprise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 other legal entities</a:t>
                      </a:r>
                      <a:r>
                        <a:rPr lang="en-US" sz="2000" dirty="0" smtClean="0"/>
                        <a:t>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T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axes net income (the difference between gross receipts, expenses, and additional write-offs)</a:t>
                      </a:r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2000" dirty="0" smtClean="0"/>
                        <a:t> In Russia  20%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2000" dirty="0" smtClean="0"/>
                        <a:t> In Great Britain  20%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2000" dirty="0" smtClean="0"/>
                        <a:t> In Germany  15%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2000" dirty="0" smtClean="0"/>
                        <a:t> In France  34%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1285860"/>
          </a:xfrm>
        </p:spPr>
        <p:txBody>
          <a:bodyPr>
            <a:no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Comparisons of taxes in four countries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Conclusion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521497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b="1" dirty="0" smtClean="0"/>
              <a:t>Impartial</a:t>
            </a:r>
            <a:r>
              <a:rPr lang="en-US" sz="2400" b="1" dirty="0" smtClean="0"/>
              <a:t>, professional and efficient national </a:t>
            </a:r>
            <a:r>
              <a:rPr lang="en-US" sz="2400" b="1" dirty="0" smtClean="0"/>
              <a:t> tax service</a:t>
            </a:r>
            <a:r>
              <a:rPr lang="en-US" sz="2400" dirty="0" smtClean="0"/>
              <a:t>               formation </a:t>
            </a:r>
            <a:r>
              <a:rPr lang="en-US" sz="2400" dirty="0" smtClean="0"/>
              <a:t>of the public tax consciousness and </a:t>
            </a:r>
            <a:r>
              <a:rPr lang="en-US" sz="2400" dirty="0" smtClean="0"/>
              <a:t>culture.</a:t>
            </a: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b="1" dirty="0" smtClean="0"/>
              <a:t>Establishment of fair, stable and predictable </a:t>
            </a:r>
            <a:r>
              <a:rPr lang="en-US" sz="2400" b="1" dirty="0" smtClean="0"/>
              <a:t>tax      system</a:t>
            </a:r>
            <a:r>
              <a:rPr lang="en-US" sz="2400" dirty="0" smtClean="0"/>
              <a:t>                  </a:t>
            </a:r>
            <a:r>
              <a:rPr lang="en-US" sz="2400" dirty="0" smtClean="0"/>
              <a:t>increasing of economic efficiency and strengthening of governmental </a:t>
            </a:r>
            <a:r>
              <a:rPr lang="en-US" sz="2400" dirty="0" smtClean="0"/>
              <a:t>budget.</a:t>
            </a:r>
            <a:endParaRPr lang="en-US" sz="24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528641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sz="2400" b="1" dirty="0" smtClean="0"/>
              <a:t>     Taxes &amp; Countries:</a:t>
            </a:r>
          </a:p>
          <a:p>
            <a:r>
              <a:rPr lang="en-US" sz="2400" b="1" dirty="0" smtClean="0"/>
              <a:t>Russia and Great Britain</a:t>
            </a:r>
            <a:r>
              <a:rPr lang="en-US" sz="2400" dirty="0" smtClean="0"/>
              <a:t>: the mildest taxation systems;</a:t>
            </a:r>
          </a:p>
          <a:p>
            <a:r>
              <a:rPr lang="en-US" sz="2400" b="1" dirty="0" smtClean="0"/>
              <a:t>Russia</a:t>
            </a:r>
            <a:r>
              <a:rPr lang="en-US" sz="2400" dirty="0" smtClean="0"/>
              <a:t>: the lowest income tax;</a:t>
            </a:r>
          </a:p>
          <a:p>
            <a:r>
              <a:rPr lang="en-US" sz="2400" b="1" dirty="0" smtClean="0"/>
              <a:t>Germany</a:t>
            </a:r>
            <a:r>
              <a:rPr lang="en-US" sz="2400" dirty="0" smtClean="0"/>
              <a:t>: the highest income tax;</a:t>
            </a:r>
          </a:p>
          <a:p>
            <a:r>
              <a:rPr lang="en-US" sz="2400" b="1" dirty="0" smtClean="0"/>
              <a:t>France</a:t>
            </a:r>
            <a:r>
              <a:rPr lang="en-US" sz="2400" dirty="0" smtClean="0"/>
              <a:t>: the highest tax on profits.</a:t>
            </a:r>
            <a:endParaRPr lang="ru-RU" sz="2400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2000232" y="2500306"/>
            <a:ext cx="64294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2000232" y="4429132"/>
            <a:ext cx="71438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32" y="0"/>
            <a:ext cx="2357486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3116"/>
            <a:ext cx="8229600" cy="1500190"/>
          </a:xfrm>
        </p:spPr>
        <p:txBody>
          <a:bodyPr>
            <a:norm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Thank you for your attention!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Contents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504351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hlinkClick r:id="rId2" action="ppaction://hlinksldjump"/>
              </a:rPr>
              <a:t>Tax &amp; Taxation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hlinkClick r:id="rId3" action="ppaction://hlinksldjump"/>
              </a:rPr>
              <a:t>Taxation in Russia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hlinkClick r:id="rId4" action="ppaction://hlinksldjump"/>
              </a:rPr>
              <a:t>Taxation in Great Britain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hlinkClick r:id="rId5" action="ppaction://hlinksldjump"/>
              </a:rPr>
              <a:t>Taxation in Germany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hlinkClick r:id="rId6" action="ppaction://hlinksldjump"/>
              </a:rPr>
              <a:t>Taxation in France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hlinkClick r:id="rId7" action="ppaction://hlinksldjump"/>
              </a:rPr>
              <a:t>Three Taxes:</a:t>
            </a:r>
            <a:endParaRPr lang="en-US" dirty="0" smtClean="0"/>
          </a:p>
          <a:p>
            <a:r>
              <a:rPr lang="en-US" dirty="0" smtClean="0"/>
              <a:t>VAT</a:t>
            </a:r>
          </a:p>
          <a:p>
            <a:r>
              <a:rPr lang="en-US" dirty="0" smtClean="0"/>
              <a:t>Income Tax</a:t>
            </a:r>
          </a:p>
          <a:p>
            <a:r>
              <a:rPr lang="en-US" dirty="0" smtClean="0"/>
              <a:t>Tax on Profits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hlinkClick r:id="rId8" action="ppaction://hlinksldjump"/>
              </a:rPr>
              <a:t>Comparisons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hlinkClick r:id="rId9" action="ppaction://hlinksldjump"/>
              </a:rPr>
              <a:t>Conclusion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 marL="514350" indent="-514350"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5008" y="1714488"/>
            <a:ext cx="28384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443914" cy="857256"/>
          </a:xfrm>
        </p:spPr>
        <p:txBody>
          <a:bodyPr>
            <a:norm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TAX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643998" cy="564360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obligatory, individually gratuitous payment raised from legal entities and individuals, withdrawal of a part of their income.</a:t>
            </a:r>
          </a:p>
          <a:p>
            <a:r>
              <a:rPr lang="en-US" sz="2000" dirty="0" smtClean="0"/>
              <a:t>Taxes – the main source of revenue of the government, which in turn uses it  for the benefit of the population.</a:t>
            </a:r>
          </a:p>
          <a:p>
            <a:endParaRPr lang="en-US" sz="2000" dirty="0" smtClean="0"/>
          </a:p>
          <a:p>
            <a:pPr algn="ctr">
              <a:buNone/>
            </a:pPr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TAXATION</a:t>
            </a:r>
            <a:endParaRPr lang="ru-RU" sz="4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2000" dirty="0" smtClean="0"/>
              <a:t>Taxation – seizing property, based on the governmental authority. </a:t>
            </a:r>
          </a:p>
          <a:p>
            <a:r>
              <a:rPr lang="en-US" sz="2000" dirty="0" smtClean="0"/>
              <a:t> Taxation – financing of public authorities at the expense of subjects, receiving its social security.</a:t>
            </a:r>
          </a:p>
          <a:p>
            <a:r>
              <a:rPr lang="en-US" sz="2000" dirty="0" smtClean="0"/>
              <a:t>The effective tax system should provide reasonable </a:t>
            </a:r>
          </a:p>
          <a:p>
            <a:pPr>
              <a:buNone/>
            </a:pPr>
            <a:r>
              <a:rPr lang="en-US" sz="2000" dirty="0" smtClean="0"/>
              <a:t>      needs of the state, withdrawing from a taxpayer </a:t>
            </a:r>
          </a:p>
          <a:p>
            <a:pPr>
              <a:buNone/>
            </a:pPr>
            <a:r>
              <a:rPr lang="en-US" sz="2000" dirty="0" smtClean="0"/>
              <a:t>      no more than 30 % of his income.</a:t>
            </a: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1246852928_a1aaa03d770cefd3ba02e2050a8aefaf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4929198"/>
            <a:ext cx="2239212" cy="1755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08976" y="2071678"/>
            <a:ext cx="2235024" cy="1303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214950"/>
            <a:ext cx="8229600" cy="114300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Taxation in Russia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flag_rossii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0"/>
            <a:ext cx="8001024" cy="45630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42852"/>
            <a:ext cx="3929090" cy="64294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HISTORY</a:t>
            </a:r>
          </a:p>
          <a:p>
            <a:pPr algn="ctr">
              <a:buNone/>
            </a:pP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ell MT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2400" dirty="0" smtClean="0"/>
              <a:t>The end of the 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cent. – unification of ancient tribes and lands.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2400" dirty="0" smtClean="0"/>
              <a:t>Charges in the prince’s treasure: </a:t>
            </a:r>
            <a:r>
              <a:rPr lang="en-US" sz="2400" b="1" dirty="0" smtClean="0"/>
              <a:t>tribute, </a:t>
            </a:r>
            <a:r>
              <a:rPr lang="en-US" sz="2400" dirty="0" smtClean="0"/>
              <a:t>or</a:t>
            </a:r>
            <a:r>
              <a:rPr lang="en-US" sz="2400" b="1" dirty="0" smtClean="0"/>
              <a:t> tribute money.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2400" dirty="0" smtClean="0"/>
              <a:t>Tsar Ivan III, 15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cent. –  the first Russian </a:t>
            </a:r>
            <a:r>
              <a:rPr lang="en-US" sz="2400" b="1" dirty="0" smtClean="0"/>
              <a:t>indirect and direct taxes.</a:t>
            </a:r>
            <a:endParaRPr lang="en-US" sz="29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142852"/>
            <a:ext cx="4572032" cy="628654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MAIN CHARACTERISTICS </a:t>
            </a:r>
          </a:p>
          <a:p>
            <a:pPr algn="ctr">
              <a:buNone/>
            </a:pP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ell MT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dirty="0" smtClean="0"/>
              <a:t>The total number of taxes –  from 54 to 15.                               During </a:t>
            </a:r>
            <a:r>
              <a:rPr lang="en-US" sz="2400" b="1" dirty="0" smtClean="0"/>
              <a:t>tax reform </a:t>
            </a:r>
            <a:r>
              <a:rPr lang="en-US" sz="2400" dirty="0" smtClean="0"/>
              <a:t>– tax burden: from 35% to 27,5 %.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dirty="0" smtClean="0"/>
              <a:t>Nowadays: the </a:t>
            </a:r>
            <a:r>
              <a:rPr lang="en-US" sz="2400" b="1" dirty="0" smtClean="0"/>
              <a:t>mobilization of taxes</a:t>
            </a:r>
            <a:r>
              <a:rPr lang="en-US" sz="2400" dirty="0" smtClean="0"/>
              <a:t> and other obligatory payments to the </a:t>
            </a:r>
            <a:r>
              <a:rPr lang="en-US" sz="2400" b="1" dirty="0" smtClean="0"/>
              <a:t>budget.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dirty="0" smtClean="0"/>
              <a:t>The main aims of tax reform in Russia: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fairness and neutrality;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reducing the overall tax burden;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simplification of the tax system to ensure stability and predictability.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857232"/>
          </a:xfrm>
        </p:spPr>
        <p:txBody>
          <a:bodyPr>
            <a:norm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The main taxes in Russia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843623"/>
          <a:ext cx="8643936" cy="6033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1312"/>
                <a:gridCol w="2881312"/>
                <a:gridCol w="2881312"/>
              </a:tblGrid>
              <a:tr h="45539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Federal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Regional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Local</a:t>
                      </a:r>
                      <a:endParaRPr lang="ru-RU" sz="2400" dirty="0"/>
                    </a:p>
                  </a:txBody>
                  <a:tcPr/>
                </a:tc>
              </a:tr>
              <a:tr h="394673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sz="2000" dirty="0" smtClean="0"/>
                        <a:t>Income</a:t>
                      </a:r>
                      <a:r>
                        <a:rPr lang="en-US" sz="2000" baseline="0" dirty="0" smtClean="0"/>
                        <a:t> tax</a:t>
                      </a:r>
                      <a:r>
                        <a:rPr lang="en-US" sz="2000" dirty="0" smtClean="0"/>
          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Car tax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Land tax</a:t>
                      </a:r>
                      <a:endParaRPr lang="ru-RU" sz="2000" dirty="0"/>
                    </a:p>
                  </a:txBody>
                  <a:tcPr/>
                </a:tc>
              </a:tr>
              <a:tr h="6982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 Excise and Customs duties </a:t>
                      </a:r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Tax on property of companies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Tax on property of</a:t>
                      </a:r>
                      <a:r>
                        <a:rPr lang="en-US" sz="2000" baseline="0" dirty="0" smtClean="0"/>
                        <a:t> individuals</a:t>
                      </a:r>
                      <a:endParaRPr lang="ru-RU" sz="2000" dirty="0" smtClean="0"/>
                    </a:p>
                  </a:txBody>
                  <a:tcPr/>
                </a:tc>
              </a:tr>
              <a:tr h="6982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Tax on profits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(corporate tax)             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Tax on gambling business</a:t>
                      </a:r>
                      <a:endParaRPr lang="ru-RU" sz="2000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3946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The State duty</a:t>
                      </a:r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7" gridSpan="2"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7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46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VAT</a:t>
                      </a:r>
                      <a:endParaRPr lang="ru-RU" sz="2000" dirty="0" smtClean="0"/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82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Unified social tax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(social contributions)</a:t>
                      </a:r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46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Inheritance tax</a:t>
                      </a:r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46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Tax on mineral extraction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46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Water tax</a:t>
                      </a:r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961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Fees for use of fauna and the objects of water biological resources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786058"/>
            <a:ext cx="5786478" cy="3599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929198"/>
            <a:ext cx="8643998" cy="1357314"/>
          </a:xfrm>
        </p:spPr>
        <p:txBody>
          <a:bodyPr>
            <a:no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Taxation in Great Britain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kak-budet-po-anglijski-zeleny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6550" y="254001"/>
            <a:ext cx="8388300" cy="431800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Above"/>
            <a:lightRig rig="threePt" dir="t"/>
          </a:scene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14290"/>
            <a:ext cx="4281518" cy="64294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HISTORY</a:t>
            </a:r>
          </a:p>
          <a:p>
            <a:pPr algn="ctr">
              <a:buNone/>
            </a:pP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ell MT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2400" dirty="0" smtClean="0"/>
              <a:t>Middle ages: land taxes, taxes on buildings, poll tax (1379), excise and customs duties, local or communal taxes.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2400" dirty="0" smtClean="0"/>
              <a:t>Taxation in the UK has </a:t>
            </a:r>
            <a:r>
              <a:rPr lang="en-US" sz="2400" dirty="0" smtClean="0"/>
              <a:t>rich </a:t>
            </a:r>
            <a:r>
              <a:rPr lang="en-US" sz="2400" dirty="0" smtClean="0"/>
              <a:t>and eventful history.</a:t>
            </a:r>
            <a:endParaRPr lang="ru-RU" sz="2400" dirty="0" smtClean="0"/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2400" dirty="0" smtClean="0"/>
              <a:t>1799 - </a:t>
            </a:r>
            <a:r>
              <a:rPr lang="en-US" sz="2400" b="1" dirty="0" smtClean="0"/>
              <a:t>income tax </a:t>
            </a:r>
            <a:r>
              <a:rPr lang="en-US" sz="2400" dirty="0" smtClean="0"/>
              <a:t>was first introduced.</a:t>
            </a:r>
          </a:p>
          <a:p>
            <a:pPr>
              <a:buNone/>
            </a:pPr>
            <a:endParaRPr lang="en-US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4290"/>
            <a:ext cx="4210080" cy="64294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MAIN CHARACTERISTICS</a:t>
            </a:r>
          </a:p>
          <a:p>
            <a:pPr algn="ctr">
              <a:buFont typeface="Wingdings" pitchFamily="2" charset="2"/>
              <a:buChar char="v"/>
            </a:pP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ell MT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dirty="0" smtClean="0"/>
              <a:t>Two levels: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Local Governmen</a:t>
            </a:r>
            <a:r>
              <a:rPr lang="en-US" sz="2400" dirty="0" smtClean="0"/>
              <a:t>t: government grants, taxes on commercial real estate, local tax and charge for parking on the streets;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Central Government: </a:t>
            </a:r>
            <a:r>
              <a:rPr lang="en-US" sz="2400" dirty="0" smtClean="0"/>
              <a:t>income tax, payments on national insurance, VAT, corporate taxes and excise duties on fuel, tobacco and alcohol (through </a:t>
            </a:r>
            <a:r>
              <a:rPr lang="en-US" sz="2400" u="sng" dirty="0" smtClean="0"/>
              <a:t>Her Majesty's Revenue and Customs </a:t>
            </a:r>
            <a:r>
              <a:rPr lang="en-US" sz="2400" dirty="0" smtClean="0"/>
              <a:t>–</a:t>
            </a:r>
            <a:r>
              <a:rPr lang="ru-RU" sz="2400" dirty="0" smtClean="0"/>
              <a:t>HMRC</a:t>
            </a:r>
            <a:r>
              <a:rPr lang="en-US" sz="2400" dirty="0" smtClean="0"/>
              <a:t> ).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4214818"/>
            <a:ext cx="1928826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86874" cy="1571636"/>
          </a:xfrm>
        </p:spPr>
        <p:txBody>
          <a:bodyPr>
            <a:norm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The main taxes in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/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</a:b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ll MT" pitchFamily="18" charset="0"/>
              </a:rPr>
              <a:t>great Britain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2214554"/>
          <a:ext cx="822960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0003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On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Individuals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On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 Companies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Income tax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VAT</a:t>
                      </a:r>
                    </a:p>
                  </a:txBody>
                  <a:tcPr/>
                </a:tc>
              </a:tr>
              <a:tr h="3727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National Insurance Contributions (NIC)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2000" dirty="0" smtClean="0"/>
                        <a:t>Tax on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Inheritance tax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2000" dirty="0" smtClean="0"/>
                        <a:t>Tax on income from manufacture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Capital Gains Tax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Tax on income from the disposal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of fixed assets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Stamp duty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sz="2000" dirty="0" smtClean="0"/>
                        <a:t>Excise duties</a:t>
                      </a:r>
                      <a:endParaRPr lang="ru-RU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Property</a:t>
                      </a:r>
                      <a:r>
                        <a:rPr lang="en-US" sz="2000" baseline="0" dirty="0" smtClean="0"/>
                        <a:t> insurance tax</a:t>
                      </a:r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Customs duties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Car tax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Car tax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2043</TotalTime>
  <Words>1128</Words>
  <Application>Microsoft Office PowerPoint</Application>
  <PresentationFormat>Экран (4:3)</PresentationFormat>
  <Paragraphs>199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analysis  of the taxation in Russia and foreign countries</vt:lpstr>
      <vt:lpstr>Contents</vt:lpstr>
      <vt:lpstr>TAX</vt:lpstr>
      <vt:lpstr>Taxation in Russia</vt:lpstr>
      <vt:lpstr>Слайд 5</vt:lpstr>
      <vt:lpstr>The main taxes in Russia</vt:lpstr>
      <vt:lpstr>Taxation in Great Britain</vt:lpstr>
      <vt:lpstr>Слайд 8</vt:lpstr>
      <vt:lpstr>The main taxes in  great Britain</vt:lpstr>
      <vt:lpstr>Taxation in Germany</vt:lpstr>
      <vt:lpstr>Слайд 11</vt:lpstr>
      <vt:lpstr>Слайд 12</vt:lpstr>
      <vt:lpstr>Taxation in France</vt:lpstr>
      <vt:lpstr>Слайд 14</vt:lpstr>
      <vt:lpstr>The main taxes in France</vt:lpstr>
      <vt:lpstr>Three main taxes</vt:lpstr>
      <vt:lpstr>Comparisons of taxes in four countries</vt:lpstr>
      <vt:lpstr>Conclusion</vt:lpstr>
      <vt:lpstr>Thank you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Characteristics of the tax system in Russia and foreign countries. </dc:title>
  <cp:lastModifiedBy>User</cp:lastModifiedBy>
  <cp:revision>206</cp:revision>
  <dcterms:modified xsi:type="dcterms:W3CDTF">2014-04-28T06:36:01Z</dcterms:modified>
</cp:coreProperties>
</file>