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6" r:id="rId6"/>
    <p:sldId id="270" r:id="rId7"/>
    <p:sldId id="260" r:id="rId8"/>
    <p:sldId id="261" r:id="rId9"/>
    <p:sldId id="262" r:id="rId10"/>
    <p:sldId id="264" r:id="rId11"/>
    <p:sldId id="269" r:id="rId12"/>
    <p:sldId id="274" r:id="rId13"/>
    <p:sldId id="273" r:id="rId14"/>
    <p:sldId id="265" r:id="rId15"/>
    <p:sldId id="275" r:id="rId16"/>
    <p:sldId id="271" r:id="rId17"/>
    <p:sldId id="26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7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9E477-B708-46DE-8476-700C48AB1F8A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1F7DD-5E37-4358-88B7-98B437022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D6FA4C4-4033-49BB-9814-83161B79E1C0}" type="datetimeFigureOut">
              <a:rPr lang="ru-RU" smtClean="0"/>
              <a:pPr/>
              <a:t>21.09.2014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0A837D5-C9DD-4FE0-BF4E-87E0531B48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Tm="3000">
    <p:push dir="u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m-company.ru/assets/images/gallery/_thumbnails/Istra_nutriziya/DSCN1895_id120_sid1_200x180.jpg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39.jpeg"/><Relationship Id="rId2" Type="http://schemas.openxmlformats.org/officeDocument/2006/relationships/hyperlink" Target="http://kp.ru/f/3/image/44/70/39704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hyperlink" Target="http://&#1080;&#1089;&#1090;&#1088;&#1072;.&#1088;&#1092;/files/ibrowser/3/puten1.jp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0.jpeg"/><Relationship Id="rId7" Type="http://schemas.openxmlformats.org/officeDocument/2006/relationships/image" Target="../media/image43.jpeg"/><Relationship Id="rId2" Type="http://schemas.openxmlformats.org/officeDocument/2006/relationships/hyperlink" Target="http://findmapplaces.com/bphoto/39/istrinskiy-dramaticheskiy-teatr_394167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5.jpeg"/><Relationship Id="rId4" Type="http://schemas.openxmlformats.org/officeDocument/2006/relationships/hyperlink" Target="http://img.ngs.ru/relax/upload_files/37419/44599c182efa4fee64aecf13cb68b252.jpg" TargetMode="External"/><Relationship Id="rId9" Type="http://schemas.openxmlformats.org/officeDocument/2006/relationships/hyperlink" Target="http://&#1080;&#1089;&#1090;&#1088;&#1072;.&#1088;&#1092;/files/ibrowser/495/_093_0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hyperlink" Target="http://fratria.ru/download/fratria_401242506.71425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hyperlink" Target="http://images.odpoczne.pl/318x212/100/e/a/eaa7446085e6a6245f4fb9c04853764e1ae6a42a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6480048" cy="2301240"/>
          </a:xfrm>
        </p:spPr>
        <p:txBody>
          <a:bodyPr/>
          <a:lstStyle/>
          <a:p>
            <a:pPr algn="ctr"/>
            <a:r>
              <a:rPr lang="en-US" b="1" u="sng" dirty="0" smtClean="0"/>
              <a:t>Switzerland </a:t>
            </a:r>
            <a:br>
              <a:rPr lang="en-US" b="1" u="sng" dirty="0" smtClean="0"/>
            </a:br>
            <a:r>
              <a:rPr lang="en-US" b="1" u="sng" dirty="0" smtClean="0"/>
              <a:t>of Moscow region</a:t>
            </a:r>
            <a:br>
              <a:rPr lang="en-US" b="1" u="sng" dirty="0" smtClean="0"/>
            </a:br>
            <a:r>
              <a:rPr lang="en-US" b="1" u="sng" dirty="0" smtClean="0"/>
              <a:t> re</a:t>
            </a:r>
            <a:r>
              <a:rPr lang="ru-RU" b="1" u="sng" dirty="0" smtClean="0"/>
              <a:t> </a:t>
            </a:r>
            <a:r>
              <a:rPr u="sng" smtClean="0"/>
              <a:t>region</a:t>
            </a:r>
            <a:endParaRPr lang="ru-RU" dirty="0"/>
          </a:p>
        </p:txBody>
      </p:sp>
      <p:pic>
        <p:nvPicPr>
          <p:cNvPr id="11265" name="Picture 1" descr="C:\Users\1\Desktop\2284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473" y="1484784"/>
            <a:ext cx="8797015" cy="5373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700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16016" y="404664"/>
            <a:ext cx="39291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The war went through </a:t>
            </a:r>
            <a:r>
              <a:rPr lang="en-US" b="1" dirty="0" err="1" smtClean="0">
                <a:solidFill>
                  <a:schemeClr val="tx2"/>
                </a:solidFill>
              </a:rPr>
              <a:t>Istra</a:t>
            </a:r>
            <a:r>
              <a:rPr lang="en-US" b="1" dirty="0" smtClean="0">
                <a:solidFill>
                  <a:schemeClr val="tx2"/>
                </a:solidFill>
              </a:rPr>
              <a:t> and stopped on the 41</a:t>
            </a:r>
            <a:r>
              <a:rPr lang="en-US" b="1" baseline="30000" dirty="0" smtClean="0">
                <a:solidFill>
                  <a:schemeClr val="tx2"/>
                </a:solidFill>
              </a:rPr>
              <a:t>st</a:t>
            </a:r>
            <a:r>
              <a:rPr lang="en-US" b="1" dirty="0" smtClean="0">
                <a:solidFill>
                  <a:schemeClr val="tx2"/>
                </a:solidFill>
              </a:rPr>
              <a:t> kilometer of the </a:t>
            </a:r>
            <a:r>
              <a:rPr lang="en-US" b="1" dirty="0" err="1" smtClean="0">
                <a:solidFill>
                  <a:schemeClr val="tx2"/>
                </a:solidFill>
              </a:rPr>
              <a:t>Volokolamsk</a:t>
            </a:r>
            <a:r>
              <a:rPr lang="en-US" b="1" dirty="0" smtClean="0">
                <a:solidFill>
                  <a:schemeClr val="tx2"/>
                </a:solidFill>
              </a:rPr>
              <a:t> road, next to settlement </a:t>
            </a:r>
            <a:r>
              <a:rPr lang="en-US" b="1" dirty="0" err="1" smtClean="0">
                <a:solidFill>
                  <a:schemeClr val="tx2"/>
                </a:solidFill>
              </a:rPr>
              <a:t>Snigiri</a:t>
            </a:r>
            <a:r>
              <a:rPr lang="en-US" b="1" dirty="0" smtClean="0">
                <a:solidFill>
                  <a:schemeClr val="tx2"/>
                </a:solidFill>
              </a:rPr>
              <a:t>.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1506" name="Picture 2" descr="C:\Users\1\Desktop\снегири война\iCA7TIR7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320480" cy="3024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 descr="C:\Users\1\Desktop\снегири война\iCA7L5OL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060848"/>
            <a:ext cx="360040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1\Desktop\снегири война\iCALPGCN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501008"/>
            <a:ext cx="3960440" cy="2952328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b="1" dirty="0" smtClean="0"/>
              <a:t>The  inhabitants  of  </a:t>
            </a:r>
            <a:r>
              <a:rPr lang="en-US" sz="2000" b="1" dirty="0" err="1" smtClean="0"/>
              <a:t>Istra</a:t>
            </a:r>
            <a:r>
              <a:rPr lang="en-US" sz="2000" b="1" dirty="0" smtClean="0"/>
              <a:t>  town  did  a  lot  to  restore  everything  what  was destructed during the occupation. Nowadays  </a:t>
            </a:r>
            <a:r>
              <a:rPr lang="en-US" sz="2000" b="1" dirty="0" err="1" smtClean="0"/>
              <a:t>Istra</a:t>
            </a:r>
            <a:r>
              <a:rPr lang="en-US" sz="2000" b="1" dirty="0" smtClean="0"/>
              <a:t>  is  a beautiful  modern  town.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The population of the town is  about 35000 people. </a:t>
            </a:r>
            <a:endParaRPr lang="ru-RU" sz="2000" b="1" dirty="0"/>
          </a:p>
        </p:txBody>
      </p:sp>
      <p:pic>
        <p:nvPicPr>
          <p:cNvPr id="2050" name="Picture 2" descr="C:\Documents and Settings\User\Рабочий стол\ДИПЛОМНЫЕ РАБОТЫ\презентация - ИСТРА\истра после войны\iCA1U18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643050"/>
            <a:ext cx="4643470" cy="278608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3164160" cy="4035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Documents and Settings\User\Рабочий стол\ДИПЛОМНЫЕ РАБОТЫ\презентация - ИСТРА\общий вид\iCATZ0V2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643050"/>
            <a:ext cx="781050" cy="99536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2" descr="C:\Users\1\Desktop\04_Ploshad_Revolutsii_later_n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143248"/>
            <a:ext cx="3214710" cy="3286148"/>
          </a:xfrm>
          <a:prstGeom prst="rect">
            <a:avLst/>
          </a:prstGeom>
          <a:noFill/>
          <a:ln>
            <a:solidFill>
              <a:srgbClr val="92D050"/>
            </a:solidFill>
          </a:ln>
          <a:effectLst/>
        </p:spPr>
      </p:pic>
      <p:pic>
        <p:nvPicPr>
          <p:cNvPr id="2052" name="Picture 4" descr="C:\Documents and Settings\User\Рабочий стол\ДИПЛОМНЫЕ РАБОТЫ\презентация - ИСТРА\общий вид\современная истр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4643446"/>
            <a:ext cx="3429024" cy="1676404"/>
          </a:xfrm>
          <a:prstGeom prst="rect">
            <a:avLst/>
          </a:prstGeom>
          <a:noFill/>
        </p:spPr>
      </p:pic>
      <p:pic>
        <p:nvPicPr>
          <p:cNvPr id="2053" name="Picture 5" descr="C:\Documents and Settings\User\Рабочий стол\ДИПЛОМНЫЕ РАБОТЫ\презентация - ИСТРА\общий вид\iCA1KNU9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8860" y="1571612"/>
            <a:ext cx="847725" cy="12287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41d2f40edea4aeb0c0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84984"/>
            <a:ext cx="3816424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364088" y="5373216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assistant the head of the municipal district of </a:t>
            </a:r>
            <a:r>
              <a:rPr lang="en-US" dirty="0" err="1" smtClean="0"/>
              <a:t>Istra</a:t>
            </a:r>
            <a:r>
              <a:rPr lang="en-US" dirty="0" smtClean="0"/>
              <a:t> –</a:t>
            </a:r>
          </a:p>
          <a:p>
            <a:pPr algn="ctr"/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A.G. </a:t>
            </a:r>
            <a:r>
              <a:rPr lang="en-US" b="1" dirty="0" err="1" smtClean="0">
                <a:solidFill>
                  <a:srgbClr val="FF0000"/>
                </a:solidFill>
              </a:rPr>
              <a:t>Dunaev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733256"/>
            <a:ext cx="4889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600" dirty="0" smtClean="0"/>
              <a:t>April 22, 2011</a:t>
            </a:r>
            <a:r>
              <a:rPr lang="da-DK" sz="1600" dirty="0" smtClean="0">
                <a:solidFill>
                  <a:srgbClr val="FF0000"/>
                </a:solidFill>
              </a:rPr>
              <a:t> – </a:t>
            </a:r>
            <a:r>
              <a:rPr lang="da-DK" sz="1600" b="1" dirty="0" smtClean="0">
                <a:solidFill>
                  <a:srgbClr val="FF0000"/>
                </a:solidFill>
              </a:rPr>
              <a:t>Presidentt </a:t>
            </a:r>
            <a:r>
              <a:rPr lang="en-US" sz="1600" b="1" dirty="0" smtClean="0">
                <a:solidFill>
                  <a:srgbClr val="FF0000"/>
                </a:solidFill>
              </a:rPr>
              <a:t>D. </a:t>
            </a:r>
            <a:r>
              <a:rPr lang="da-DK" sz="1600" b="1" dirty="0" smtClean="0">
                <a:solidFill>
                  <a:srgbClr val="FF0000"/>
                </a:solidFill>
              </a:rPr>
              <a:t>Medvedev </a:t>
            </a:r>
          </a:p>
          <a:p>
            <a:r>
              <a:rPr lang="da-DK" sz="1600" dirty="0" smtClean="0"/>
              <a:t>                          visited Istra.</a:t>
            </a:r>
          </a:p>
          <a:p>
            <a:endParaRPr lang="da-DK" sz="1600" dirty="0" smtClean="0"/>
          </a:p>
          <a:p>
            <a:endParaRPr lang="ru-RU" sz="1600" dirty="0"/>
          </a:p>
        </p:txBody>
      </p:sp>
      <p:pic>
        <p:nvPicPr>
          <p:cNvPr id="6" name="Рисунок 5" descr="C:\Users\User\Desktop\index_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836712"/>
            <a:ext cx="3384376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http://go2.imgsmail.ru/imgpreview?key=3bbf2063c1c1951f&amp;mb=imgdb_preview_3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32656"/>
            <a:ext cx="3888432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67544" y="2564905"/>
            <a:ext cx="4176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a-DK" sz="1600" dirty="0" smtClean="0"/>
          </a:p>
          <a:p>
            <a:r>
              <a:rPr lang="da-DK" sz="1600" dirty="0" smtClean="0"/>
              <a:t>April, 2012</a:t>
            </a:r>
            <a:r>
              <a:rPr lang="da-DK" sz="1600" dirty="0" smtClean="0">
                <a:solidFill>
                  <a:srgbClr val="FF0000"/>
                </a:solidFill>
              </a:rPr>
              <a:t> –</a:t>
            </a:r>
            <a:r>
              <a:rPr lang="en-US" sz="1600" b="1" dirty="0" smtClean="0">
                <a:solidFill>
                  <a:srgbClr val="FF0000"/>
                </a:solidFill>
              </a:rPr>
              <a:t> President V. Putin</a:t>
            </a:r>
            <a:r>
              <a:rPr lang="da-DK" sz="1600" dirty="0" smtClean="0">
                <a:solidFill>
                  <a:srgbClr val="FF0000"/>
                </a:solidFill>
              </a:rPr>
              <a:t> </a:t>
            </a:r>
            <a:r>
              <a:rPr lang="da-DK" sz="1600" dirty="0" smtClean="0"/>
              <a:t>visited Istra.</a:t>
            </a:r>
          </a:p>
        </p:txBody>
      </p:sp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500042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/>
              <a:t>Istra</a:t>
            </a:r>
            <a:r>
              <a:rPr lang="en-US" sz="2400" dirty="0" smtClean="0"/>
              <a:t> is known as agricultural, scientific, and industrial center. </a:t>
            </a:r>
          </a:p>
          <a:p>
            <a:endParaRPr lang="en-US" sz="2400" dirty="0" smtClean="0"/>
          </a:p>
          <a:p>
            <a:r>
              <a:rPr lang="en-US" sz="2400" dirty="0" smtClean="0"/>
              <a:t>In the area there are 20 large industrial, 16 agricultural, nine construction companies.</a:t>
            </a:r>
            <a:endParaRPr lang="ru-RU" sz="2400" dirty="0"/>
          </a:p>
        </p:txBody>
      </p:sp>
      <p:pic>
        <p:nvPicPr>
          <p:cNvPr id="4099" name="Picture 3" descr="C:\Users\1\Desktop\de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5755" y="3356992"/>
            <a:ext cx="4424717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1" name="Picture 5" descr="Картинка 1 из 35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286124"/>
            <a:ext cx="3168352" cy="27809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6" name="Picture 2" descr="http://go2.imgsmail.ru/imgpreview?key=49c204fe493068cb&amp;mb=imgdb_preview_13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04664"/>
            <a:ext cx="410445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8136904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  </a:t>
            </a:r>
            <a:r>
              <a:rPr lang="en-US" sz="2400" dirty="0" smtClean="0"/>
              <a:t>Since 90-s </a:t>
            </a:r>
            <a:r>
              <a:rPr lang="en-US" sz="2800" b="1" dirty="0" smtClean="0">
                <a:solidFill>
                  <a:srgbClr val="FF0000"/>
                </a:solidFill>
              </a:rPr>
              <a:t>the orthodox clerical life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has been renewing. </a:t>
            </a:r>
            <a:endParaRPr lang="ru-RU" sz="2800" dirty="0"/>
          </a:p>
        </p:txBody>
      </p:sp>
      <p:pic>
        <p:nvPicPr>
          <p:cNvPr id="1028" name="Picture 4" descr="Картинка 4 из 309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4034728" cy="43444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0" y="5657671"/>
            <a:ext cx="406794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July 23, 2008 on an unofficial visit to the monastery visited Russian President </a:t>
            </a:r>
            <a:r>
              <a:rPr lang="en-US" sz="2000" b="1" dirty="0" smtClean="0">
                <a:solidFill>
                  <a:srgbClr val="FF0000"/>
                </a:solidFill>
              </a:rPr>
              <a:t>Dmitry </a:t>
            </a:r>
            <a:r>
              <a:rPr lang="en-US" sz="2000" b="1" dirty="0" err="1" smtClean="0">
                <a:solidFill>
                  <a:srgbClr val="FF0000"/>
                </a:solidFill>
              </a:rPr>
              <a:t>Medvedev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and Patriarch </a:t>
            </a:r>
            <a:r>
              <a:rPr lang="en-US" sz="2000" b="1" dirty="0" err="1" smtClean="0">
                <a:solidFill>
                  <a:srgbClr val="FF0000"/>
                </a:solidFill>
              </a:rPr>
              <a:t>Alexy</a:t>
            </a:r>
            <a:r>
              <a:rPr lang="en-US" sz="2000" b="1" dirty="0" smtClean="0">
                <a:solidFill>
                  <a:srgbClr val="FF0000"/>
                </a:solidFill>
              </a:rPr>
              <a:t> II;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032" name="Picture 8" descr="Картинка 10 из 1243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285860"/>
            <a:ext cx="4214842" cy="42319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4071934" y="5661248"/>
            <a:ext cx="46434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On Christmas Eve  2007 at the monastery for the service was Russian President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Vladimir Putin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User\Рабочий стол\ДИПЛОМНЫЕ РАБОТЫ\презентация - ИСТРА\снегири война\iCASSONC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6" y="214290"/>
            <a:ext cx="1214446" cy="100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 descr="C:\Documents and Settings\User\Рабочий стол\ДИПЛОМНЫЕ РАБОТЫ\презентация - ИСТРА\монастырь\поклонный крест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214290"/>
            <a:ext cx="1368770" cy="100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467541" y="528177"/>
            <a:ext cx="266429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C000"/>
                </a:solidFill>
              </a:rPr>
              <a:t>Istra‘s</a:t>
            </a:r>
            <a:r>
              <a:rPr lang="en-US" sz="2000" b="1" dirty="0" smtClean="0">
                <a:solidFill>
                  <a:srgbClr val="FFC000"/>
                </a:solidFill>
              </a:rPr>
              <a:t> culture life is multiform. The  Folk Song and Dance Group </a:t>
            </a:r>
            <a:r>
              <a:rPr lang="en-US" sz="2000" b="1" dirty="0" err="1" smtClean="0">
                <a:solidFill>
                  <a:srgbClr val="FFC000"/>
                </a:solidFill>
              </a:rPr>
              <a:t>Istra</a:t>
            </a:r>
            <a:r>
              <a:rPr lang="en-US" sz="2000" b="1" dirty="0" smtClean="0">
                <a:solidFill>
                  <a:srgbClr val="FFC000"/>
                </a:solidFill>
              </a:rPr>
              <a:t> named after </a:t>
            </a:r>
            <a:r>
              <a:rPr lang="en-US" sz="2000" b="1" i="1" dirty="0" smtClean="0">
                <a:solidFill>
                  <a:srgbClr val="FFC000"/>
                </a:solidFill>
              </a:rPr>
              <a:t>V. A. </a:t>
            </a:r>
            <a:r>
              <a:rPr lang="en-US" sz="2000" b="1" i="1" dirty="0" err="1" smtClean="0">
                <a:solidFill>
                  <a:srgbClr val="FFC000"/>
                </a:solidFill>
              </a:rPr>
              <a:t>Shirshov</a:t>
            </a:r>
            <a:r>
              <a:rPr lang="en-US" sz="2000" b="1" i="1" dirty="0" smtClean="0">
                <a:solidFill>
                  <a:srgbClr val="FFC000"/>
                </a:solidFill>
              </a:rPr>
              <a:t> </a:t>
            </a:r>
          </a:p>
          <a:p>
            <a:r>
              <a:rPr lang="en-US" sz="2000" b="1" dirty="0" smtClean="0">
                <a:solidFill>
                  <a:srgbClr val="FFC000"/>
                </a:solidFill>
              </a:rPr>
              <a:t>has been making happy town‘s people and guests by excellent concert for half a century. </a:t>
            </a:r>
          </a:p>
        </p:txBody>
      </p:sp>
      <p:pic>
        <p:nvPicPr>
          <p:cNvPr id="29698" name="Picture 2" descr="Картинка 1 из 17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88640"/>
            <a:ext cx="5076825" cy="3800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0" name="Picture 4" descr="Картинка 8 из 18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857628"/>
            <a:ext cx="2714644" cy="20002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Picture 3" descr="C:\Documents and Settings\User\Рабочий стол\ДИПЛОМНЫЕ РАБОТЫ\презентация - ИСТРА\cовременная истра\жизнь город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0072790" y="-7572452"/>
            <a:ext cx="1628684" cy="1185794"/>
          </a:xfrm>
          <a:prstGeom prst="rect">
            <a:avLst/>
          </a:prstGeom>
          <a:noFill/>
        </p:spPr>
      </p:pic>
      <p:pic>
        <p:nvPicPr>
          <p:cNvPr id="13" name="Picture 3" descr="C:\Documents and Settings\User\Рабочий стол\ДИПЛОМНЫЕ РАБОТЫ\презентация - ИСТРА\cовременная истра\жизнь город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9920390" y="-7420052"/>
            <a:ext cx="1628684" cy="1185794"/>
          </a:xfrm>
          <a:prstGeom prst="rect">
            <a:avLst/>
          </a:prstGeom>
          <a:noFill/>
        </p:spPr>
      </p:pic>
      <p:pic>
        <p:nvPicPr>
          <p:cNvPr id="14" name="Picture 3" descr="C:\Documents and Settings\User\Рабочий стол\ДИПЛОМНЫЕ РАБОТЫ\презентация - ИСТРА\cовременная истра\жизнь город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9767990" y="-7267652"/>
            <a:ext cx="1628684" cy="1185794"/>
          </a:xfrm>
          <a:prstGeom prst="rect">
            <a:avLst/>
          </a:prstGeom>
          <a:noFill/>
        </p:spPr>
      </p:pic>
      <p:pic>
        <p:nvPicPr>
          <p:cNvPr id="15" name="Picture 3" descr="C:\Documents and Settings\User\Рабочий стол\ДИПЛОМНЫЕ РАБОТЫ\презентация - ИСТРА\cовременная истра\жизнь город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9615590" y="-7115252"/>
            <a:ext cx="1628684" cy="1185794"/>
          </a:xfrm>
          <a:prstGeom prst="rect">
            <a:avLst/>
          </a:prstGeom>
          <a:noFill/>
        </p:spPr>
      </p:pic>
      <p:pic>
        <p:nvPicPr>
          <p:cNvPr id="16" name="Picture 3" descr="C:\Documents and Settings\User\Рабочий стол\ДИПЛОМНЫЕ РАБОТЫ\презентация - ИСТРА\cовременная истра\жизнь город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9463190" y="-6962852"/>
            <a:ext cx="1628684" cy="1185794"/>
          </a:xfrm>
          <a:prstGeom prst="rect">
            <a:avLst/>
          </a:prstGeom>
          <a:noFill/>
        </p:spPr>
      </p:pic>
      <p:pic>
        <p:nvPicPr>
          <p:cNvPr id="17" name="Picture 3" descr="C:\Documents and Settings\User\Рабочий стол\ДИПЛОМНЫЕ РАБОТЫ\презентация - ИСТРА\cовременная истра\жизнь город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9310790" y="-6810452"/>
            <a:ext cx="1628684" cy="1185794"/>
          </a:xfrm>
          <a:prstGeom prst="rect">
            <a:avLst/>
          </a:prstGeom>
          <a:noFill/>
        </p:spPr>
      </p:pic>
      <p:pic>
        <p:nvPicPr>
          <p:cNvPr id="18" name="Picture 3" descr="C:\Documents and Settings\User\Рабочий стол\ДИПЛОМНЫЕ РАБОТЫ\презентация - ИСТРА\cовременная истра\жизнь город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9158390" y="-6658052"/>
            <a:ext cx="1628684" cy="1185794"/>
          </a:xfrm>
          <a:prstGeom prst="rect">
            <a:avLst/>
          </a:prstGeom>
          <a:noFill/>
        </p:spPr>
      </p:pic>
      <p:pic>
        <p:nvPicPr>
          <p:cNvPr id="19" name="Picture 3" descr="C:\Documents and Settings\User\Рабочий стол\ДИПЛОМНЫЕ РАБОТЫ\презентация - ИСТРА\cовременная истра\жизнь город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9005990" y="-6505652"/>
            <a:ext cx="1628684" cy="1185794"/>
          </a:xfrm>
          <a:prstGeom prst="rect">
            <a:avLst/>
          </a:prstGeom>
          <a:noFill/>
        </p:spPr>
      </p:pic>
      <p:pic>
        <p:nvPicPr>
          <p:cNvPr id="20" name="Picture 3" descr="C:\Documents and Settings\User\Рабочий стол\ДИПЛОМНЫЕ РАБОТЫ\презентация - ИСТРА\cовременная истра\жизнь город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8786906" y="-6143692"/>
            <a:ext cx="1628684" cy="1185794"/>
          </a:xfrm>
          <a:prstGeom prst="rect">
            <a:avLst/>
          </a:prstGeom>
          <a:noFill/>
        </p:spPr>
      </p:pic>
      <p:pic>
        <p:nvPicPr>
          <p:cNvPr id="21" name="Picture 3" descr="C:\Documents and Settings\User\Рабочий стол\ДИПЛОМНЫЕ РАБОТЫ\презентация - ИСТРА\cовременная истра\жизнь город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8701190" y="-6200852"/>
            <a:ext cx="1628684" cy="1185794"/>
          </a:xfrm>
          <a:prstGeom prst="rect">
            <a:avLst/>
          </a:prstGeom>
          <a:noFill/>
        </p:spPr>
      </p:pic>
      <p:pic>
        <p:nvPicPr>
          <p:cNvPr id="24" name="Picture 3" descr="C:\Documents and Settings\User\Рабочий стол\ДИПЛОМНЫЕ РАБОТЫ\презентация - ИСТРА\cовременная истра\жизнь город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9286972" y="-6715196"/>
            <a:ext cx="1628684" cy="1185794"/>
          </a:xfrm>
          <a:prstGeom prst="rect">
            <a:avLst/>
          </a:prstGeom>
          <a:noFill/>
        </p:spPr>
      </p:pic>
      <p:pic>
        <p:nvPicPr>
          <p:cNvPr id="26" name="Picture 6" descr="C:\Documents and Settings\User\Рабочий стол\ДИПЛОМНЫЕ РАБОТЫ\презентация - ИСТРА\cовременная истра\жизнь города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6572328" y="-7358138"/>
            <a:ext cx="2880000" cy="2160000"/>
          </a:xfrm>
          <a:prstGeom prst="rect">
            <a:avLst/>
          </a:prstGeom>
          <a:noFill/>
        </p:spPr>
      </p:pic>
      <p:pic>
        <p:nvPicPr>
          <p:cNvPr id="30" name="Picture 7" descr="D:\disk-c\document\lразличные документы\документы\школьные КТД\новый год в школе\DSC0218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10058400" y="-6929510"/>
            <a:ext cx="1920000" cy="825710"/>
          </a:xfrm>
          <a:prstGeom prst="rect">
            <a:avLst/>
          </a:prstGeom>
          <a:noFill/>
        </p:spPr>
      </p:pic>
      <p:pic>
        <p:nvPicPr>
          <p:cNvPr id="31" name="Picture 6" descr="Картинка 23 из 184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43372" y="4286256"/>
            <a:ext cx="4029028" cy="2239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z="3200" smtClean="0">
                <a:solidFill>
                  <a:srgbClr val="FF0000"/>
                </a:solidFill>
              </a:rPr>
              <a:t>                                               </a:t>
            </a:r>
            <a:r>
              <a:rPr sz="4400" b="1" i="1" smtClean="0">
                <a:solidFill>
                  <a:srgbClr val="FF0000"/>
                </a:solidFill>
              </a:rPr>
              <a:t>Istra‘s </a:t>
            </a:r>
            <a:r>
              <a:rPr lang="en-US" sz="4400" b="1" i="1" dirty="0" smtClean="0">
                <a:solidFill>
                  <a:srgbClr val="FF0000"/>
                </a:solidFill>
              </a:rPr>
              <a:t> culture is multiform.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6" name="Picture 6" descr="C:\Documents and Settings\User\Рабочий стол\ДИПЛОМНЫЕ РАБОТЫ\презентация - ИСТРА\cовременная истра\жизнь города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857628"/>
            <a:ext cx="2357454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8" name="Picture 2" descr="C:\Documents and Settings\User\Рабочий стол\ДИПЛОМНЫЕ РАБОТЫ\презентация - ИСТРА\кружки, секции бассейн\iCA5Y9FNX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571612"/>
            <a:ext cx="2849554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9" name="Picture 3" descr="C:\Documents and Settings\User\Рабочий стол\ДИПЛОМНЫЕ РАБОТЫ\презентация - ИСТРА\кружки, секции бассейн\iCAIJQLY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286256"/>
            <a:ext cx="2357454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0" name="Picture 4" descr="C:\Documents and Settings\User\Рабочий стол\ДИПЛОМНЫЕ РАБОТЫ\презентация - ИСТРА\кружки, секции бассейн\ДШИ  - Вдохновени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4286256"/>
            <a:ext cx="2786082" cy="20717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1" name="Picture 5" descr="C:\Documents and Settings\User\Рабочий стол\ДИПЛОМНЫЕ РАБОТЫ\презентация - ИСТРА\кружки, секции бассейн\iCAXGDX5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500042"/>
            <a:ext cx="2428892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2" descr="C:\Documents and Settings\User\Рабочий стол\ДИПЛОМНЫЕ РАБОТЫ\презентация - ИСТРА\кружки, секции бассейн\iCA0ZPFUW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3240" y="1571612"/>
            <a:ext cx="2357454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People all over the world are fond of sports and games.</a:t>
            </a:r>
            <a:r>
              <a:rPr 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Football club "</a:t>
            </a:r>
            <a:r>
              <a:rPr lang="en-US" sz="2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Istra</a:t>
            </a:r>
            <a:r>
              <a:rPr 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" was founded in 1997</a:t>
            </a:r>
            <a:r>
              <a:rPr lang="ru-RU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. </a:t>
            </a:r>
            <a:r>
              <a:rPr 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Main objective of the club is a worthy representation of the town of </a:t>
            </a:r>
            <a:r>
              <a:rPr lang="en-US" sz="2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Istra</a:t>
            </a:r>
            <a:r>
              <a:rPr 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and </a:t>
            </a:r>
            <a:r>
              <a:rPr lang="en-US" sz="2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Istra</a:t>
            </a:r>
            <a:r>
              <a:rPr 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district as a whole in the football competitions of different levels.</a:t>
            </a:r>
            <a:endParaRPr lang="ru-RU" sz="2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3554" name="Picture 2" descr="C:\Users\1\Desktop\cпорт\iCAXEJC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8640"/>
            <a:ext cx="3312368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556" name="Picture 4" descr="C:\Users\1\Desktop\cпорт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0058" y="3434050"/>
            <a:ext cx="3672408" cy="26642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560" name="Picture 8" descr="Картинка 11 из 225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924944"/>
            <a:ext cx="4248472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images.odpoczne.pl/318x212/100/e/a/eaa7446085e6a6245f4fb9c04853764e1ae6a42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03848" cy="249289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4581" name="Picture 5" descr="C:\Users\1\Desktop\phoca_thumb_l_istra_holiday2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92897"/>
            <a:ext cx="3203848" cy="2160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4582" name="Picture 6" descr="C:\Users\1\Desktop\истр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602441"/>
            <a:ext cx="3203848" cy="225555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</p:pic>
      <p:pic>
        <p:nvPicPr>
          <p:cNvPr id="24583" name="Picture 7" descr="C:\Users\1\Desktop\310116285Bi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581128"/>
            <a:ext cx="2952328" cy="2276872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4" name="Picture 8" descr="C:\Users\1\Desktop\e85d96048fc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581128"/>
            <a:ext cx="2952328" cy="2276872"/>
          </a:xfrm>
          <a:prstGeom prst="rect">
            <a:avLst/>
          </a:prstGeom>
          <a:noFill/>
        </p:spPr>
      </p:pic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3707904" y="714356"/>
            <a:ext cx="4860032" cy="30469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Our town is nearly two and a quarter centuries. But it is young, glad to see guests and always opened for amicable partnership.</a:t>
            </a:r>
            <a:endParaRPr kumimoji="0" lang="ru-RU" sz="32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Welcome to </a:t>
            </a:r>
            <a:r>
              <a:rPr kumimoji="0" lang="en-US" sz="3200" b="1" i="0" u="none" strike="noStrike" normalizeH="0" baseline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Istra</a:t>
            </a:r>
            <a:r>
              <a:rPr kumimoji="0" lang="en-US" sz="32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en-US" sz="32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767736" y="1124744"/>
            <a:ext cx="216198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 town of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Istra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lies in the north-west of Moscow region, about 40 kilometers away from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Moscow.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Istra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is a regional center,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surrounded with marvelous nature. The river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Istra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with it's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water-system slowly flows within the picturesque hills.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mt0.google.com/vt/lyrs=m@174000000&amp;hl=ru&amp;src=api&amp;x=616&amp;y=319&amp;z=10&amp;s=Galile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" y="-136525"/>
            <a:ext cx="9525" cy="9525"/>
          </a:xfrm>
          <a:prstGeom prst="rect">
            <a:avLst/>
          </a:prstGeom>
          <a:noFill/>
        </p:spPr>
      </p:pic>
      <p:pic>
        <p:nvPicPr>
          <p:cNvPr id="1030" name="Picture 6" descr="http://mt0.google.com/vt/lyrs=m@174000000&amp;hl=ru&amp;src=api&amp;x=616&amp;y=319&amp;z=10&amp;s=Galile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" y="-136525"/>
            <a:ext cx="9525" cy="9525"/>
          </a:xfrm>
          <a:prstGeom prst="rect">
            <a:avLst/>
          </a:prstGeom>
          <a:noFill/>
        </p:spPr>
      </p:pic>
      <p:pic>
        <p:nvPicPr>
          <p:cNvPr id="10242" name="Picture 2" descr="http://static-maps.yandex.ru/1.x/?lang=ru-RU&amp;pt=36.859709,55.914317,flag&amp;spn=0.084064,0.042100&amp;l=map&amp;size=350,300&amp;lg=0&amp;key=AE_AjkgBAAAAVhRKNwIAC8tjU2RrhP-ZqBu8wUeLshaL0DUAAAAAAAAAAABvwCsB0jR6VKSmbT2ZrfeIDgc8bg=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837" y="1916832"/>
            <a:ext cx="3405091" cy="4091627"/>
          </a:xfrm>
          <a:prstGeom prst="rect">
            <a:avLst/>
          </a:prstGeom>
          <a:noFill/>
        </p:spPr>
      </p:pic>
      <p:pic>
        <p:nvPicPr>
          <p:cNvPr id="10241" name="Picture 1" descr="C:\Users\1\Desktop\общий вид\iCA1KNU9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404664"/>
            <a:ext cx="2736304" cy="39604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1733325"/>
            <a:ext cx="38884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This territory was mentioned first in Ivan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Kalita's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testament in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l328.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As 16th century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records say, the villages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Safatovo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Makrusha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Kotelniki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stayed on the place of modern town.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User\Рабочий стол\общий вид\iCA4S6PS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692696"/>
            <a:ext cx="3930230" cy="5677964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14290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In 1656 Patriarch Nikon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lays the foundation of the New Jerusalem Monastery.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According to intention of Patriarch Nikon the </a:t>
            </a:r>
            <a:r>
              <a:rPr lang="en-US" sz="2000" dirty="0" err="1" smtClean="0">
                <a:solidFill>
                  <a:schemeClr val="tx2">
                    <a:lumMod val="50000"/>
                  </a:schemeClr>
                </a:solidFill>
              </a:rPr>
              <a:t>Voskresensky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  Cathedral must be a resemblance to ancient Jerusalem Temple in Palestine.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1\Desktop\монастырь\iCA2YWGGC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611560" y="1772816"/>
            <a:ext cx="3240360" cy="46565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 descr="C:\Documents and Settings\User\Рабочий стол\монастырь\iCAEHE9G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59103">
            <a:off x="4932040" y="1988840"/>
            <a:ext cx="3024336" cy="4162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1.afisha-mir.ru/StaticContent/Photos/110811214529/110814195136/p_512x512.jpg?v=38079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528392" cy="5904656"/>
          </a:xfrm>
          <a:prstGeom prst="rect">
            <a:avLst/>
          </a:prstGeom>
          <a:noFill/>
        </p:spPr>
      </p:pic>
      <p:pic>
        <p:nvPicPr>
          <p:cNvPr id="22532" name="Picture 4" descr="http://s1.afisha-mir.ru/StaticContent/Photos/111113041204/111116075634/p_512x512.jpg?v=38079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276872"/>
            <a:ext cx="4752528" cy="43204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1920" y="404664"/>
            <a:ext cx="5076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monastery was built by talented Russian bricklayers, founders and carvers. The cathedral just in general resembles to ancient  Jerusalem Temple, but markedly differs in decor and appearance.</a:t>
            </a:r>
            <a:endParaRPr lang="ru-RU" b="1" dirty="0"/>
          </a:p>
        </p:txBody>
      </p:sp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1\Desktop\68715_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86182" y="3286124"/>
            <a:ext cx="4943463" cy="31813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8296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Nearby the Jerusalem Cathedral had grown </a:t>
            </a:r>
            <a:r>
              <a:rPr lang="en-US" sz="2800" b="1" dirty="0" err="1" smtClean="0"/>
              <a:t>Voskresenskoye</a:t>
            </a:r>
            <a:r>
              <a:rPr lang="en-US" sz="2800" b="1" dirty="0" smtClean="0"/>
              <a:t>  village, which in 1781  became a town. </a:t>
            </a:r>
            <a:br>
              <a:rPr lang="en-US" sz="2800" b="1" dirty="0" smtClean="0"/>
            </a:br>
            <a:r>
              <a:rPr lang="en-US" sz="2800" b="1" dirty="0" smtClean="0"/>
              <a:t>In 1930 </a:t>
            </a:r>
            <a:r>
              <a:rPr lang="en-US" sz="2800" b="1" dirty="0" err="1" smtClean="0">
                <a:solidFill>
                  <a:srgbClr val="FF0000"/>
                </a:solidFill>
              </a:rPr>
              <a:t>Voskresensk</a:t>
            </a:r>
            <a:r>
              <a:rPr lang="en-US" sz="2800" b="1" dirty="0" smtClean="0"/>
              <a:t> obtained it </a:t>
            </a:r>
            <a:r>
              <a:rPr sz="2800" b="1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's </a:t>
            </a:r>
            <a:r>
              <a:rPr lang="en-US" sz="2800" b="1" dirty="0" smtClean="0"/>
              <a:t>new name </a:t>
            </a:r>
            <a:r>
              <a:rPr lang="en-US" sz="2800" b="1" dirty="0" smtClean="0">
                <a:solidFill>
                  <a:srgbClr val="00B050"/>
                </a:solidFill>
              </a:rPr>
              <a:t>–</a:t>
            </a:r>
            <a:r>
              <a:rPr lang="en-US" sz="2800" b="1" dirty="0" smtClean="0"/>
              <a:t> </a:t>
            </a:r>
            <a:r>
              <a:rPr lang="en-US" sz="4000" b="1" dirty="0" err="1" smtClean="0">
                <a:solidFill>
                  <a:srgbClr val="00B050"/>
                </a:solidFill>
              </a:rPr>
              <a:t>Istra</a:t>
            </a:r>
            <a:r>
              <a:rPr lang="en-US" sz="4000" b="1" dirty="0" smtClean="0"/>
              <a:t>.</a:t>
            </a:r>
            <a:endParaRPr lang="ru-RU" sz="4000" b="1" dirty="0"/>
          </a:p>
        </p:txBody>
      </p:sp>
      <p:pic>
        <p:nvPicPr>
          <p:cNvPr id="1026" name="Picture 2" descr="C:\Documents and Settings\User\Рабочий стол\ДИПЛОМНЫЕ РАБОТЫ\презентация - ИСТРА\cпорт\07_Klinskaya_ylit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643050"/>
            <a:ext cx="4214842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Documents and Settings\User\Рабочий стол\ДИПЛОМНЫЕ РАБОТЫ\презентация - ИСТРА\общий вид\iCASBPGL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484784"/>
            <a:ext cx="1428760" cy="1584176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214290"/>
            <a:ext cx="529208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most outstanding literature and art figures were attracted by the monastery and picturesque sights.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1829  A.I.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Gertsen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was visited the town.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One year later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M.Y. Lermontov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recorded the poetical image of the monastery cell in his poem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Voskresensk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1876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Glebovo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village was visited by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P.I.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Chaikovsky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where he was finishing his prominent creation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en-US" i="1" dirty="0" smtClean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 Swan lake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ballet. Famous Russian poets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Aleksandr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Block, Andrei Bely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also were visited our town.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1\Desktop\кружки, секции бассейн\iCA41CGJ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60648"/>
            <a:ext cx="3384376" cy="3744416"/>
          </a:xfrm>
          <a:prstGeom prst="rect">
            <a:avLst/>
          </a:prstGeom>
          <a:noFill/>
        </p:spPr>
      </p:pic>
      <p:pic>
        <p:nvPicPr>
          <p:cNvPr id="4" name="Picture 3" descr="C:\Documents and Settings\User\Рабочий стол\g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347864" y="3356992"/>
            <a:ext cx="1944216" cy="3024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1" descr="C:\Documents and Settings\User\Рабочий стол\iCAX59EQ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928934"/>
            <a:ext cx="2844824" cy="3600400"/>
          </a:xfrm>
          <a:prstGeom prst="rect">
            <a:avLst/>
          </a:prstGeom>
          <a:noFill/>
        </p:spPr>
      </p:pic>
      <p:pic>
        <p:nvPicPr>
          <p:cNvPr id="6" name="Picture 5" descr="C:\Documents and Settings\User\Рабочий стол\iCA1JQNI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4149080"/>
            <a:ext cx="1584176" cy="2088232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24128" y="620688"/>
            <a:ext cx="2664296" cy="480131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1880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A.P. Chekhov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visited his brother I.P. Chekhov who was heading school in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Voskresensk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When in 1883 Anton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Pavlovich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was a student of the last course of medical faculty of Moscow University, he was taking a medical practice in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Chikinskaya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hospital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of our town. Living in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Istra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Chekhov had written the following novels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Chameleon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Children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Surgery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others.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6" name="Picture 4" descr="http://vseportrety.ru/chechov-rz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5112568" cy="6408712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44279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Great Patriotic war changed life of the town dramatically. In 1941 German troops occupied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Istra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They stayed in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Istra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almost two weeks. During that period the Germans looted and burnt up the town, and detonated the monastery.</a:t>
            </a:r>
            <a:r>
              <a:rPr lang="en-US" b="1" dirty="0" smtClean="0"/>
              <a:t> </a:t>
            </a:r>
            <a:endParaRPr lang="ru-RU" b="1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:\Documents and Settings\User\Рабочий стол\iCAUTFY1W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499992" y="188640"/>
            <a:ext cx="4392488" cy="3816424"/>
          </a:xfrm>
          <a:prstGeom prst="rect">
            <a:avLst/>
          </a:prstGeom>
          <a:noFill/>
        </p:spPr>
      </p:pic>
      <p:pic>
        <p:nvPicPr>
          <p:cNvPr id="4" name="Picture 3" descr="C:\Documents and Settings\User\Рабочий стол\iCAO72CBJ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21188476">
            <a:off x="229186" y="2455928"/>
            <a:ext cx="3240360" cy="4032448"/>
          </a:xfrm>
          <a:prstGeom prst="rect">
            <a:avLst/>
          </a:prstGeom>
          <a:noFill/>
        </p:spPr>
      </p:pic>
      <p:pic>
        <p:nvPicPr>
          <p:cNvPr id="4097" name="Picture 1" descr="C:\Users\1\Desktop\монастырь\iCAZK69A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221088"/>
            <a:ext cx="4249042" cy="22083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612</TotalTime>
  <Words>632</Words>
  <Application>Microsoft Office PowerPoint</Application>
  <PresentationFormat>Экран (4:3)</PresentationFormat>
  <Paragraphs>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Switzerland  of Moscow region  re region</vt:lpstr>
      <vt:lpstr>Слайд 2</vt:lpstr>
      <vt:lpstr>Слайд 3</vt:lpstr>
      <vt:lpstr>Слайд 4</vt:lpstr>
      <vt:lpstr>Слайд 5</vt:lpstr>
      <vt:lpstr>Nearby the Jerusalem Cathedral had grown Voskresenskoye  village, which in 1781  became a town.  In 1930 Voskresensk obtained it 's new name – Istra.</vt:lpstr>
      <vt:lpstr>Слайд 7</vt:lpstr>
      <vt:lpstr>Слайд 8</vt:lpstr>
      <vt:lpstr>Слайд 9</vt:lpstr>
      <vt:lpstr>Слайд 10</vt:lpstr>
      <vt:lpstr>The  inhabitants  of  Istra  town  did  a  lot  to  restore  everything  what  was destructed during the occupation. Nowadays  Istra  is  a beautiful  modern  town. The population of the town is  about 35000 people. </vt:lpstr>
      <vt:lpstr>Слайд 12</vt:lpstr>
      <vt:lpstr>Слайд 13</vt:lpstr>
      <vt:lpstr>Слайд 14</vt:lpstr>
      <vt:lpstr>Слайд 15</vt:lpstr>
      <vt:lpstr>                                               Istra‘s  culture is multiform.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Switzerland of Moscow region</dc:title>
  <dc:creator>1</dc:creator>
  <cp:lastModifiedBy>User</cp:lastModifiedBy>
  <cp:revision>63</cp:revision>
  <dcterms:created xsi:type="dcterms:W3CDTF">2012-04-05T17:22:22Z</dcterms:created>
  <dcterms:modified xsi:type="dcterms:W3CDTF">2014-09-21T13:22:37Z</dcterms:modified>
</cp:coreProperties>
</file>