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87" r:id="rId3"/>
    <p:sldId id="257" r:id="rId4"/>
    <p:sldId id="260" r:id="rId5"/>
    <p:sldId id="258" r:id="rId6"/>
    <p:sldId id="284" r:id="rId7"/>
    <p:sldId id="262" r:id="rId8"/>
    <p:sldId id="283" r:id="rId9"/>
    <p:sldId id="263" r:id="rId10"/>
    <p:sldId id="266" r:id="rId11"/>
    <p:sldId id="270" r:id="rId12"/>
    <p:sldId id="271" r:id="rId13"/>
    <p:sldId id="272" r:id="rId14"/>
    <p:sldId id="274" r:id="rId15"/>
    <p:sldId id="276" r:id="rId16"/>
    <p:sldId id="282" r:id="rId17"/>
    <p:sldId id="268" r:id="rId18"/>
    <p:sldId id="277" r:id="rId19"/>
    <p:sldId id="280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72" autoAdjust="0"/>
    <p:restoredTop sz="86420" autoAdjust="0"/>
  </p:normalViewPr>
  <p:slideViewPr>
    <p:cSldViewPr>
      <p:cViewPr>
        <p:scale>
          <a:sx n="77" d="100"/>
          <a:sy n="77" d="100"/>
        </p:scale>
        <p:origin x="-95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86"/>
    </p:cViewPr>
  </p:sorterViewPr>
  <p:notesViewPr>
    <p:cSldViewPr>
      <p:cViewPr varScale="1">
        <p:scale>
          <a:sx n="60" d="100"/>
          <a:sy n="60" d="100"/>
        </p:scale>
        <p:origin x="-189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B1908-EB7B-4800-975C-8A1637A50CA1}" type="datetimeFigureOut">
              <a:rPr lang="ru-RU" smtClean="0"/>
              <a:t>03.03.2015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FB233-B203-4C9A-B576-22F89D1315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97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FB233-B203-4C9A-B576-22F89D13150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8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8FCE8C7-08DE-4118-A965-DD5252D45922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500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ownloads\CHajkovskij%20%20%20-%20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alchevskpravoslavniy.ru/wp-content/uploads/2011/07/141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0%D0%B5%D0%B1%D1%80%D0%B5%D0%BD%D0%B8%D0%BA" TargetMode="External"/><Relationship Id="rId2" Type="http://schemas.openxmlformats.org/officeDocument/2006/relationships/hyperlink" Target="http://ru.wikipedia.org/wiki/%D0%97%D0%BB%D0%B0%D1%82%D0%BD%D0%B8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ru.wikipedia.org/w/index.php?title=%D0%A4%D0%B0%D0%B9%D0%BB:Zlatnik_HQ.jpg&amp;filetimestamp=20071214104027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alchevskpravoslavniy.ru/wp-content/uploads/2011/07/137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consv.ru/index.php?option=com_joomgallery&amp;func=watermark&amp;id=3254&amp;catid=266&amp;orig=1&amp;no_html=1&amp;Itemid=3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1%83%D0%B4%D0%B0%D0%B8%D0%B7%D0%BC" TargetMode="External"/><Relationship Id="rId7" Type="http://schemas.openxmlformats.org/officeDocument/2006/relationships/hyperlink" Target="http://ru.wikipedia.org/wiki/%D0%A0%D0%B0%D0%B4%D0%B7%D0%B8%D0%B2%D0%B8%D0%BB%D0%BB%D0%BE%D0%B2%D1%81%D0%BA%D0%B0%D1%8F_%D0%BB%D0%B5%D1%82%D0%BE%D0%BF%D0%B8%D1%81%D1%8C" TargetMode="External"/><Relationship Id="rId2" Type="http://schemas.openxmlformats.org/officeDocument/2006/relationships/hyperlink" Target="http://ru.wikipedia.org/wiki/%D0%98%D1%81%D0%BB%D0%B0%D0%BC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hyperlink" Target="http://ru.wikipedia.org/w/index.php?title=%D0%A4%D0%B0%D0%B9%D0%BB:Vladimir2.jpg&amp;filetimestamp=20061221141442" TargetMode="External"/><Relationship Id="rId4" Type="http://schemas.openxmlformats.org/officeDocument/2006/relationships/hyperlink" Target="http://ru.wikipedia.org/wiki/%D0%9F%D1%80%D0%B0%D0%B2%D0%BE%D1%81%D0%BB%D0%B0%D0%B2%D0%B8%D0%B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lchevskpravoslavniy.ru/wp-content/uploads/2011/07/133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04664"/>
            <a:ext cx="7772400" cy="324036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FF0000"/>
                </a:solidFill>
                <a:latin typeface="Arial Black" pitchFamily="34" charset="0"/>
              </a:rPr>
              <a:t>Владимир  </a:t>
            </a:r>
          </a:p>
          <a:p>
            <a:r>
              <a:rPr lang="ru-RU" sz="6000" i="1" dirty="0" smtClean="0">
                <a:solidFill>
                  <a:srgbClr val="FF0000"/>
                </a:solidFill>
                <a:latin typeface="Arial Black" pitchFamily="34" charset="0"/>
              </a:rPr>
              <a:t>Красное Солнышко</a:t>
            </a:r>
          </a:p>
          <a:p>
            <a:endParaRPr lang="ru-RU" dirty="0"/>
          </a:p>
        </p:txBody>
      </p:sp>
      <p:pic>
        <p:nvPicPr>
          <p:cNvPr id="1026" name="Picture 2" descr="C:\Users\1\Downloads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548680"/>
            <a:ext cx="2520280" cy="3096344"/>
          </a:xfrm>
          <a:prstGeom prst="rect">
            <a:avLst/>
          </a:prstGeom>
          <a:noFill/>
        </p:spPr>
      </p:pic>
      <p:pic>
        <p:nvPicPr>
          <p:cNvPr id="5" name="CHajkovskij  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436096" y="3356992"/>
            <a:ext cx="244475" cy="244475"/>
          </a:xfrm>
          <a:prstGeom prst="rect">
            <a:avLst/>
          </a:prstGeom>
        </p:spPr>
      </p:pic>
      <p:sp>
        <p:nvSpPr>
          <p:cNvPr id="6" name="Содержимое 5"/>
          <p:cNvSpPr txBox="1">
            <a:spLocks/>
          </p:cNvSpPr>
          <p:nvPr/>
        </p:nvSpPr>
        <p:spPr>
          <a:xfrm>
            <a:off x="4655344" y="3789040"/>
            <a:ext cx="4038600" cy="2507424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411480" indent="-342900" algn="l" rtl="0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  <a:t>Родился около </a:t>
            </a:r>
          </a:p>
          <a:p>
            <a:pPr>
              <a:buFont typeface="Wingdings"/>
              <a:buNone/>
            </a:pPr>
            <a: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  <a:t>  960 г.</a:t>
            </a:r>
          </a:p>
          <a:p>
            <a: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  <a:t>Умер </a:t>
            </a:r>
          </a:p>
          <a:p>
            <a:pPr>
              <a:buFont typeface="Wingdings"/>
              <a:buNone/>
            </a:pPr>
            <a:r>
              <a:rPr lang="ru-RU" sz="4000" dirty="0" smtClean="0">
                <a:solidFill>
                  <a:srgbClr val="FFC000"/>
                </a:solidFill>
                <a:latin typeface="Arial Black" pitchFamily="34" charset="0"/>
              </a:rPr>
              <a:t>  15 июля 1015 г</a:t>
            </a:r>
            <a:r>
              <a:rPr lang="ru-RU" sz="4000" dirty="0" smtClean="0">
                <a:latin typeface="Arial Black" pitchFamily="34" charset="0"/>
              </a:rPr>
              <a:t>.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237824"/>
          </a:xfrm>
        </p:spPr>
        <p:txBody>
          <a:bodyPr/>
          <a:lstStyle/>
          <a:p>
            <a:r>
              <a:rPr lang="ru-RU" sz="2800" dirty="0" smtClean="0"/>
              <a:t>Крестившись сам, в 988 году Владимир призвал на берег Днепра всех киевлян, которые  приняли новую веру.</a:t>
            </a:r>
            <a:endParaRPr lang="ru-RU" sz="2800" dirty="0"/>
          </a:p>
        </p:txBody>
      </p:sp>
      <p:pic>
        <p:nvPicPr>
          <p:cNvPr id="4" name="Содержимое 3" descr="http://alchevskpravoslavniy.ru/wp-content/uploads/2011/07/141-300x225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628800"/>
            <a:ext cx="604867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71600" y="5941685"/>
            <a:ext cx="73448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Великий князь Владимир и княгиня Ольга крестят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Русь Киевскую в водах Днепра (икона)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476672"/>
            <a:ext cx="3689896" cy="61078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Вместе с верой из Византии пришла ее прекрасная культура.</a:t>
            </a:r>
          </a:p>
          <a:p>
            <a:r>
              <a:rPr lang="ru-RU" sz="3200" dirty="0" smtClean="0"/>
              <a:t> Стали появляться красивые церкви и соборы, а в них – невиданные мозаики. </a:t>
            </a:r>
            <a:endParaRPr lang="ru-RU" sz="3200" dirty="0"/>
          </a:p>
        </p:txBody>
      </p:sp>
      <p:pic>
        <p:nvPicPr>
          <p:cNvPr id="3074" name="Picture 2" descr="C:\Users\1\Downloads\00351_20051203_080925_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4853358" cy="4752528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92080" y="260649"/>
            <a:ext cx="3744416" cy="6035816"/>
          </a:xfrm>
        </p:spPr>
        <p:txBody>
          <a:bodyPr/>
          <a:lstStyle/>
          <a:p>
            <a:r>
              <a:rPr lang="ru-RU" sz="3200" dirty="0" smtClean="0"/>
              <a:t>Яркими красками засияли иконы и росписи. Звон колоколов, церковное пение, красота службы не могли оставить равнодушными русских людей. </a:t>
            </a:r>
          </a:p>
          <a:p>
            <a:endParaRPr lang="ru-RU" dirty="0"/>
          </a:p>
        </p:txBody>
      </p:sp>
      <p:pic>
        <p:nvPicPr>
          <p:cNvPr id="4098" name="Picture 2" descr="C:\Users\1\Downloads\kievso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4392488" cy="2880320"/>
          </a:xfrm>
          <a:prstGeom prst="rect">
            <a:avLst/>
          </a:prstGeom>
          <a:noFill/>
        </p:spPr>
      </p:pic>
      <p:pic>
        <p:nvPicPr>
          <p:cNvPr id="4099" name="Picture 3" descr="C:\Users\1\Downloads\192571_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12976"/>
            <a:ext cx="2448272" cy="3384376"/>
          </a:xfrm>
          <a:prstGeom prst="rect">
            <a:avLst/>
          </a:prstGeom>
          <a:noFill/>
        </p:spPr>
      </p:pic>
      <p:pic>
        <p:nvPicPr>
          <p:cNvPr id="4100" name="Picture 4" descr="C:\Users\1\Downloads\44858192_579pxVeneza1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212976"/>
            <a:ext cx="2880320" cy="337914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508104" y="332657"/>
            <a:ext cx="3185840" cy="5963808"/>
          </a:xfrm>
        </p:spPr>
        <p:txBody>
          <a:bodyPr/>
          <a:lstStyle/>
          <a:p>
            <a:r>
              <a:rPr lang="ru-RU" sz="3200" dirty="0" smtClean="0"/>
              <a:t>При Владимире началось распространение грамоты, и через поколение уже появились первые русские книги.</a:t>
            </a:r>
          </a:p>
          <a:p>
            <a:endParaRPr lang="ru-RU" dirty="0"/>
          </a:p>
        </p:txBody>
      </p:sp>
      <p:pic>
        <p:nvPicPr>
          <p:cNvPr id="5122" name="Picture 2" descr="C:\Users\1\Downloads\_Picture_file_path_291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048000" cy="3384376"/>
          </a:xfrm>
          <a:prstGeom prst="rect">
            <a:avLst/>
          </a:prstGeom>
          <a:noFill/>
        </p:spPr>
      </p:pic>
      <p:pic>
        <p:nvPicPr>
          <p:cNvPr id="5124" name="Picture 4" descr="C:\Users\1\Downloads\Vi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717032"/>
            <a:ext cx="4248472" cy="288032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55344" y="260649"/>
            <a:ext cx="4038600" cy="6035816"/>
          </a:xfrm>
        </p:spPr>
        <p:txBody>
          <a:bodyPr>
            <a:normAutofit/>
          </a:bodyPr>
          <a:lstStyle/>
          <a:p>
            <a:r>
              <a:rPr lang="ru-RU" dirty="0" smtClean="0"/>
              <a:t>Все законы и важные решения князь принимал вместе с боярами, посадниками, управлявшими городами, старейшинами и военачальниками. Больше всего он доверял своей дружине, заботился о ней и высоко ценил. </a:t>
            </a:r>
            <a:endParaRPr lang="ru-RU" dirty="0"/>
          </a:p>
        </p:txBody>
      </p:sp>
      <p:pic>
        <p:nvPicPr>
          <p:cNvPr id="7170" name="Picture 2" descr="C:\Users\1\Downloads\x1-1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4752528" cy="4176464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872208"/>
          </a:xfrm>
        </p:spPr>
        <p:txBody>
          <a:bodyPr/>
          <a:lstStyle/>
          <a:p>
            <a:r>
              <a:rPr lang="ru-RU" sz="2800" dirty="0" smtClean="0"/>
              <a:t>Владимир начал также чеканку монеты — золотой («</a:t>
            </a:r>
            <a:r>
              <a:rPr lang="ru-RU" sz="2800" dirty="0" err="1" smtClean="0">
                <a:hlinkClick r:id="rId2" tooltip="Златник"/>
              </a:rPr>
              <a:t>златников</a:t>
            </a:r>
            <a:r>
              <a:rPr lang="ru-RU" sz="2800" dirty="0" smtClean="0"/>
              <a:t>») и серебряной («</a:t>
            </a:r>
            <a:r>
              <a:rPr lang="ru-RU" sz="2800" dirty="0" smtClean="0">
                <a:hlinkClick r:id="rId3" tooltip="Сребреник"/>
              </a:rPr>
              <a:t>сребреников</a:t>
            </a:r>
            <a:r>
              <a:rPr lang="ru-RU" sz="2800" dirty="0" smtClean="0"/>
              <a:t>»), воспроизводившей византийские образцы того времени. 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67744" y="2852936"/>
            <a:ext cx="4680520" cy="35026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upload.wikimedia.org/wikipedia/commons/thumb/b/ba/Zlatnik_HQ.jpg/200px-Zlatnik_HQ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2852936"/>
            <a:ext cx="475252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ДЕСЯТИННАЯ ЦЕРКОВЬ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783560"/>
            <a:ext cx="6275040" cy="4572000"/>
          </a:xfrm>
        </p:spPr>
        <p:txBody>
          <a:bodyPr>
            <a:normAutofit/>
          </a:bodyPr>
          <a:lstStyle/>
          <a:p>
            <a:pPr lvl="8"/>
            <a:r>
              <a:rPr lang="ru-RU" sz="2000" dirty="0" smtClean="0"/>
              <a:t>Князь Владимир пригласил греческих мастеров и построил в Киеве церковь Успения Пресвятой Богородицы. Внутри ее украсили мрамором, мозаикой, греческими иконами и драгоценными сосудами. Князь пожаловал церкви десятину, то есть десятую часть дохода, поэтому она и получила такое название. Здание было разрушено монголами в 1240 году.</a:t>
            </a:r>
            <a:endParaRPr lang="ru-RU" sz="2000" dirty="0"/>
          </a:p>
        </p:txBody>
      </p:sp>
      <p:pic>
        <p:nvPicPr>
          <p:cNvPr id="4" name="Picture 2" descr="C:\Users\1\Downloads\article_image-image-article.ffe3dbde-3354-4f77-a18a-e0f515998b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645024"/>
            <a:ext cx="3564396" cy="3096344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chevskpravoslavniy.ru/wp-content/uploads/2011/07/137-300x211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8640"/>
            <a:ext cx="684076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23528" y="5331986"/>
            <a:ext cx="8151719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князя Владимира было 13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сыновей и 10 дочерей.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Великий князь Владимир Святославович с сыновьями.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Роспись восточной стены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Грановитой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палаты. 1882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260649"/>
            <a:ext cx="4038600" cy="603581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Однако страшнее печенегов оказалось несогласие внутри страны. Двое старших сыновей в 1014 году восстали против отца. Через год князь внезапно заболел и скончался.</a:t>
            </a:r>
            <a:endParaRPr lang="ru-RU" sz="3200" dirty="0"/>
          </a:p>
        </p:txBody>
      </p:sp>
      <p:pic>
        <p:nvPicPr>
          <p:cNvPr id="10242" name="Picture 2" descr="C:\Users\1\Downloads\blog-2616-1159201910_thum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4032448" cy="527087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404665"/>
            <a:ext cx="4038600" cy="589180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Владимир </a:t>
            </a:r>
            <a:r>
              <a:rPr lang="ru-RU" sz="3600" dirty="0" err="1" smtClean="0"/>
              <a:t>Святославич</a:t>
            </a:r>
            <a:r>
              <a:rPr lang="ru-RU" sz="3600" dirty="0" smtClean="0"/>
              <a:t> правил Русью 37 лет и остался в истории под именем Владимир Святой или Креститель.</a:t>
            </a:r>
          </a:p>
          <a:p>
            <a:pPr algn="ctr"/>
            <a:r>
              <a:rPr lang="ru-RU" sz="3600" dirty="0" smtClean="0"/>
              <a:t>Народ ласково его прозвал Владимир Красное Солнышко.</a:t>
            </a:r>
          </a:p>
          <a:p>
            <a:endParaRPr lang="ru-RU" dirty="0"/>
          </a:p>
        </p:txBody>
      </p:sp>
      <p:pic>
        <p:nvPicPr>
          <p:cNvPr id="5" name="jg_photo_big" descr="Равноапостольный князь Владимир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92696"/>
            <a:ext cx="3816423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2801" y="1379549"/>
            <a:ext cx="381429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 </a:t>
            </a:r>
            <a:endParaRPr lang="ru-RU" sz="1400" dirty="0"/>
          </a:p>
          <a:p>
            <a:r>
              <a:rPr lang="ru-RU" sz="1400" dirty="0"/>
              <a:t>Однажды, в средине 10 </a:t>
            </a:r>
            <a:r>
              <a:rPr lang="ru-RU" sz="1400" dirty="0" err="1"/>
              <a:t>го</a:t>
            </a:r>
            <a:r>
              <a:rPr lang="ru-RU" sz="1400" dirty="0"/>
              <a:t> века</a:t>
            </a:r>
          </a:p>
          <a:p>
            <a:r>
              <a:rPr lang="ru-RU" sz="1400" dirty="0"/>
              <a:t>Под Псковом родился один  человек.</a:t>
            </a:r>
          </a:p>
          <a:p>
            <a:r>
              <a:rPr lang="ru-RU" sz="1400" dirty="0"/>
              <a:t>Крестителем станет он позже для церкви</a:t>
            </a:r>
          </a:p>
          <a:p>
            <a:r>
              <a:rPr lang="ru-RU" sz="1400" dirty="0"/>
              <a:t>И солнышком красным на тысячи лет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В истории князем он был Новгородским,</a:t>
            </a:r>
          </a:p>
          <a:p>
            <a:r>
              <a:rPr lang="ru-RU" sz="1400" dirty="0"/>
              <a:t> А вскоре дружину свою сколотил</a:t>
            </a:r>
          </a:p>
          <a:p>
            <a:r>
              <a:rPr lang="ru-RU" sz="1400" dirty="0"/>
              <a:t>И с этой дружиной пошел он на Полоцк</a:t>
            </a:r>
          </a:p>
          <a:p>
            <a:r>
              <a:rPr lang="ru-RU" sz="1400" dirty="0"/>
              <a:t>И брата убив, с нею Русь захватил.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Он был главой славных военных походов,</a:t>
            </a:r>
          </a:p>
          <a:p>
            <a:r>
              <a:rPr lang="ru-RU" sz="1400" dirty="0"/>
              <a:t>Ходил на </a:t>
            </a:r>
            <a:r>
              <a:rPr lang="ru-RU" sz="1400" dirty="0" err="1"/>
              <a:t>болгаров</a:t>
            </a:r>
            <a:r>
              <a:rPr lang="ru-RU" sz="1400" dirty="0"/>
              <a:t>, татар и </a:t>
            </a:r>
            <a:r>
              <a:rPr lang="ru-RU" sz="1400" dirty="0" err="1"/>
              <a:t>хузар</a:t>
            </a:r>
            <a:r>
              <a:rPr lang="ru-RU" sz="1400" dirty="0"/>
              <a:t>,</a:t>
            </a:r>
          </a:p>
          <a:p>
            <a:r>
              <a:rPr lang="ru-RU" sz="1400" dirty="0"/>
              <a:t>Захватывал земли для родины новые,</a:t>
            </a:r>
          </a:p>
          <a:p>
            <a:r>
              <a:rPr lang="ru-RU" sz="1400" dirty="0"/>
              <a:t>За город </a:t>
            </a:r>
            <a:r>
              <a:rPr lang="ru-RU" sz="1400" dirty="0" err="1"/>
              <a:t>Корсунь</a:t>
            </a:r>
            <a:r>
              <a:rPr lang="ru-RU" sz="1400" dirty="0"/>
              <a:t>, что в Крыму, воевал.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Однако ж князь славен не только победами,</a:t>
            </a:r>
          </a:p>
          <a:p>
            <a:r>
              <a:rPr lang="ru-RU" sz="1400" dirty="0"/>
              <a:t>Ведь он совершил еще подвиг другой: </a:t>
            </a:r>
          </a:p>
          <a:p>
            <a:r>
              <a:rPr lang="ru-RU" sz="1400" dirty="0"/>
              <a:t>Решил он начать испытание верами</a:t>
            </a:r>
          </a:p>
          <a:p>
            <a:r>
              <a:rPr lang="ru-RU" sz="1400" dirty="0"/>
              <a:t> И так перебрал он одну за другой.</a:t>
            </a:r>
          </a:p>
          <a:p>
            <a:r>
              <a:rPr lang="ru-RU" sz="1400" dirty="0"/>
              <a:t> 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4008" y="3284984"/>
            <a:ext cx="47525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И принято было им после решение,</a:t>
            </a:r>
          </a:p>
          <a:p>
            <a:r>
              <a:rPr lang="ru-RU" sz="1400" dirty="0"/>
              <a:t>Что родину нашу он будет крестить.</a:t>
            </a:r>
          </a:p>
          <a:p>
            <a:r>
              <a:rPr lang="ru-RU" sz="1400" dirty="0"/>
              <a:t>С дружиной прошел он обряд этот греческий</a:t>
            </a:r>
          </a:p>
          <a:p>
            <a:r>
              <a:rPr lang="ru-RU" sz="1400" dirty="0"/>
              <a:t>И веру в народе он стал разносить.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Скончался же князь наш сраженный болезнью,</a:t>
            </a:r>
          </a:p>
          <a:p>
            <a:r>
              <a:rPr lang="ru-RU" sz="1400" dirty="0"/>
              <a:t>Войной с сыновьями он был истощен,</a:t>
            </a:r>
          </a:p>
          <a:p>
            <a:r>
              <a:rPr lang="ru-RU" sz="1400" dirty="0"/>
              <a:t>Он в Киевской церкви был похоронен,</a:t>
            </a:r>
          </a:p>
          <a:p>
            <a:r>
              <a:rPr lang="ru-RU" sz="1400" dirty="0"/>
              <a:t>Но росчерк оставил в истории пером.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Запомнит его православная церковь,</a:t>
            </a:r>
            <a:br>
              <a:rPr lang="ru-RU" sz="1400" dirty="0"/>
            </a:br>
            <a:r>
              <a:rPr lang="ru-RU" sz="1400" dirty="0"/>
              <a:t>Язычники будут его проклинать,</a:t>
            </a:r>
            <a:br>
              <a:rPr lang="ru-RU" sz="1400" dirty="0"/>
            </a:br>
            <a:r>
              <a:rPr lang="ru-RU" sz="1400" dirty="0"/>
              <a:t>Он солнышком красным в истории станет,</a:t>
            </a:r>
            <a:br>
              <a:rPr lang="ru-RU" sz="1400" dirty="0"/>
            </a:br>
            <a:r>
              <a:rPr lang="ru-RU" sz="1400" dirty="0"/>
              <a:t>И будет багрянцем свой век освещать...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260648"/>
            <a:ext cx="51125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Владимир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Красное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          </a:t>
            </a:r>
            <a:r>
              <a:rPr lang="ru-RU" sz="3600" b="1" dirty="0">
                <a:solidFill>
                  <a:srgbClr val="FF0000"/>
                </a:solidFill>
              </a:rPr>
              <a:t>Солнышко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72200" y="116632"/>
            <a:ext cx="2664098" cy="3023865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2179829"/>
      </p:ext>
    </p:extLst>
  </p:cSld>
  <p:clrMapOvr>
    <a:masterClrMapping/>
  </p:clrMapOvr>
  <p:transition advTm="15000"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14400" y="260648"/>
            <a:ext cx="7772400" cy="6094912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>
              <a:buNone/>
            </a:pP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внимание! </a:t>
            </a:r>
          </a:p>
          <a:p>
            <a:pPr algn="ctr">
              <a:buNone/>
            </a:pP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Удачи вам!</a:t>
            </a:r>
            <a:endParaRPr lang="ru-RU" sz="6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266" name="Picture 2" descr="C:\Users\1\Pictures\детские картинки\school-children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12976"/>
            <a:ext cx="4536504" cy="316835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914400" y="3501008"/>
            <a:ext cx="7772400" cy="285455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Около 960 года у киевского князя Святослава и </a:t>
            </a:r>
            <a:r>
              <a:rPr lang="ru-RU" sz="3200" b="1" dirty="0" err="1" smtClean="0"/>
              <a:t>Малуши</a:t>
            </a:r>
            <a:r>
              <a:rPr lang="ru-RU" sz="3200" b="1" dirty="0" smtClean="0"/>
              <a:t>, ключницы его матери княгини Ольги, родился сын. Назвали его Владимиром, что означает «владеющий миром». </a:t>
            </a:r>
            <a:endParaRPr lang="ru-RU" sz="3200" b="1" dirty="0"/>
          </a:p>
        </p:txBody>
      </p:sp>
      <p:pic>
        <p:nvPicPr>
          <p:cNvPr id="1026" name="Picture 2" descr="C:\Users\1\Downloads\малыш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104456" cy="316835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860032" y="620689"/>
            <a:ext cx="4104456" cy="5675776"/>
          </a:xfrm>
        </p:spPr>
        <p:txBody>
          <a:bodyPr>
            <a:normAutofit/>
          </a:bodyPr>
          <a:lstStyle/>
          <a:p>
            <a:r>
              <a:rPr lang="ru-RU" dirty="0" smtClean="0"/>
              <a:t>Жизнь в Древней Руси была такова, что князю пришлось всю жизнь воевать. Воспитывал его один из лучших дружинников отца, дядя по матери Добрыня, ставший на всю жизнь лучшим помощником, товарищем и единомышленником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8" descr="980 Малютка князь с дядькой-кормильцем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1" y="1700808"/>
            <a:ext cx="432048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4048" y="260648"/>
            <a:ext cx="3960440" cy="6192687"/>
          </a:xfrm>
        </p:spPr>
        <p:txBody>
          <a:bodyPr>
            <a:noAutofit/>
          </a:bodyPr>
          <a:lstStyle/>
          <a:p>
            <a:r>
              <a:rPr lang="ru-RU" dirty="0" smtClean="0"/>
              <a:t>В 970 г.  Святослав, отправляясь в поход, из которого он уже не вернулся, назначил княжить в Киеве старшего сына – Ярополка, в Овруче, центре </a:t>
            </a:r>
            <a:r>
              <a:rPr lang="ru-RU" dirty="0" err="1" smtClean="0"/>
              <a:t>Древлянской</a:t>
            </a:r>
            <a:r>
              <a:rPr lang="ru-RU" dirty="0" smtClean="0"/>
              <a:t> земли, - Олега,</a:t>
            </a:r>
          </a:p>
          <a:p>
            <a:pPr>
              <a:buNone/>
            </a:pPr>
            <a:r>
              <a:rPr lang="ru-RU" dirty="0" smtClean="0"/>
              <a:t>     в Новгороде – Владимира. </a:t>
            </a:r>
          </a:p>
          <a:p>
            <a:r>
              <a:rPr lang="ru-RU" dirty="0" smtClean="0"/>
              <a:t> Между братьями начались распри. </a:t>
            </a:r>
          </a:p>
        </p:txBody>
      </p:sp>
      <p:pic>
        <p:nvPicPr>
          <p:cNvPr id="2050" name="Picture 2" descr="C:\Users\1\Downloads\Kievskii-Knyaz1-s-druzhinoyu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4680520" cy="4141079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508104" y="332656"/>
            <a:ext cx="3185840" cy="6192687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В бою с дружиной Ярополка погиб Олег, и тогда Владимир вместе с Добрыней набрал варяжское войско и, победив старшего брата, захватил власть и  стал княжить в Киеве. </a:t>
            </a:r>
          </a:p>
          <a:p>
            <a:endParaRPr lang="ru-RU" dirty="0"/>
          </a:p>
        </p:txBody>
      </p:sp>
      <p:pic>
        <p:nvPicPr>
          <p:cNvPr id="1026" name="Picture 2" descr="C:\Users\1\Downloads\a17810facad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5256584" cy="6192688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pPr algn="ctr"/>
            <a:r>
              <a:rPr lang="ru-RU" sz="6600" b="1" dirty="0" smtClean="0"/>
              <a:t>Выбор веры</a:t>
            </a:r>
            <a:endParaRPr lang="ru-RU" sz="6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24128" y="908720"/>
            <a:ext cx="2962672" cy="5446840"/>
          </a:xfrm>
        </p:spPr>
        <p:txBody>
          <a:bodyPr>
            <a:normAutofit/>
          </a:bodyPr>
          <a:lstStyle/>
          <a:p>
            <a:r>
              <a:rPr lang="ru-RU" dirty="0" smtClean="0"/>
              <a:t>Владимир понимал, что объединить русские земли, сделать сильной Киевскую Русь может только общая вера.</a:t>
            </a:r>
          </a:p>
        </p:txBody>
      </p:sp>
      <p:pic>
        <p:nvPicPr>
          <p:cNvPr id="2050" name="Picture 2" descr="C:\Users\1\Downloads\x_75257e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196752"/>
            <a:ext cx="5760640" cy="496855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pPr algn="ctr"/>
            <a:r>
              <a:rPr lang="ru-RU" sz="6000" b="1" dirty="0" smtClean="0"/>
              <a:t>Выбор веры</a:t>
            </a:r>
            <a:endParaRPr lang="ru-RU" sz="6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8024" y="1196752"/>
            <a:ext cx="4038600" cy="48116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Летописное повествование о «выборе вер» («испытании вер») Владимиром носит легендарный характер. Ко двору вызывались проповедники </a:t>
            </a:r>
            <a:r>
              <a:rPr lang="ru-RU" dirty="0" smtClean="0">
                <a:hlinkClick r:id="rId2" tooltip="Ислам"/>
              </a:rPr>
              <a:t>ислама</a:t>
            </a:r>
            <a:r>
              <a:rPr lang="ru-RU" dirty="0" smtClean="0"/>
              <a:t>, </a:t>
            </a:r>
          </a:p>
          <a:p>
            <a:r>
              <a:rPr lang="ru-RU" dirty="0" smtClean="0">
                <a:hlinkClick r:id="rId3" tooltip="Иудаизм"/>
              </a:rPr>
              <a:t>иудаизма</a:t>
            </a:r>
            <a:r>
              <a:rPr lang="ru-RU" dirty="0" smtClean="0"/>
              <a:t>, западного «латинского» христианства, но Владимир после беседы с «греческим философом» остановился на </a:t>
            </a:r>
            <a:r>
              <a:rPr lang="ru-RU" dirty="0" smtClean="0">
                <a:hlinkClick r:id="rId4" tooltip="Православие"/>
              </a:rPr>
              <a:t>православии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7" name="Содержимое 7" descr="http://upload.wikimedia.org/wikipedia/commons/thumb/5/5f/Vladimir2.jpg/200px-Vladimir2.jpg">
            <a:hlinkClick r:id="rId5"/>
          </p:cNvPr>
          <p:cNvPicPr>
            <a:picLocks noGrp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196752"/>
            <a:ext cx="4392488" cy="453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5805264"/>
            <a:ext cx="4392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Беседа Владимира с греческим философом о христианстве.</a:t>
            </a:r>
          </a:p>
          <a:p>
            <a:pPr algn="ctr"/>
            <a:r>
              <a:rPr lang="ru-RU" u="sng" dirty="0" err="1" smtClean="0">
                <a:hlinkClick r:id="rId7" tooltip="Радзивилловская летопись"/>
              </a:rPr>
              <a:t>Радзивилловская</a:t>
            </a:r>
            <a:r>
              <a:rPr lang="ru-RU" u="sng" dirty="0" smtClean="0">
                <a:hlinkClick r:id="rId7" tooltip="Радзивилловская летопись"/>
              </a:rPr>
              <a:t> летопись</a:t>
            </a:r>
            <a:endParaRPr lang="ru-RU" dirty="0"/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55344" y="332656"/>
            <a:ext cx="4038600" cy="596380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Летопись также говорит, что византийский император Василий попросил помощи у русских, чтобы подавить мятеж. Владимир помог, но поставил условие: отдать в жены сестру императора Анну. Для этого в свою очередь князь должен был принять христианство. </a:t>
            </a:r>
          </a:p>
          <a:p>
            <a:endParaRPr lang="ru-RU" dirty="0" smtClean="0"/>
          </a:p>
        </p:txBody>
      </p:sp>
      <p:pic>
        <p:nvPicPr>
          <p:cNvPr id="7" name="Содержимое 6" descr="http://alchevskpravoslavniy.ru/wp-content/uploads/2011/07/133-224x300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446449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27584" y="5373216"/>
            <a:ext cx="36724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Крещение великого князя Владимира в </a:t>
            </a:r>
            <a:r>
              <a:rPr lang="ru-RU" sz="2400" i="1" dirty="0" err="1" smtClean="0"/>
              <a:t>Корсуни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Худ. А. Иванов. 1829 г. </a:t>
            </a:r>
            <a:endParaRPr lang="ru-RU" dirty="0"/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334</TotalTime>
  <Words>559</Words>
  <Application>Microsoft Office PowerPoint</Application>
  <PresentationFormat>Экран (4:3)</PresentationFormat>
  <Paragraphs>76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Выбор веры</vt:lpstr>
      <vt:lpstr>Выбор веры</vt:lpstr>
      <vt:lpstr>Презентация PowerPoint</vt:lpstr>
      <vt:lpstr>Крестившись сам, в 988 году Владимир призвал на берег Днепра всех киевлян, которые  приняли новую веру.</vt:lpstr>
      <vt:lpstr>Презентация PowerPoint</vt:lpstr>
      <vt:lpstr>Презентация PowerPoint</vt:lpstr>
      <vt:lpstr>Презентация PowerPoint</vt:lpstr>
      <vt:lpstr>Презентация PowerPoint</vt:lpstr>
      <vt:lpstr>Владимир начал также чеканку монеты — золотой («златников») и серебряной («сребреников»), воспроизводившей византийские образцы того времени. </vt:lpstr>
      <vt:lpstr>ДЕСЯТИННАЯ ЦЕРКОВЬ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ученица 6 класса        Калмыкова Марина Презентация для учащихся 6 класса  по истории России</dc:title>
  <dc:creator>1</dc:creator>
  <cp:lastModifiedBy>Галина</cp:lastModifiedBy>
  <cp:revision>39</cp:revision>
  <dcterms:created xsi:type="dcterms:W3CDTF">2012-05-15T12:32:43Z</dcterms:created>
  <dcterms:modified xsi:type="dcterms:W3CDTF">2015-03-03T17:14:00Z</dcterms:modified>
</cp:coreProperties>
</file>