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3004800" cy="9753600"/>
  <p:notesSz cx="6858000" cy="9144000"/>
  <p:defaultTextStyle>
    <a:lvl1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1pPr>
    <a:lvl2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2pPr>
    <a:lvl3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3pPr>
    <a:lvl4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4pPr>
    <a:lvl5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5pPr>
    <a:lvl6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6pPr>
    <a:lvl7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7pPr>
    <a:lvl8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8pPr>
    <a:lvl9pPr algn="ctr" defTabSz="584200">
      <a:defRPr sz="2400">
        <a:solidFill>
          <a:srgbClr val="414141"/>
        </a:solidFill>
        <a:latin typeface="Georgia"/>
        <a:ea typeface="Georgia"/>
        <a:cs typeface="Georgia"/>
        <a:sym typeface="Georgi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DBE3"/>
          </a:solidFill>
        </a:fill>
      </a:tcStyle>
    </a:wholeTbl>
    <a:band2H>
      <a:tcTxStyle b="def" i="def"/>
      <a:tcStyle>
        <a:tcBdr/>
        <a:fill>
          <a:solidFill>
            <a:srgbClr val="EBEEF2"/>
          </a:solidFill>
        </a:fill>
      </a:tcStyle>
    </a:band2H>
    <a:firstCol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38FAF"/>
          </a:solidFill>
        </a:fill>
      </a:tcStyle>
    </a:firstCol>
    <a:la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38FAF"/>
          </a:solidFill>
        </a:fill>
      </a:tcStyle>
    </a:lastRow>
    <a:fir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38FAF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FE2D3"/>
          </a:solidFill>
        </a:fill>
      </a:tcStyle>
    </a:wholeTbl>
    <a:band2H>
      <a:tcTxStyle b="def" i="def"/>
      <a:tcStyle>
        <a:tcBdr/>
        <a:fill>
          <a:solidFill>
            <a:srgbClr val="F0F1EA"/>
          </a:solidFill>
        </a:fill>
      </a:tcStyle>
    </a:band2H>
    <a:firstCol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0AA69"/>
          </a:solidFill>
        </a:fill>
      </a:tcStyle>
    </a:firstCol>
    <a:la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0AA69"/>
          </a:solidFill>
        </a:fill>
      </a:tcStyle>
    </a:lastRow>
    <a:fir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0AA6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DCE1"/>
          </a:solidFill>
        </a:fill>
      </a:tcStyle>
    </a:wholeTbl>
    <a:band2H>
      <a:tcTxStyle b="def" i="def"/>
      <a:tcStyle>
        <a:tcBdr/>
        <a:fill>
          <a:solidFill>
            <a:srgbClr val="EFEEF1"/>
          </a:solidFill>
        </a:fill>
      </a:tcStyle>
    </a:band2H>
    <a:firstCol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E95A9"/>
          </a:solidFill>
        </a:fill>
      </a:tcStyle>
    </a:firstCol>
    <a:la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E95A9"/>
          </a:solidFill>
        </a:fill>
      </a:tcStyle>
    </a:lastRow>
    <a:fir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E95A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38FAF"/>
          </a:solidFill>
        </a:fill>
      </a:tcStyle>
    </a:firstCol>
    <a:lastRow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14141"/>
              </a:solidFill>
              <a:prstDash val="solid"/>
              <a:bevel/>
            </a:ln>
          </a:top>
          <a:bottom>
            <a:ln w="25400" cap="flat">
              <a:solidFill>
                <a:srgbClr val="414141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14141"/>
              </a:solidFill>
              <a:prstDash val="solid"/>
              <a:bevel/>
            </a:ln>
          </a:top>
          <a:bottom>
            <a:ln w="25400" cap="flat">
              <a:solidFill>
                <a:srgbClr val="414141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38FAF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8E8E8"/>
          </a:solidFill>
        </a:fill>
      </a:tcStyle>
    </a:band2H>
    <a:firstCol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14141"/>
          </a:solidFill>
        </a:fill>
      </a:tcStyle>
    </a:firstCol>
    <a:la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14141"/>
          </a:solidFill>
        </a:fill>
      </a:tcStyle>
    </a:lastRow>
    <a:firstRow>
      <a:tcTxStyle b="on" i="on">
        <a:font>
          <a:latin typeface="Georgia"/>
          <a:ea typeface="Georgia"/>
          <a:cs typeface="Georg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14141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414141"/>
              </a:solidFill>
              <a:prstDash val="solid"/>
              <a:bevel/>
            </a:ln>
          </a:left>
          <a:right>
            <a:ln w="12700" cap="flat">
              <a:solidFill>
                <a:srgbClr val="414141"/>
              </a:solidFill>
              <a:prstDash val="solid"/>
              <a:bevel/>
            </a:ln>
          </a:right>
          <a:top>
            <a:ln w="12700" cap="flat">
              <a:solidFill>
                <a:srgbClr val="414141"/>
              </a:solidFill>
              <a:prstDash val="solid"/>
              <a:bevel/>
            </a:ln>
          </a:top>
          <a:bottom>
            <a:ln w="12700" cap="flat">
              <a:solidFill>
                <a:srgbClr val="414141"/>
              </a:solidFill>
              <a:prstDash val="solid"/>
              <a:bevel/>
            </a:ln>
          </a:bottom>
          <a:insideH>
            <a:ln w="12700" cap="flat">
              <a:solidFill>
                <a:srgbClr val="414141"/>
              </a:solidFill>
              <a:prstDash val="solid"/>
              <a:bevel/>
            </a:ln>
          </a:insideH>
          <a:insideV>
            <a:ln w="12700" cap="flat">
              <a:solidFill>
                <a:srgbClr val="414141"/>
              </a:solidFill>
              <a:prstDash val="solid"/>
              <a:bevel/>
            </a:ln>
          </a:insideV>
        </a:tcBdr>
        <a:fill>
          <a:solidFill>
            <a:srgbClr val="414141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414141"/>
              </a:solidFill>
              <a:prstDash val="solid"/>
              <a:bevel/>
            </a:ln>
          </a:left>
          <a:right>
            <a:ln w="12700" cap="flat">
              <a:solidFill>
                <a:srgbClr val="414141"/>
              </a:solidFill>
              <a:prstDash val="solid"/>
              <a:bevel/>
            </a:ln>
          </a:right>
          <a:top>
            <a:ln w="12700" cap="flat">
              <a:solidFill>
                <a:srgbClr val="414141"/>
              </a:solidFill>
              <a:prstDash val="solid"/>
              <a:bevel/>
            </a:ln>
          </a:top>
          <a:bottom>
            <a:ln w="12700" cap="flat">
              <a:solidFill>
                <a:srgbClr val="414141"/>
              </a:solidFill>
              <a:prstDash val="solid"/>
              <a:bevel/>
            </a:ln>
          </a:bottom>
          <a:insideH>
            <a:ln w="12700" cap="flat">
              <a:solidFill>
                <a:srgbClr val="414141"/>
              </a:solidFill>
              <a:prstDash val="solid"/>
              <a:bevel/>
            </a:ln>
          </a:insideH>
          <a:insideV>
            <a:ln w="12700" cap="flat">
              <a:solidFill>
                <a:srgbClr val="414141"/>
              </a:solidFill>
              <a:prstDash val="solid"/>
              <a:bevel/>
            </a:ln>
          </a:insideV>
        </a:tcBdr>
        <a:fill>
          <a:solidFill>
            <a:srgbClr val="414141">
              <a:alpha val="20000"/>
            </a:srgbClr>
          </a:solidFill>
        </a:fill>
      </a:tcStyle>
    </a:firstCol>
    <a:lastRow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414141"/>
              </a:solidFill>
              <a:prstDash val="solid"/>
              <a:bevel/>
            </a:ln>
          </a:left>
          <a:right>
            <a:ln w="12700" cap="flat">
              <a:solidFill>
                <a:srgbClr val="414141"/>
              </a:solidFill>
              <a:prstDash val="solid"/>
              <a:bevel/>
            </a:ln>
          </a:right>
          <a:top>
            <a:ln w="50800" cap="flat">
              <a:solidFill>
                <a:srgbClr val="414141"/>
              </a:solidFill>
              <a:prstDash val="solid"/>
              <a:bevel/>
            </a:ln>
          </a:top>
          <a:bottom>
            <a:ln w="12700" cap="flat">
              <a:solidFill>
                <a:srgbClr val="414141"/>
              </a:solidFill>
              <a:prstDash val="solid"/>
              <a:bevel/>
            </a:ln>
          </a:bottom>
          <a:insideH>
            <a:ln w="12700" cap="flat">
              <a:solidFill>
                <a:srgbClr val="414141"/>
              </a:solidFill>
              <a:prstDash val="solid"/>
              <a:bevel/>
            </a:ln>
          </a:insideH>
          <a:insideV>
            <a:ln w="12700" cap="flat">
              <a:solidFill>
                <a:srgbClr val="414141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Georgia"/>
          <a:ea typeface="Georgia"/>
          <a:cs typeface="Georgia"/>
        </a:font>
        <a:srgbClr val="414141"/>
      </a:tcTxStyle>
      <a:tcStyle>
        <a:tcBdr>
          <a:left>
            <a:ln w="12700" cap="flat">
              <a:solidFill>
                <a:srgbClr val="414141"/>
              </a:solidFill>
              <a:prstDash val="solid"/>
              <a:bevel/>
            </a:ln>
          </a:left>
          <a:right>
            <a:ln w="12700" cap="flat">
              <a:solidFill>
                <a:srgbClr val="414141"/>
              </a:solidFill>
              <a:prstDash val="solid"/>
              <a:bevel/>
            </a:ln>
          </a:right>
          <a:top>
            <a:ln w="12700" cap="flat">
              <a:solidFill>
                <a:srgbClr val="414141"/>
              </a:solidFill>
              <a:prstDash val="solid"/>
              <a:bevel/>
            </a:ln>
          </a:top>
          <a:bottom>
            <a:ln w="25400" cap="flat">
              <a:solidFill>
                <a:srgbClr val="414141"/>
              </a:solidFill>
              <a:prstDash val="solid"/>
              <a:bevel/>
            </a:ln>
          </a:bottom>
          <a:insideH>
            <a:ln w="12700" cap="flat">
              <a:solidFill>
                <a:srgbClr val="414141"/>
              </a:solidFill>
              <a:prstDash val="solid"/>
              <a:bevel/>
            </a:ln>
          </a:insideH>
          <a:insideV>
            <a:ln w="12700" cap="flat">
              <a:solidFill>
                <a:srgbClr val="414141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1" name="Shape 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/>
          <p:nvPr/>
        </p:nvSpPr>
        <p:spPr>
          <a:xfrm>
            <a:off x="507999" y="6589712"/>
            <a:ext cx="11999454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" name="Shape 8"/>
          <p:cNvSpPr/>
          <p:nvPr/>
        </p:nvSpPr>
        <p:spPr>
          <a:xfrm>
            <a:off x="508000" y="4087812"/>
            <a:ext cx="1200001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9" name="Shape 9"/>
          <p:cNvSpPr/>
          <p:nvPr/>
        </p:nvSpPr>
        <p:spPr>
          <a:xfrm rot="16200000">
            <a:off x="7170700" y="5348269"/>
            <a:ext cx="164276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0" name="Shape 10"/>
          <p:cNvSpPr/>
          <p:nvPr>
            <p:ph type="title"/>
          </p:nvPr>
        </p:nvSpPr>
        <p:spPr>
          <a:xfrm>
            <a:off x="508000" y="2921000"/>
            <a:ext cx="7200900" cy="48514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Текст заголовка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xfrm>
            <a:off x="8280400" y="2921000"/>
            <a:ext cx="4241800" cy="4851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1</a:t>
            </a:r>
            <a:endParaRPr sz="24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2</a:t>
            </a:r>
            <a:endParaRPr sz="24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3</a:t>
            </a:r>
            <a:endParaRPr sz="24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4</a:t>
            </a:r>
            <a:endParaRPr sz="24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Кавычки">
    <p:bg>
      <p:bgPr>
        <a:solidFill>
          <a:srgbClr val="74B6A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 rot="16200000">
            <a:off x="7170700" y="7875569"/>
            <a:ext cx="164276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4" name="Shape 14"/>
          <p:cNvSpPr/>
          <p:nvPr/>
        </p:nvSpPr>
        <p:spPr>
          <a:xfrm>
            <a:off x="507999" y="9129712"/>
            <a:ext cx="11999454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5" name="Shape 15"/>
          <p:cNvSpPr/>
          <p:nvPr/>
        </p:nvSpPr>
        <p:spPr>
          <a:xfrm>
            <a:off x="508000" y="6627812"/>
            <a:ext cx="1200001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6" name="Shape 16"/>
          <p:cNvSpPr/>
          <p:nvPr/>
        </p:nvSpPr>
        <p:spPr>
          <a:xfrm rot="16200000">
            <a:off x="7170700" y="7875569"/>
            <a:ext cx="164276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7" name="Shape 17"/>
          <p:cNvSpPr/>
          <p:nvPr>
            <p:ph type="title"/>
          </p:nvPr>
        </p:nvSpPr>
        <p:spPr>
          <a:xfrm>
            <a:off x="508000" y="6019800"/>
            <a:ext cx="7200900" cy="37338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Текст заголовка</a:t>
            </a:r>
          </a:p>
        </p:txBody>
      </p:sp>
      <p:sp>
        <p:nvSpPr>
          <p:cNvPr id="18" name="Shape 18"/>
          <p:cNvSpPr/>
          <p:nvPr>
            <p:ph type="body" idx="1"/>
          </p:nvPr>
        </p:nvSpPr>
        <p:spPr>
          <a:xfrm>
            <a:off x="8280400" y="6019800"/>
            <a:ext cx="4241800" cy="3733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1</a:t>
            </a:r>
            <a:endParaRPr sz="24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2</a:t>
            </a:r>
            <a:endParaRPr sz="24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3</a:t>
            </a:r>
            <a:endParaRPr sz="24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4</a:t>
            </a:r>
            <a:endParaRPr sz="24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508000" y="3670300"/>
            <a:ext cx="11988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Текст заголовка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507999" y="4875212"/>
            <a:ext cx="567637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3" name="Shape 23"/>
          <p:cNvSpPr/>
          <p:nvPr/>
        </p:nvSpPr>
        <p:spPr>
          <a:xfrm>
            <a:off x="508000" y="2767012"/>
            <a:ext cx="567631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4" name="Shape 24"/>
          <p:cNvSpPr/>
          <p:nvPr>
            <p:ph type="title"/>
          </p:nvPr>
        </p:nvSpPr>
        <p:spPr>
          <a:xfrm>
            <a:off x="508000" y="2616200"/>
            <a:ext cx="5676900" cy="2413000"/>
          </a:xfrm>
          <a:prstGeom prst="rect">
            <a:avLst/>
          </a:prstGeom>
        </p:spPr>
        <p:txBody>
          <a:bodyPr/>
          <a:lstStyle>
            <a:lvl1pPr algn="l">
              <a:defRPr sz="5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D93E2B"/>
                </a:solidFill>
              </a:rPr>
              <a:t>Текст заголовка</a:t>
            </a:r>
          </a:p>
        </p:txBody>
      </p:sp>
      <p:sp>
        <p:nvSpPr>
          <p:cNvPr id="25" name="Shape 25"/>
          <p:cNvSpPr/>
          <p:nvPr>
            <p:ph type="body" idx="1"/>
          </p:nvPr>
        </p:nvSpPr>
        <p:spPr>
          <a:xfrm>
            <a:off x="508000" y="5029200"/>
            <a:ext cx="5676900" cy="47244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1</a:t>
            </a:r>
            <a:endParaRPr sz="24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2</a:t>
            </a:r>
            <a:endParaRPr sz="24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3</a:t>
            </a:r>
            <a:endParaRPr sz="24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4</a:t>
            </a:r>
            <a:endParaRPr sz="24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 — в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xfrm>
            <a:off x="508000" y="934"/>
            <a:ext cx="11988800" cy="2817532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Текст заголовка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Текст заголовка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1</a:t>
            </a:r>
            <a:endParaRPr sz="36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2</a:t>
            </a:r>
            <a:endParaRPr sz="36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3</a:t>
            </a:r>
            <a:endParaRPr sz="36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4</a:t>
            </a:r>
            <a:endParaRPr sz="36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xfrm>
            <a:off x="508000" y="413844"/>
            <a:ext cx="11988800" cy="1991712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Текст заголовка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xfrm>
            <a:off x="508000" y="2405555"/>
            <a:ext cx="5816600" cy="6999890"/>
          </a:xfrm>
          <a:prstGeom prst="rect">
            <a:avLst/>
          </a:prstGeom>
        </p:spPr>
        <p:txBody>
          <a:bodyPr/>
          <a:lstStyle>
            <a:lvl1pPr marL="393700" indent="-393700">
              <a:spcBef>
                <a:spcPts val="1800"/>
              </a:spcBef>
              <a:buSzPct val="65000"/>
              <a:defRPr sz="3000"/>
            </a:lvl1pPr>
            <a:lvl2pPr marL="787400" indent="-393700">
              <a:spcBef>
                <a:spcPts val="1800"/>
              </a:spcBef>
              <a:buSzPct val="65000"/>
              <a:defRPr sz="3000"/>
            </a:lvl2pPr>
            <a:lvl3pPr marL="1181100" indent="-393700">
              <a:spcBef>
                <a:spcPts val="1800"/>
              </a:spcBef>
              <a:buSzPct val="65000"/>
              <a:defRPr sz="3000"/>
            </a:lvl3pPr>
            <a:lvl4pPr marL="1574800" indent="-393700">
              <a:spcBef>
                <a:spcPts val="1800"/>
              </a:spcBef>
              <a:buSzPct val="65000"/>
              <a:defRPr sz="3000"/>
            </a:lvl4pPr>
            <a:lvl5pPr marL="1968500" indent="-393700">
              <a:spcBef>
                <a:spcPts val="1800"/>
              </a:spcBef>
              <a:buSzPct val="65000"/>
              <a:defRPr sz="3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Уровень текста 1</a:t>
            </a:r>
            <a:endParaRPr sz="30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Уровень текста 2</a:t>
            </a:r>
            <a:endParaRPr sz="30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Уровень текста 3</a:t>
            </a:r>
            <a:endParaRPr sz="30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Уровень текста 4</a:t>
            </a:r>
            <a:endParaRPr sz="30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body" idx="1"/>
          </p:nvPr>
        </p:nvSpPr>
        <p:spPr>
          <a:xfrm>
            <a:off x="508000" y="1270000"/>
            <a:ext cx="11988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1</a:t>
            </a:r>
            <a:endParaRPr sz="36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2</a:t>
            </a:r>
            <a:endParaRPr sz="36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3</a:t>
            </a:r>
            <a:endParaRPr sz="36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4</a:t>
            </a:r>
            <a:endParaRPr sz="36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07999" y="2170112"/>
            <a:ext cx="11997293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507999" y="633412"/>
            <a:ext cx="11997293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" name="Shape 4"/>
          <p:cNvSpPr/>
          <p:nvPr>
            <p:ph type="title"/>
          </p:nvPr>
        </p:nvSpPr>
        <p:spPr>
          <a:xfrm>
            <a:off x="508000" y="533400"/>
            <a:ext cx="11988800" cy="175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Текст заголовка</a:t>
            </a:r>
          </a:p>
        </p:txBody>
      </p:sp>
      <p:sp>
        <p:nvSpPr>
          <p:cNvPr id="5" name="Shape 5"/>
          <p:cNvSpPr/>
          <p:nvPr>
            <p:ph type="body" idx="1"/>
          </p:nvPr>
        </p:nvSpPr>
        <p:spPr>
          <a:xfrm>
            <a:off x="508000" y="2286000"/>
            <a:ext cx="11988800" cy="678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1</a:t>
            </a:r>
            <a:endParaRPr sz="36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2</a:t>
            </a:r>
            <a:endParaRPr sz="36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3</a:t>
            </a:r>
            <a:endParaRPr sz="36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4</a:t>
            </a:r>
            <a:endParaRPr sz="36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spd="med" advClick="1"/>
  <p:txStyles>
    <p:titleStyle>
      <a:lvl1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1pPr>
      <a:lvl2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2pPr>
      <a:lvl3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3pPr>
      <a:lvl4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4pPr>
      <a:lvl5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5pPr>
      <a:lvl6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6pPr>
      <a:lvl7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7pPr>
      <a:lvl8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8pPr>
      <a:lvl9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Georgia"/>
          <a:ea typeface="Georgia"/>
          <a:cs typeface="Georgia"/>
          <a:sym typeface="Georgia"/>
        </a:defRPr>
      </a:lvl9pPr>
    </p:titleStyle>
    <p:bodyStyle>
      <a:lvl1pPr marL="4699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1pPr>
      <a:lvl2pPr marL="9398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2pPr>
      <a:lvl3pPr marL="14097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3pPr>
      <a:lvl4pPr marL="18796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4pPr>
      <a:lvl5pPr marL="23495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5pPr>
      <a:lvl6pPr marL="28194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6pPr>
      <a:lvl7pPr marL="32893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7pPr>
      <a:lvl8pPr marL="37592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8pPr>
      <a:lvl9pPr marL="42291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1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508000" y="3555999"/>
            <a:ext cx="72009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10000"/>
              </a:lnSpc>
              <a:defRPr i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400">
                <a:solidFill>
                  <a:srgbClr val="414141"/>
                </a:solidFill>
              </a:rPr>
              <a:t>Lorem Ipsum Dolor</a:t>
            </a:r>
          </a:p>
        </p:txBody>
      </p:sp>
      <p:sp>
        <p:nvSpPr>
          <p:cNvPr id="44" name="Shape 44"/>
          <p:cNvSpPr/>
          <p:nvPr>
            <p:ph type="title"/>
          </p:nvPr>
        </p:nvSpPr>
        <p:spPr>
          <a:xfrm>
            <a:off x="508000" y="4140200"/>
            <a:ext cx="72009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Вторая младшая группа </a:t>
            </a:r>
          </a:p>
        </p:txBody>
      </p:sp>
      <p:sp>
        <p:nvSpPr>
          <p:cNvPr id="45" name="Shape 45"/>
          <p:cNvSpPr/>
          <p:nvPr>
            <p:ph type="body" idx="1"/>
          </p:nvPr>
        </p:nvSpPr>
        <p:spPr>
          <a:xfrm>
            <a:off x="8280400" y="4140200"/>
            <a:ext cx="4241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Воспитатель:</a:t>
            </a:r>
            <a:endParaRPr sz="2400">
              <a:solidFill>
                <a:srgbClr val="414141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Туре Зоя Геннадьевна 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ходьбе и беге</a:t>
            </a:r>
          </a:p>
        </p:txBody>
      </p:sp>
      <p:sp>
        <p:nvSpPr>
          <p:cNvPr id="73" name="Shape 73"/>
          <p:cNvSpPr/>
          <p:nvPr>
            <p:ph type="body" idx="1"/>
          </p:nvPr>
        </p:nvSpPr>
        <p:spPr>
          <a:xfrm>
            <a:off x="508000" y="2501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Дети 3-4 лет выполняют ходьбу </a:t>
            </a:r>
            <a:r>
              <a:rPr b="1" sz="2800">
                <a:solidFill>
                  <a:srgbClr val="414141"/>
                </a:solidFill>
              </a:rPr>
              <a:t>достаточно уверенно</a:t>
            </a:r>
            <a:r>
              <a:rPr sz="2800">
                <a:solidFill>
                  <a:srgbClr val="414141"/>
                </a:solidFill>
              </a:rPr>
              <a:t>.</a:t>
            </a:r>
            <a:endParaRPr sz="2800"/>
          </a:p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У некоторых ребят наблюдается </a:t>
            </a:r>
            <a:r>
              <a:rPr b="1" sz="2800">
                <a:solidFill>
                  <a:srgbClr val="414141"/>
                </a:solidFill>
              </a:rPr>
              <a:t>хорошая координация движений рук и ног, правильная осанка</a:t>
            </a:r>
            <a:r>
              <a:rPr sz="2800">
                <a:solidFill>
                  <a:srgbClr val="414141"/>
                </a:solidFill>
              </a:rPr>
              <a:t>.</a:t>
            </a:r>
            <a:endParaRPr sz="2800"/>
          </a:p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Во 2 мл.гр. детей </a:t>
            </a:r>
            <a:r>
              <a:rPr b="1" sz="2800">
                <a:solidFill>
                  <a:srgbClr val="414141"/>
                </a:solidFill>
              </a:rPr>
              <a:t>учат</a:t>
            </a:r>
            <a:r>
              <a:rPr sz="2800">
                <a:solidFill>
                  <a:srgbClr val="414141"/>
                </a:solidFill>
              </a:rPr>
              <a:t> </a:t>
            </a:r>
            <a:r>
              <a:rPr b="1" sz="2800">
                <a:solidFill>
                  <a:srgbClr val="414141"/>
                </a:solidFill>
              </a:rPr>
              <a:t>выполнять</a:t>
            </a:r>
            <a:r>
              <a:rPr sz="2800">
                <a:solidFill>
                  <a:srgbClr val="414141"/>
                </a:solidFill>
              </a:rPr>
              <a:t> ходьбу </a:t>
            </a:r>
            <a:r>
              <a:rPr i="1" sz="2800">
                <a:solidFill>
                  <a:srgbClr val="414141"/>
                </a:solidFill>
              </a:rPr>
              <a:t>со свободными движениями рук, не шаркать ногами, смотреть вперед, ориентироваться в пространстве, согласовывать свои действия с действиями других детей.</a:t>
            </a:r>
            <a:endParaRPr sz="2800"/>
          </a:p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Ходьба и бег </a:t>
            </a:r>
            <a:r>
              <a:rPr b="1" sz="2800">
                <a:solidFill>
                  <a:srgbClr val="414141"/>
                </a:solidFill>
              </a:rPr>
              <a:t>органично входят во все основные виды движений</a:t>
            </a:r>
            <a:r>
              <a:rPr sz="2800">
                <a:solidFill>
                  <a:srgbClr val="414141"/>
                </a:solidFill>
              </a:rPr>
              <a:t>, но имеют и </a:t>
            </a:r>
            <a:r>
              <a:rPr b="1" i="1" sz="2800">
                <a:solidFill>
                  <a:srgbClr val="414141"/>
                </a:solidFill>
              </a:rPr>
              <a:t>свою специфику</a:t>
            </a:r>
            <a:r>
              <a:rPr sz="2800">
                <a:solidFill>
                  <a:srgbClr val="414141"/>
                </a:solidFill>
              </a:rPr>
              <a:t>, поэтому обучение программным видам ходьбы и бега проводится на каждом занятии.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равновесии</a:t>
            </a:r>
          </a:p>
        </p:txBody>
      </p:sp>
      <p:sp>
        <p:nvSpPr>
          <p:cNvPr id="76" name="Shape 76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Во 2 мл.гр. детского сада упражнения в равновесии также проводятся на протяжении всего года.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Для формирования устойчивого равновесия используются упражнения на уменьшенной площади - ходьба и бег по узкой дорожке.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Упражнения в ходьбе и беге по узкой дорожке повторяются в различных вариантах и здесь особенно важна игровая форма - «пройдемся по мостику, по тропинке» и т.д.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прыжках</a:t>
            </a:r>
          </a:p>
        </p:txBody>
      </p:sp>
      <p:sp>
        <p:nvSpPr>
          <p:cNvPr id="79" name="Shape 79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Детям 3-4 лет доступны разные виды прыжков, они умеют прыгать на месте и продвигаясь вперед на определенной расстояние; прыгать с небольшой высоты; прыгать в длину с места; перепрыгивать через предметы (кубики, шнуры).</a:t>
            </a:r>
            <a:endParaRPr sz="2800"/>
          </a:p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Программные упражнения распределяются с учетом постепенного усложнения.</a:t>
            </a:r>
            <a:endParaRPr sz="2800"/>
          </a:p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От занятию к занятию дети приобретают двигательный опыт, который позволяет им осваивать отдельные элементы техники в определенной последовательности. </a:t>
            </a:r>
            <a:endParaRPr sz="2800"/>
          </a:p>
          <a:p>
            <a:pPr lvl="0" marL="577454" indent="-577454" defTabSz="461518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414141"/>
                </a:solidFill>
              </a:rPr>
              <a:t>Требования к выполнению упражнений в прыжках к детям во 2-й мл. гр. еще невысоки, в соответствии с их умениями.</a:t>
            </a:r>
          </a:p>
        </p:txBody>
      </p:sp>
    </p:spTree>
  </p:cSld>
  <p:clrMapOvr>
    <a:masterClrMapping/>
  </p:clrMapOvr>
  <p:transition spd="slow" advClick="1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метании</a:t>
            </a:r>
          </a:p>
        </p:txBody>
      </p:sp>
      <p:sp>
        <p:nvSpPr>
          <p:cNvPr id="82" name="Shape 82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760193" indent="-760193" defTabSz="531622">
              <a:spcBef>
                <a:spcPts val="2100"/>
              </a:spcBef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414141"/>
                </a:solidFill>
              </a:rPr>
              <a:t>Дети 3-4 лет с удовольствием </a:t>
            </a:r>
            <a:r>
              <a:rPr i="1" sz="3200">
                <a:solidFill>
                  <a:srgbClr val="414141"/>
                </a:solidFill>
              </a:rPr>
              <a:t>играют с мячом</a:t>
            </a:r>
            <a:r>
              <a:rPr sz="3200">
                <a:solidFill>
                  <a:srgbClr val="414141"/>
                </a:solidFill>
              </a:rPr>
              <a:t>, если упражнения с ним не требуют сложных действий, простые по своей структуре и задачам.</a:t>
            </a:r>
            <a:endParaRPr sz="3200"/>
          </a:p>
          <a:p>
            <a:pPr lvl="0" marL="760193" indent="-760193" defTabSz="531622">
              <a:spcBef>
                <a:spcPts val="2100"/>
              </a:spcBef>
              <a:defRPr sz="1800">
                <a:solidFill>
                  <a:srgbClr val="000000"/>
                </a:solidFill>
              </a:defRPr>
            </a:pPr>
            <a:r>
              <a:rPr b="1" i="1" sz="3200">
                <a:solidFill>
                  <a:srgbClr val="414141"/>
                </a:solidFill>
              </a:rPr>
              <a:t>Наиболее простые и доступные задания</a:t>
            </a:r>
            <a:r>
              <a:rPr sz="3200">
                <a:solidFill>
                  <a:srgbClr val="414141"/>
                </a:solidFill>
              </a:rPr>
              <a:t> - прокатывание мячей в прямом направлении, друг другу, в ворота, бросание мячей воспитателю.</a:t>
            </a:r>
            <a:endParaRPr sz="3200"/>
          </a:p>
          <a:p>
            <a:pPr lvl="0" marL="760193" indent="-760193" defTabSz="531622">
              <a:spcBef>
                <a:spcPts val="2100"/>
              </a:spcBef>
              <a:defRPr sz="1800">
                <a:solidFill>
                  <a:srgbClr val="000000"/>
                </a:solidFill>
              </a:defRPr>
            </a:pPr>
            <a:r>
              <a:rPr b="1" i="1" sz="3200">
                <a:solidFill>
                  <a:srgbClr val="414141"/>
                </a:solidFill>
              </a:rPr>
              <a:t>Наиболее трудные </a:t>
            </a:r>
            <a:r>
              <a:rPr sz="3200">
                <a:solidFill>
                  <a:srgbClr val="414141"/>
                </a:solidFill>
              </a:rPr>
              <a:t>- метание мячей в цель и на дальность.</a:t>
            </a:r>
            <a:endParaRPr sz="3200"/>
          </a:p>
          <a:p>
            <a:pPr lvl="0" marL="760193" indent="-760193" defTabSz="531622">
              <a:spcBef>
                <a:spcPts val="2100"/>
              </a:spcBef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414141"/>
                </a:solidFill>
              </a:rPr>
              <a:t>Все эти упражнения развивают </a:t>
            </a:r>
            <a:r>
              <a:rPr b="1" i="1" sz="3200">
                <a:solidFill>
                  <a:srgbClr val="414141"/>
                </a:solidFill>
              </a:rPr>
              <a:t>ловкость, быстроту, глазомер.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лазании</a:t>
            </a:r>
          </a:p>
        </p:txBody>
      </p:sp>
      <p:sp>
        <p:nvSpPr>
          <p:cNvPr id="85" name="Shape 85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657858" indent="-657858" defTabSz="490727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Разнообразные упражнения в лазании развивают силу, ловкость, координацию движений; укрепляют мелкие крупные группы мышц. У детей 3-4 лет эти качества развиты еще слабо.</a:t>
            </a:r>
            <a:endParaRPr sz="3000"/>
          </a:p>
          <a:p>
            <a:pPr lvl="0" marL="657858" indent="-657858" defTabSz="490727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В первом квартале проводятся упражнения в ползании на четвереньках, преимущественно на с опорой на на ладони и на колени.</a:t>
            </a:r>
            <a:endParaRPr sz="3000"/>
          </a:p>
          <a:p>
            <a:pPr lvl="0" marL="657858" indent="-657858" defTabSz="490727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Для выполнения подлезаний под дугу, шнур педагог обращает внимание детей не только на правильное исходное положение, но и на обозначенную линию (начальную черту), от которой следует начинать упражнение.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508000" y="6146799"/>
            <a:ext cx="72009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10000"/>
              </a:lnSpc>
              <a:defRPr i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400">
                <a:solidFill>
                  <a:srgbClr val="414141"/>
                </a:solidFill>
              </a:rPr>
              <a:t>Lorem Ipsum Dolor</a:t>
            </a:r>
          </a:p>
        </p:txBody>
      </p:sp>
      <p:grpSp>
        <p:nvGrpSpPr>
          <p:cNvPr id="90" name="Group 90"/>
          <p:cNvGrpSpPr/>
          <p:nvPr/>
        </p:nvGrpSpPr>
        <p:grpSpPr>
          <a:xfrm>
            <a:off x="469900" y="544560"/>
            <a:ext cx="12065000" cy="5537203"/>
            <a:chOff x="0" y="0"/>
            <a:chExt cx="12065000" cy="5537201"/>
          </a:xfrm>
        </p:grpSpPr>
        <p:pic>
          <p:nvPicPr>
            <p:cNvPr id="88" name="бег по кругу .jpg"/>
            <p:cNvPicPr/>
            <p:nvPr/>
          </p:nvPicPr>
          <p:blipFill>
            <a:blip r:embed="rId2">
              <a:extLst/>
            </a:blip>
            <a:srcRect l="0" t="16922" r="0" b="16922"/>
            <a:stretch>
              <a:fillRect/>
            </a:stretch>
          </p:blipFill>
          <p:spPr>
            <a:xfrm>
              <a:off x="126999" y="88900"/>
              <a:ext cx="11811002" cy="5207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" name="image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065001" cy="55372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1" name="Shape 91"/>
          <p:cNvSpPr/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беге и ходьбе </a:t>
            </a:r>
          </a:p>
        </p:txBody>
      </p:sp>
      <p:sp>
        <p:nvSpPr>
          <p:cNvPr id="92" name="Shape 92"/>
          <p:cNvSpPr/>
          <p:nvPr>
            <p:ph type="body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Дети бегают по кругу.</a:t>
            </a:r>
          </a:p>
        </p:txBody>
      </p:sp>
    </p:spTree>
  </p:cSld>
  <p:clrMapOvr>
    <a:masterClrMapping/>
  </p:clrMapOvr>
  <p:transition spd="med" advClick="1">
    <p:push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508000" y="6146799"/>
            <a:ext cx="72009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10000"/>
              </a:lnSpc>
              <a:defRPr i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400">
                <a:solidFill>
                  <a:srgbClr val="414141"/>
                </a:solidFill>
              </a:rPr>
              <a:t>Lorem Ipsum Dolor</a:t>
            </a:r>
          </a:p>
        </p:txBody>
      </p:sp>
      <p:grpSp>
        <p:nvGrpSpPr>
          <p:cNvPr id="97" name="Group 97"/>
          <p:cNvGrpSpPr/>
          <p:nvPr/>
        </p:nvGrpSpPr>
        <p:grpSpPr>
          <a:xfrm>
            <a:off x="469900" y="544560"/>
            <a:ext cx="12065000" cy="5537203"/>
            <a:chOff x="0" y="0"/>
            <a:chExt cx="12065000" cy="5537201"/>
          </a:xfrm>
        </p:grpSpPr>
        <p:pic>
          <p:nvPicPr>
            <p:cNvPr id="95" name="равновесие .jpg"/>
            <p:cNvPicPr/>
            <p:nvPr/>
          </p:nvPicPr>
          <p:blipFill>
            <a:blip r:embed="rId2">
              <a:extLst/>
            </a:blip>
            <a:srcRect l="0" t="16922" r="0" b="16922"/>
            <a:stretch>
              <a:fillRect/>
            </a:stretch>
          </p:blipFill>
          <p:spPr>
            <a:xfrm>
              <a:off x="126999" y="50800"/>
              <a:ext cx="11811002" cy="5207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6" name="image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065000" cy="55372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8" name="Shape 98"/>
          <p:cNvSpPr/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равновесии</a:t>
            </a:r>
          </a:p>
        </p:txBody>
      </p:sp>
      <p:sp>
        <p:nvSpPr>
          <p:cNvPr id="99" name="Shape 99"/>
          <p:cNvSpPr/>
          <p:nvPr>
            <p:ph type="body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Учить детей ходить на ограниченной площади, сохраняя равновесие.</a:t>
            </a:r>
          </a:p>
        </p:txBody>
      </p:sp>
    </p:spTree>
  </p:cSld>
  <p:clrMapOvr>
    <a:masterClrMapping/>
  </p:clrMapOvr>
  <p:transition spd="fast" advClick="1">
    <p:pull dir="l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508000" y="6146799"/>
            <a:ext cx="72009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10000"/>
              </a:lnSpc>
              <a:defRPr i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400">
                <a:solidFill>
                  <a:srgbClr val="414141"/>
                </a:solidFill>
              </a:rPr>
              <a:t>Lorem Ipsum Dolor</a:t>
            </a:r>
          </a:p>
        </p:txBody>
      </p:sp>
      <p:grpSp>
        <p:nvGrpSpPr>
          <p:cNvPr id="104" name="Group 104"/>
          <p:cNvGrpSpPr/>
          <p:nvPr/>
        </p:nvGrpSpPr>
        <p:grpSpPr>
          <a:xfrm>
            <a:off x="469900" y="544560"/>
            <a:ext cx="12065000" cy="5537203"/>
            <a:chOff x="0" y="0"/>
            <a:chExt cx="12065000" cy="5537201"/>
          </a:xfrm>
        </p:grpSpPr>
        <p:pic>
          <p:nvPicPr>
            <p:cNvPr id="102" name="прыжки-enhanced.jpeg"/>
            <p:cNvPicPr/>
            <p:nvPr/>
          </p:nvPicPr>
          <p:blipFill>
            <a:blip r:embed="rId2">
              <a:extLst/>
            </a:blip>
            <a:srcRect l="0" t="18886" r="3993" b="51734"/>
            <a:stretch>
              <a:fillRect/>
            </a:stretch>
          </p:blipFill>
          <p:spPr>
            <a:xfrm>
              <a:off x="921595" y="108764"/>
              <a:ext cx="10920814" cy="50148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3" name="image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065000" cy="55372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5" name="Shape 105"/>
          <p:cNvSpPr/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прыжках</a:t>
            </a:r>
          </a:p>
        </p:txBody>
      </p:sp>
      <p:sp>
        <p:nvSpPr>
          <p:cNvPr id="106" name="Shape 106"/>
          <p:cNvSpPr/>
          <p:nvPr>
            <p:ph type="body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Дети прыгают на двух ногах </a:t>
            </a:r>
          </a:p>
        </p:txBody>
      </p:sp>
    </p:spTree>
  </p:cSld>
  <p:clrMapOvr>
    <a:masterClrMapping/>
  </p:clrMapOvr>
  <p:transition spd="fast" advClick="1"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>
            <a:off x="508000" y="6146799"/>
            <a:ext cx="72009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10000"/>
              </a:lnSpc>
              <a:defRPr i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400">
                <a:solidFill>
                  <a:srgbClr val="414141"/>
                </a:solidFill>
              </a:rPr>
              <a:t>Lorem Ipsum Dolor</a:t>
            </a:r>
          </a:p>
        </p:txBody>
      </p:sp>
      <p:grpSp>
        <p:nvGrpSpPr>
          <p:cNvPr id="111" name="Group 111"/>
          <p:cNvGrpSpPr/>
          <p:nvPr/>
        </p:nvGrpSpPr>
        <p:grpSpPr>
          <a:xfrm>
            <a:off x="469900" y="544560"/>
            <a:ext cx="12065000" cy="5537203"/>
            <a:chOff x="0" y="0"/>
            <a:chExt cx="12065000" cy="5537201"/>
          </a:xfrm>
        </p:grpSpPr>
        <p:pic>
          <p:nvPicPr>
            <p:cNvPr id="109" name="прокат мяча.jpg"/>
            <p:cNvPicPr/>
            <p:nvPr/>
          </p:nvPicPr>
          <p:blipFill>
            <a:blip r:embed="rId2">
              <a:extLst/>
            </a:blip>
            <a:srcRect l="0" t="6595" r="0" b="27249"/>
            <a:stretch>
              <a:fillRect/>
            </a:stretch>
          </p:blipFill>
          <p:spPr>
            <a:xfrm>
              <a:off x="126999" y="88900"/>
              <a:ext cx="11811002" cy="5207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0" name="image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065000" cy="55372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2" name="Shape 112"/>
          <p:cNvSpPr/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метании </a:t>
            </a:r>
          </a:p>
        </p:txBody>
      </p:sp>
      <p:sp>
        <p:nvSpPr>
          <p:cNvPr id="113" name="Shape 113"/>
          <p:cNvSpPr/>
          <p:nvPr>
            <p:ph type="body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Упражнять детей в прокатывании мяча между кеглями.</a:t>
            </a:r>
          </a:p>
        </p:txBody>
      </p:sp>
    </p:spTree>
  </p:cSld>
  <p:clrMapOvr>
    <a:masterClrMapping/>
  </p:clrMapOvr>
  <p:transition spd="fast" advClick="1"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508000" y="6146799"/>
            <a:ext cx="72009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10000"/>
              </a:lnSpc>
              <a:defRPr i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400">
                <a:solidFill>
                  <a:srgbClr val="414141"/>
                </a:solidFill>
              </a:rPr>
              <a:t>Lorem Ipsum Dolor</a:t>
            </a:r>
          </a:p>
        </p:txBody>
      </p:sp>
      <p:grpSp>
        <p:nvGrpSpPr>
          <p:cNvPr id="118" name="Group 118"/>
          <p:cNvGrpSpPr/>
          <p:nvPr/>
        </p:nvGrpSpPr>
        <p:grpSpPr>
          <a:xfrm>
            <a:off x="469900" y="544560"/>
            <a:ext cx="12065000" cy="5537203"/>
            <a:chOff x="0" y="0"/>
            <a:chExt cx="12065000" cy="5537201"/>
          </a:xfrm>
        </p:grpSpPr>
        <p:pic>
          <p:nvPicPr>
            <p:cNvPr id="116" name="ползание .jpg"/>
            <p:cNvPicPr/>
            <p:nvPr/>
          </p:nvPicPr>
          <p:blipFill>
            <a:blip r:embed="rId2">
              <a:extLst/>
            </a:blip>
            <a:srcRect l="0" t="16922" r="0" b="16922"/>
            <a:stretch>
              <a:fillRect/>
            </a:stretch>
          </p:blipFill>
          <p:spPr>
            <a:xfrm>
              <a:off x="126999" y="88900"/>
              <a:ext cx="11811002" cy="5207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7" name="image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065000" cy="55372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9" name="Shape 119"/>
          <p:cNvSpPr/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лазании</a:t>
            </a: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Ползание на четвереньках </a:t>
            </a:r>
          </a:p>
        </p:txBody>
      </p:sp>
    </p:spTree>
  </p:cSld>
  <p:clrMapOvr>
    <a:masterClrMapping/>
  </p:clrMapOvr>
  <p:transition spd="fast" advClick="1">
    <p:pull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Физическая культура </a:t>
            </a: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xfrm>
            <a:off x="508000" y="23241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528637" indent="-528637" defTabSz="438150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Физическое воспитание детей дошкольного возраста представляет собой </a:t>
            </a:r>
            <a:r>
              <a:rPr b="1" sz="2700">
                <a:solidFill>
                  <a:srgbClr val="414141"/>
                </a:solidFill>
              </a:rPr>
              <a:t>единую систему воспитательно-оздоровительных мероприятий в режиме дня</a:t>
            </a:r>
            <a:r>
              <a:rPr sz="2700">
                <a:solidFill>
                  <a:srgbClr val="414141"/>
                </a:solidFill>
              </a:rPr>
              <a:t>, включающую ежедневное проведение утренней гимнастики, физкультурных занятий, подвижных игр и развлечений в помещении и на свежем воздухе под непосредственным руководством воспитателя.</a:t>
            </a:r>
            <a:endParaRPr sz="2700"/>
          </a:p>
          <a:p>
            <a:pPr lvl="0" marL="528637" indent="-528637" defTabSz="438150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Физкультурные занятия </a:t>
            </a:r>
            <a:r>
              <a:rPr b="1" sz="2700">
                <a:solidFill>
                  <a:srgbClr val="414141"/>
                </a:solidFill>
              </a:rPr>
              <a:t>направлены на то,</a:t>
            </a:r>
            <a:r>
              <a:rPr sz="2700">
                <a:solidFill>
                  <a:srgbClr val="414141"/>
                </a:solidFill>
              </a:rPr>
              <a:t> чтобы научить их ориентироваться в пространстве, действовать соообща, особенно в играх, проявлять индивидуальные двигательные способности.</a:t>
            </a:r>
            <a:endParaRPr sz="2700"/>
          </a:p>
          <a:p>
            <a:pPr lvl="0" marL="528637" indent="-528637" defTabSz="438150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Самое главное - </a:t>
            </a:r>
            <a:r>
              <a:rPr b="1" sz="2700">
                <a:solidFill>
                  <a:srgbClr val="414141"/>
                </a:solidFill>
              </a:rPr>
              <a:t>это постепенное овладение жизненно важными видами движений</a:t>
            </a:r>
            <a:r>
              <a:rPr sz="2700">
                <a:solidFill>
                  <a:srgbClr val="414141"/>
                </a:solidFill>
              </a:rPr>
              <a:t>: </a:t>
            </a:r>
            <a:r>
              <a:rPr b="1" i="1" sz="2700">
                <a:solidFill>
                  <a:srgbClr val="414141"/>
                </a:solidFill>
              </a:rPr>
              <a:t>ходьбой, бегом, прыжками, метанием, лазанием, равновесием, которые имеют прикладное значение.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Литература</a:t>
            </a:r>
          </a:p>
        </p:txBody>
      </p:sp>
      <p:sp>
        <p:nvSpPr>
          <p:cNvPr id="123" name="Shape 123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628359" indent="-628359" defTabSz="484886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414141"/>
                </a:solidFill>
              </a:rPr>
              <a:t>«От рождения до школы. Примерная общеобразовательная программа дошкольного образования (пилотный вариант)/Под ред. Н.Е. Вераксы, Т.С. Комаровой, М.А. Васильевой. - М.: МОЗАИКА-СИНТЕЗ,2014. - 352 с.</a:t>
            </a:r>
            <a:endParaRPr sz="2900"/>
          </a:p>
          <a:p>
            <a:pPr lvl="0" marL="628359" indent="-628359" defTabSz="484886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414141"/>
                </a:solidFill>
              </a:rPr>
              <a:t>Пензулаева Л.И. Физкультурные занятия в детском саду: Вторая младшая группа. - М.: МОЗАИКА - СИНТЕЗ, 2014. - 80 с.</a:t>
            </a:r>
            <a:endParaRPr sz="2900"/>
          </a:p>
          <a:p>
            <a:pPr lvl="0" marL="628359" indent="-628359" defTabSz="484886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414141"/>
                </a:solidFill>
              </a:rPr>
              <a:t>Бондаренко Т. М. Физкультурно - оздоровительная работа с детьми 3-4 лет в ДОУ: Практическое пособие для старших воспитателей и педагогов ДОУ, родителей, гувернеров - Воронеж: ИП Лакоценина Н.А., 2012. - 176 с.</a:t>
            </a:r>
          </a:p>
        </p:txBody>
      </p:sp>
    </p:spTree>
  </p:cSld>
  <p:clrMapOvr>
    <a:masterClrMapping/>
  </p:clrMapOvr>
  <p:transition spd="fast" advClick="1"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>
            <a:lvl1pPr defTabSz="455674">
              <a:spcBef>
                <a:spcPts val="1200"/>
              </a:spcBef>
              <a:defRPr sz="5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D93E2B"/>
                </a:solidFill>
              </a:rPr>
              <a:t>Особенности развития детей 3-4 лет</a:t>
            </a:r>
          </a:p>
        </p:txBody>
      </p:sp>
      <p:sp>
        <p:nvSpPr>
          <p:cNvPr id="51" name="Shape 51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743486" indent="-743486" defTabSz="519937">
              <a:spcBef>
                <a:spcPts val="2100"/>
              </a:spcBef>
              <a:defRPr sz="1800">
                <a:solidFill>
                  <a:srgbClr val="000000"/>
                </a:solidFill>
              </a:defRPr>
            </a:pPr>
            <a:r>
              <a:rPr b="1" sz="3200">
                <a:solidFill>
                  <a:srgbClr val="414141"/>
                </a:solidFill>
              </a:rPr>
              <a:t>Показателями физического развития</a:t>
            </a:r>
            <a:r>
              <a:rPr sz="3200">
                <a:solidFill>
                  <a:srgbClr val="414141"/>
                </a:solidFill>
              </a:rPr>
              <a:t> являются </a:t>
            </a:r>
            <a:r>
              <a:rPr i="1" sz="3200">
                <a:solidFill>
                  <a:srgbClr val="414141"/>
                </a:solidFill>
              </a:rPr>
              <a:t>рост, вес, окружность грудной клетки, состояние костной и мышечной систем, внутренних органов</a:t>
            </a:r>
            <a:r>
              <a:rPr sz="3200">
                <a:solidFill>
                  <a:srgbClr val="414141"/>
                </a:solidFill>
              </a:rPr>
              <a:t>, а также </a:t>
            </a:r>
            <a:r>
              <a:rPr i="1" sz="3200">
                <a:solidFill>
                  <a:srgbClr val="414141"/>
                </a:solidFill>
              </a:rPr>
              <a:t>уровень развития моторики</a:t>
            </a:r>
            <a:r>
              <a:rPr sz="3200">
                <a:solidFill>
                  <a:srgbClr val="414141"/>
                </a:solidFill>
              </a:rPr>
              <a:t>, то есть их физической подготовленности.</a:t>
            </a:r>
            <a:endParaRPr sz="3200"/>
          </a:p>
          <a:p>
            <a:pPr lvl="0" marL="743486" indent="-743486" defTabSz="519937">
              <a:spcBef>
                <a:spcPts val="2100"/>
              </a:spcBef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414141"/>
                </a:solidFill>
              </a:rPr>
              <a:t>Рост детей 4-го года жизни находится во взаимосвязи с развитием основных видов движений - прыжков, бега, метания, равновесия.</a:t>
            </a:r>
            <a:endParaRPr sz="3200"/>
          </a:p>
          <a:p>
            <a:pPr lvl="0" marL="743486" indent="-743486" defTabSz="519937">
              <a:spcBef>
                <a:spcPts val="2100"/>
              </a:spcBef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414141"/>
                </a:solidFill>
              </a:rPr>
              <a:t>Дети высокого роста бегают быстрее, а невысокие - ребята делают относительно мелкие шаги, но дополняют их высоким темпом передвижения 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Особенности развития 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Окружность грудной клетки увеличивается, но разница между мальчиками и девочками по этому показателю незначительна.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Общей закономерностью развития опорно-двигательного аппарата в ранние периоды детства является его гибкость и эластичность. 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По мере роста ребенка происходит срастание отдельных костей черепа и его окончательное формирование.</a:t>
            </a:r>
          </a:p>
        </p:txBody>
      </p:sp>
    </p:spTree>
  </p:cSld>
  <p:clrMapOvr>
    <a:masterClrMapping/>
  </p:clrMapOvr>
  <p:transition spd="slow" advClick="1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>
            <a:lvl1pPr defTabSz="455674">
              <a:spcBef>
                <a:spcPts val="1200"/>
              </a:spcBef>
              <a:defRPr sz="5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D93E2B"/>
                </a:solidFill>
              </a:rPr>
              <a:t>Особенности развития детей 3-4 лет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  <a:ln w="25400">
            <a:solidFill>
              <a:srgbClr val="66635F"/>
            </a:solidFill>
          </a:ln>
        </p:spPr>
        <p:txBody>
          <a:bodyPr/>
          <a:lstStyle/>
          <a:p>
            <a:pPr lvl="0" marL="0" indent="0" defTabSz="578358">
              <a:spcBef>
                <a:spcPts val="1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414141"/>
                </a:solidFill>
              </a:rPr>
              <a:t>Рост ребенка на 4 году жизни несколько замедляется относительно предыдущего периода жизни - первых трех лет.</a:t>
            </a:r>
            <a:endParaRPr sz="2900"/>
          </a:p>
          <a:p>
            <a:pPr lvl="0" marL="0" indent="0" defTabSz="578358">
              <a:spcBef>
                <a:spcPts val="1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414141"/>
                </a:solidFill>
              </a:rPr>
              <a:t>Рост детей 4 года находится во взимосвязи с развитием основных видов движений - прыжков, бега, метания, равновесия.</a:t>
            </a:r>
            <a:endParaRPr sz="2900"/>
          </a:p>
          <a:p>
            <a:pPr lvl="0" marL="0" indent="0" defTabSz="578358">
              <a:spcBef>
                <a:spcPts val="1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414141"/>
                </a:solidFill>
              </a:rPr>
              <a:t>Дети высокого роста бегают быстрее, а невысокие ребята делают относительно мелкие шаги, но дополняют их высоким темпом передвижения.</a:t>
            </a:r>
            <a:endParaRPr sz="2900"/>
          </a:p>
          <a:p>
            <a:pPr lvl="0" marL="0" indent="0" defTabSz="578358">
              <a:spcBef>
                <a:spcPts val="1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414141"/>
                </a:solidFill>
              </a:rPr>
              <a:t>В возрасте от 3 до 6 лет годовые увеличения в весе также примерно одинаковы для детей обоего пола.</a:t>
            </a:r>
          </a:p>
        </p:txBody>
      </p:sp>
    </p:spTree>
  </p:cSld>
  <p:clrMapOvr>
    <a:masterClrMapping/>
  </p:clrMapOvr>
  <p:transition spd="med" advClick="1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Физкультурные занятия </a:t>
            </a:r>
          </a:p>
        </p:txBody>
      </p:sp>
      <p:sp>
        <p:nvSpPr>
          <p:cNvPr id="60" name="Shape 60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Занятия во 2 младшей группе детского сада проводятся два раза в неделю в помещении.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Один раз на свежем воздухе.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Продолжительность занятий составляет до 20 минут.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Физкультурные занятия построены по общепринятой структуре и состоят из вводной, основной и заключительной частей.</a:t>
            </a:r>
            <a:endParaRPr sz="3500"/>
          </a:p>
          <a:p>
            <a:pPr lvl="0" marL="904557" indent="-904557" defTabSz="578358">
              <a:spcBef>
                <a:spcPts val="2300"/>
              </a:spcBef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414141"/>
                </a:solidFill>
              </a:rPr>
              <a:t>Для каждой части занятия характерны свои задачи.</a:t>
            </a:r>
          </a:p>
        </p:txBody>
      </p:sp>
      <p:sp>
        <p:nvSpPr>
          <p:cNvPr id="61" name="Shape 61"/>
          <p:cNvSpPr/>
          <p:nvPr>
            <p:ph type="sldNum" sz="quarter" idx="4294967295"/>
          </p:nvPr>
        </p:nvSpPr>
        <p:spPr>
          <a:xfrm>
            <a:off x="6381748" y="9258300"/>
            <a:ext cx="228602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>
              <a:defRPr sz="18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4C4946"/>
                </a:solidFill>
              </a:rPr>
            </a:fld>
          </a:p>
        </p:txBody>
      </p:sp>
    </p:spTree>
  </p:cSld>
  <p:clrMapOvr>
    <a:masterClrMapping/>
  </p:clrMapOvr>
  <p:transition spd="med" advClick="1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Подвижные игры</a:t>
            </a:r>
          </a:p>
        </p:txBody>
      </p:sp>
      <p:sp>
        <p:nvSpPr>
          <p:cNvPr id="64" name="Shape 64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657858" indent="-657858" defTabSz="490727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Подвижные игры имеют огромное значение для всестороннего развития ребенка.</a:t>
            </a:r>
            <a:endParaRPr sz="3000"/>
          </a:p>
          <a:p>
            <a:pPr lvl="0" marL="657858" indent="-657858" defTabSz="490727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b="1" sz="3000">
                <a:solidFill>
                  <a:srgbClr val="414141"/>
                </a:solidFill>
              </a:rPr>
              <a:t>Игры </a:t>
            </a:r>
            <a:r>
              <a:rPr sz="3000">
                <a:solidFill>
                  <a:srgbClr val="414141"/>
                </a:solidFill>
              </a:rPr>
              <a:t>развивают не только физически, в процессе овладения различными движениями </a:t>
            </a:r>
            <a:r>
              <a:rPr b="1" sz="3000">
                <a:solidFill>
                  <a:srgbClr val="414141"/>
                </a:solidFill>
              </a:rPr>
              <a:t>у детей</a:t>
            </a:r>
            <a:r>
              <a:rPr sz="3000">
                <a:solidFill>
                  <a:srgbClr val="414141"/>
                </a:solidFill>
              </a:rPr>
              <a:t> </a:t>
            </a:r>
            <a:r>
              <a:rPr b="1" sz="3000">
                <a:solidFill>
                  <a:srgbClr val="414141"/>
                </a:solidFill>
              </a:rPr>
              <a:t>формируется</a:t>
            </a:r>
            <a:r>
              <a:rPr sz="3000">
                <a:solidFill>
                  <a:srgbClr val="414141"/>
                </a:solidFill>
              </a:rPr>
              <a:t> </a:t>
            </a:r>
            <a:r>
              <a:rPr b="1" i="1" sz="3000">
                <a:solidFill>
                  <a:srgbClr val="414141"/>
                </a:solidFill>
              </a:rPr>
              <a:t>способность проявлять выдержку, волю, уверенно действовать в коллективе, ориентироваться в пространстве</a:t>
            </a:r>
            <a:r>
              <a:rPr sz="3000">
                <a:solidFill>
                  <a:srgbClr val="414141"/>
                </a:solidFill>
              </a:rPr>
              <a:t>, оценивая при этом меняющуюся ситуацию.</a:t>
            </a:r>
            <a:endParaRPr sz="3000"/>
          </a:p>
          <a:p>
            <a:pPr lvl="0" marL="657858" indent="-657858" defTabSz="490727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  Игровые упражнения с различными предметами необходимы детям, так как </a:t>
            </a:r>
            <a:r>
              <a:rPr b="1" sz="3000">
                <a:solidFill>
                  <a:srgbClr val="414141"/>
                </a:solidFill>
              </a:rPr>
              <a:t>позволяют развивать</a:t>
            </a:r>
            <a:r>
              <a:rPr sz="3000">
                <a:solidFill>
                  <a:srgbClr val="414141"/>
                </a:solidFill>
              </a:rPr>
              <a:t> мышечные ощущения - взять погремушку, позвонить, прокатить мяч и т.д.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Основные виды движений </a:t>
            </a:r>
          </a:p>
        </p:txBody>
      </p:sp>
      <p:sp>
        <p:nvSpPr>
          <p:cNvPr id="67" name="Shape 67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/>
          <a:lstStyle/>
          <a:p>
            <a:pPr lvl="0" marL="939800" indent="-93980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Упражнения в ходьбе и беге.</a:t>
            </a:r>
            <a:endParaRPr sz="3600">
              <a:solidFill>
                <a:srgbClr val="414141"/>
              </a:solidFill>
            </a:endParaRPr>
          </a:p>
          <a:p>
            <a:pPr lvl="0" marL="939800" indent="-93980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Упражнения в равновесии. </a:t>
            </a:r>
            <a:endParaRPr sz="3600">
              <a:solidFill>
                <a:srgbClr val="414141"/>
              </a:solidFill>
            </a:endParaRPr>
          </a:p>
          <a:p>
            <a:pPr lvl="0" marL="939800" indent="-93980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Упражнения в прыжках.</a:t>
            </a:r>
            <a:endParaRPr sz="3600">
              <a:solidFill>
                <a:srgbClr val="414141"/>
              </a:solidFill>
            </a:endParaRPr>
          </a:p>
          <a:p>
            <a:pPr lvl="0" marL="939800" indent="-93980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Упражнения в метании.</a:t>
            </a:r>
            <a:endParaRPr sz="3600">
              <a:solidFill>
                <a:srgbClr val="414141"/>
              </a:solidFill>
            </a:endParaRPr>
          </a:p>
          <a:p>
            <a:pPr lvl="0" marL="939800" indent="-93980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Упражнения в лазании.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Упражнения в ходьбе и беге </a:t>
            </a:r>
          </a:p>
        </p:txBody>
      </p:sp>
      <p:sp>
        <p:nvSpPr>
          <p:cNvPr id="70" name="Shape 70"/>
          <p:cNvSpPr/>
          <p:nvPr/>
        </p:nvSpPr>
        <p:spPr>
          <a:xfrm>
            <a:off x="-25400" y="2882898"/>
            <a:ext cx="13055601" cy="558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939800" indent="-9398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rPr>
              <a:t>Во 2 мл.гр. детского сада предусматривает обучение следующим видам ходьбы и бега: </a:t>
            </a:r>
            <a:r>
              <a:rPr b="1" sz="36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rPr>
              <a:t>ходьба и бег небольшими группами и всей группой в прямом направлении; ходьба и бег в колонне по одному; по кругу; со сменой направления по сигналу воспитателя; с переходом ходьбы на бег и обратно; с остановкой после ходьбы; врассыпную небольшими группами и всей группой; а иногда взять за руку и повести за собой.</a:t>
            </a:r>
          </a:p>
        </p:txBody>
      </p:sp>
    </p:spTree>
  </p:cSld>
  <p:clrMapOvr>
    <a:masterClrMapping/>
  </p:clrMapOvr>
  <p:transition spd="slow" advClick="1">
    <p:dissolve/>
  </p:transition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414141"/>
      </a:dk1>
      <a:lt1>
        <a:srgbClr val="FFFFFF"/>
      </a:lt1>
      <a:dk2>
        <a:srgbClr val="A7A7A7"/>
      </a:dk2>
      <a:lt2>
        <a:srgbClr val="535353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738FAF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Georgia"/>
            <a:ea typeface="Georgia"/>
            <a:cs typeface="Georgia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38FAF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Georgia"/>
            <a:ea typeface="Georgia"/>
            <a:cs typeface="Georgia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738FAF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Georgia"/>
            <a:ea typeface="Georgia"/>
            <a:cs typeface="Georgia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38FAF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Georgia"/>
            <a:ea typeface="Georgia"/>
            <a:cs typeface="Georgia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