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6" r:id="rId3"/>
    <p:sldId id="259" r:id="rId4"/>
    <p:sldId id="264" r:id="rId5"/>
    <p:sldId id="263" r:id="rId6"/>
    <p:sldId id="271" r:id="rId7"/>
    <p:sldId id="270" r:id="rId8"/>
    <p:sldId id="272" r:id="rId9"/>
    <p:sldId id="268" r:id="rId10"/>
    <p:sldId id="267" r:id="rId11"/>
    <p:sldId id="273" r:id="rId12"/>
    <p:sldId id="274" r:id="rId13"/>
    <p:sldId id="275" r:id="rId14"/>
    <p:sldId id="276" r:id="rId15"/>
    <p:sldId id="278" r:id="rId16"/>
    <p:sldId id="279" r:id="rId17"/>
    <p:sldId id="280" r:id="rId18"/>
  </p:sldIdLst>
  <p:sldSz cx="10826750" cy="8120063" type="B4ISO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7" autoAdjust="0"/>
    <p:restoredTop sz="94660"/>
  </p:normalViewPr>
  <p:slideViewPr>
    <p:cSldViewPr snapToGrid="0">
      <p:cViewPr varScale="1">
        <p:scale>
          <a:sx n="63" d="100"/>
          <a:sy n="63" d="100"/>
        </p:scale>
        <p:origin x="2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2006" y="1328909"/>
            <a:ext cx="9202738" cy="2826985"/>
          </a:xfrm>
        </p:spPr>
        <p:txBody>
          <a:bodyPr anchor="b"/>
          <a:lstStyle>
            <a:lvl1pPr algn="ctr">
              <a:defRPr sz="710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3344" y="4264913"/>
            <a:ext cx="8120063" cy="1960468"/>
          </a:xfrm>
        </p:spPr>
        <p:txBody>
          <a:bodyPr/>
          <a:lstStyle>
            <a:lvl1pPr marL="0" indent="0" algn="ctr">
              <a:buNone/>
              <a:defRPr sz="2842"/>
            </a:lvl1pPr>
            <a:lvl2pPr marL="541325" indent="0" algn="ctr">
              <a:buNone/>
              <a:defRPr sz="2368"/>
            </a:lvl2pPr>
            <a:lvl3pPr marL="1082650" indent="0" algn="ctr">
              <a:buNone/>
              <a:defRPr sz="2131"/>
            </a:lvl3pPr>
            <a:lvl4pPr marL="1623974" indent="0" algn="ctr">
              <a:buNone/>
              <a:defRPr sz="1894"/>
            </a:lvl4pPr>
            <a:lvl5pPr marL="2165299" indent="0" algn="ctr">
              <a:buNone/>
              <a:defRPr sz="1894"/>
            </a:lvl5pPr>
            <a:lvl6pPr marL="2706624" indent="0" algn="ctr">
              <a:buNone/>
              <a:defRPr sz="1894"/>
            </a:lvl6pPr>
            <a:lvl7pPr marL="3247949" indent="0" algn="ctr">
              <a:buNone/>
              <a:defRPr sz="1894"/>
            </a:lvl7pPr>
            <a:lvl8pPr marL="3789274" indent="0" algn="ctr">
              <a:buNone/>
              <a:defRPr sz="1894"/>
            </a:lvl8pPr>
            <a:lvl9pPr marL="4330598" indent="0" algn="ctr">
              <a:buNone/>
              <a:defRPr sz="1894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63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1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7894" y="432318"/>
            <a:ext cx="2334518" cy="68813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4339" y="432318"/>
            <a:ext cx="6868220" cy="68813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929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225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701" y="2024379"/>
            <a:ext cx="9338072" cy="3377720"/>
          </a:xfrm>
        </p:spPr>
        <p:txBody>
          <a:bodyPr anchor="b"/>
          <a:lstStyle>
            <a:lvl1pPr>
              <a:defRPr sz="710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8701" y="5434054"/>
            <a:ext cx="9338072" cy="1776263"/>
          </a:xfrm>
        </p:spPr>
        <p:txBody>
          <a:bodyPr/>
          <a:lstStyle>
            <a:lvl1pPr marL="0" indent="0">
              <a:buNone/>
              <a:defRPr sz="2842">
                <a:solidFill>
                  <a:schemeClr val="tx1"/>
                </a:solidFill>
              </a:defRPr>
            </a:lvl1pPr>
            <a:lvl2pPr marL="541325" indent="0">
              <a:buNone/>
              <a:defRPr sz="2368">
                <a:solidFill>
                  <a:schemeClr val="tx1">
                    <a:tint val="75000"/>
                  </a:schemeClr>
                </a:solidFill>
              </a:defRPr>
            </a:lvl2pPr>
            <a:lvl3pPr marL="1082650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623974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4pPr>
            <a:lvl5pPr marL="2165299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5pPr>
            <a:lvl6pPr marL="2706624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6pPr>
            <a:lvl7pPr marL="3247949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7pPr>
            <a:lvl8pPr marL="3789274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8pPr>
            <a:lvl9pPr marL="4330598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376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339" y="2161591"/>
            <a:ext cx="4601369" cy="515210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1042" y="2161591"/>
            <a:ext cx="4601369" cy="515210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60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749" y="432320"/>
            <a:ext cx="9338072" cy="156950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5750" y="1990544"/>
            <a:ext cx="4580222" cy="975535"/>
          </a:xfrm>
        </p:spPr>
        <p:txBody>
          <a:bodyPr anchor="b"/>
          <a:lstStyle>
            <a:lvl1pPr marL="0" indent="0">
              <a:buNone/>
              <a:defRPr sz="2842" b="1"/>
            </a:lvl1pPr>
            <a:lvl2pPr marL="541325" indent="0">
              <a:buNone/>
              <a:defRPr sz="2368" b="1"/>
            </a:lvl2pPr>
            <a:lvl3pPr marL="1082650" indent="0">
              <a:buNone/>
              <a:defRPr sz="2131" b="1"/>
            </a:lvl3pPr>
            <a:lvl4pPr marL="1623974" indent="0">
              <a:buNone/>
              <a:defRPr sz="1894" b="1"/>
            </a:lvl4pPr>
            <a:lvl5pPr marL="2165299" indent="0">
              <a:buNone/>
              <a:defRPr sz="1894" b="1"/>
            </a:lvl5pPr>
            <a:lvl6pPr marL="2706624" indent="0">
              <a:buNone/>
              <a:defRPr sz="1894" b="1"/>
            </a:lvl6pPr>
            <a:lvl7pPr marL="3247949" indent="0">
              <a:buNone/>
              <a:defRPr sz="1894" b="1"/>
            </a:lvl7pPr>
            <a:lvl8pPr marL="3789274" indent="0">
              <a:buNone/>
              <a:defRPr sz="1894" b="1"/>
            </a:lvl8pPr>
            <a:lvl9pPr marL="4330598" indent="0">
              <a:buNone/>
              <a:defRPr sz="189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5750" y="2966078"/>
            <a:ext cx="4580222" cy="43626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1043" y="1990544"/>
            <a:ext cx="4602779" cy="975535"/>
          </a:xfrm>
        </p:spPr>
        <p:txBody>
          <a:bodyPr anchor="b"/>
          <a:lstStyle>
            <a:lvl1pPr marL="0" indent="0">
              <a:buNone/>
              <a:defRPr sz="2842" b="1"/>
            </a:lvl1pPr>
            <a:lvl2pPr marL="541325" indent="0">
              <a:buNone/>
              <a:defRPr sz="2368" b="1"/>
            </a:lvl2pPr>
            <a:lvl3pPr marL="1082650" indent="0">
              <a:buNone/>
              <a:defRPr sz="2131" b="1"/>
            </a:lvl3pPr>
            <a:lvl4pPr marL="1623974" indent="0">
              <a:buNone/>
              <a:defRPr sz="1894" b="1"/>
            </a:lvl4pPr>
            <a:lvl5pPr marL="2165299" indent="0">
              <a:buNone/>
              <a:defRPr sz="1894" b="1"/>
            </a:lvl5pPr>
            <a:lvl6pPr marL="2706624" indent="0">
              <a:buNone/>
              <a:defRPr sz="1894" b="1"/>
            </a:lvl6pPr>
            <a:lvl7pPr marL="3247949" indent="0">
              <a:buNone/>
              <a:defRPr sz="1894" b="1"/>
            </a:lvl7pPr>
            <a:lvl8pPr marL="3789274" indent="0">
              <a:buNone/>
              <a:defRPr sz="1894" b="1"/>
            </a:lvl8pPr>
            <a:lvl9pPr marL="4330598" indent="0">
              <a:buNone/>
              <a:defRPr sz="189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1043" y="2966078"/>
            <a:ext cx="4602779" cy="43626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16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053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748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749" y="541338"/>
            <a:ext cx="3491909" cy="1894681"/>
          </a:xfrm>
        </p:spPr>
        <p:txBody>
          <a:bodyPr anchor="b"/>
          <a:lstStyle>
            <a:lvl1pPr>
              <a:defRPr sz="378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779" y="1169140"/>
            <a:ext cx="5481042" cy="5770508"/>
          </a:xfrm>
        </p:spPr>
        <p:txBody>
          <a:bodyPr/>
          <a:lstStyle>
            <a:lvl1pPr>
              <a:defRPr sz="3789"/>
            </a:lvl1pPr>
            <a:lvl2pPr>
              <a:defRPr sz="3315"/>
            </a:lvl2pPr>
            <a:lvl3pPr>
              <a:defRPr sz="2842"/>
            </a:lvl3pPr>
            <a:lvl4pPr>
              <a:defRPr sz="2368"/>
            </a:lvl4pPr>
            <a:lvl5pPr>
              <a:defRPr sz="2368"/>
            </a:lvl5pPr>
            <a:lvl6pPr>
              <a:defRPr sz="2368"/>
            </a:lvl6pPr>
            <a:lvl7pPr>
              <a:defRPr sz="2368"/>
            </a:lvl7pPr>
            <a:lvl8pPr>
              <a:defRPr sz="2368"/>
            </a:lvl8pPr>
            <a:lvl9pPr>
              <a:defRPr sz="2368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49" y="2436019"/>
            <a:ext cx="3491909" cy="4513026"/>
          </a:xfrm>
        </p:spPr>
        <p:txBody>
          <a:bodyPr/>
          <a:lstStyle>
            <a:lvl1pPr marL="0" indent="0">
              <a:buNone/>
              <a:defRPr sz="1894"/>
            </a:lvl1pPr>
            <a:lvl2pPr marL="541325" indent="0">
              <a:buNone/>
              <a:defRPr sz="1658"/>
            </a:lvl2pPr>
            <a:lvl3pPr marL="1082650" indent="0">
              <a:buNone/>
              <a:defRPr sz="1421"/>
            </a:lvl3pPr>
            <a:lvl4pPr marL="1623974" indent="0">
              <a:buNone/>
              <a:defRPr sz="1184"/>
            </a:lvl4pPr>
            <a:lvl5pPr marL="2165299" indent="0">
              <a:buNone/>
              <a:defRPr sz="1184"/>
            </a:lvl5pPr>
            <a:lvl6pPr marL="2706624" indent="0">
              <a:buNone/>
              <a:defRPr sz="1184"/>
            </a:lvl6pPr>
            <a:lvl7pPr marL="3247949" indent="0">
              <a:buNone/>
              <a:defRPr sz="1184"/>
            </a:lvl7pPr>
            <a:lvl8pPr marL="3789274" indent="0">
              <a:buNone/>
              <a:defRPr sz="1184"/>
            </a:lvl8pPr>
            <a:lvl9pPr marL="4330598" indent="0">
              <a:buNone/>
              <a:defRPr sz="118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209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749" y="541338"/>
            <a:ext cx="3491909" cy="1894681"/>
          </a:xfrm>
        </p:spPr>
        <p:txBody>
          <a:bodyPr anchor="b"/>
          <a:lstStyle>
            <a:lvl1pPr>
              <a:defRPr sz="378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02779" y="1169140"/>
            <a:ext cx="5481042" cy="5770508"/>
          </a:xfrm>
        </p:spPr>
        <p:txBody>
          <a:bodyPr anchor="t"/>
          <a:lstStyle>
            <a:lvl1pPr marL="0" indent="0">
              <a:buNone/>
              <a:defRPr sz="3789"/>
            </a:lvl1pPr>
            <a:lvl2pPr marL="541325" indent="0">
              <a:buNone/>
              <a:defRPr sz="3315"/>
            </a:lvl2pPr>
            <a:lvl3pPr marL="1082650" indent="0">
              <a:buNone/>
              <a:defRPr sz="2842"/>
            </a:lvl3pPr>
            <a:lvl4pPr marL="1623974" indent="0">
              <a:buNone/>
              <a:defRPr sz="2368"/>
            </a:lvl4pPr>
            <a:lvl5pPr marL="2165299" indent="0">
              <a:buNone/>
              <a:defRPr sz="2368"/>
            </a:lvl5pPr>
            <a:lvl6pPr marL="2706624" indent="0">
              <a:buNone/>
              <a:defRPr sz="2368"/>
            </a:lvl6pPr>
            <a:lvl7pPr marL="3247949" indent="0">
              <a:buNone/>
              <a:defRPr sz="2368"/>
            </a:lvl7pPr>
            <a:lvl8pPr marL="3789274" indent="0">
              <a:buNone/>
              <a:defRPr sz="2368"/>
            </a:lvl8pPr>
            <a:lvl9pPr marL="4330598" indent="0">
              <a:buNone/>
              <a:defRPr sz="2368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49" y="2436019"/>
            <a:ext cx="3491909" cy="4513026"/>
          </a:xfrm>
        </p:spPr>
        <p:txBody>
          <a:bodyPr/>
          <a:lstStyle>
            <a:lvl1pPr marL="0" indent="0">
              <a:buNone/>
              <a:defRPr sz="1894"/>
            </a:lvl1pPr>
            <a:lvl2pPr marL="541325" indent="0">
              <a:buNone/>
              <a:defRPr sz="1658"/>
            </a:lvl2pPr>
            <a:lvl3pPr marL="1082650" indent="0">
              <a:buNone/>
              <a:defRPr sz="1421"/>
            </a:lvl3pPr>
            <a:lvl4pPr marL="1623974" indent="0">
              <a:buNone/>
              <a:defRPr sz="1184"/>
            </a:lvl4pPr>
            <a:lvl5pPr marL="2165299" indent="0">
              <a:buNone/>
              <a:defRPr sz="1184"/>
            </a:lvl5pPr>
            <a:lvl6pPr marL="2706624" indent="0">
              <a:buNone/>
              <a:defRPr sz="1184"/>
            </a:lvl6pPr>
            <a:lvl7pPr marL="3247949" indent="0">
              <a:buNone/>
              <a:defRPr sz="1184"/>
            </a:lvl7pPr>
            <a:lvl8pPr marL="3789274" indent="0">
              <a:buNone/>
              <a:defRPr sz="1184"/>
            </a:lvl8pPr>
            <a:lvl9pPr marL="4330598" indent="0">
              <a:buNone/>
              <a:defRPr sz="118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4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4339" y="432320"/>
            <a:ext cx="9338072" cy="1569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339" y="2161591"/>
            <a:ext cx="9338072" cy="5152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4339" y="7526097"/>
            <a:ext cx="2436019" cy="432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E0D06-5C69-45A0-B75C-2E719CD75327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86361" y="7526097"/>
            <a:ext cx="3654028" cy="432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46392" y="7526097"/>
            <a:ext cx="2436019" cy="432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C0851-EBB9-45CD-943D-D573CDBC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58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82650" rtl="0" eaLnBrk="1" latinLnBrk="0" hangingPunct="1">
        <a:lnSpc>
          <a:spcPct val="90000"/>
        </a:lnSpc>
        <a:spcBef>
          <a:spcPct val="0"/>
        </a:spcBef>
        <a:buNone/>
        <a:defRPr sz="52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662" indent="-270662" algn="l" defTabSz="1082650" rtl="0" eaLnBrk="1" latinLnBrk="0" hangingPunct="1">
        <a:lnSpc>
          <a:spcPct val="90000"/>
        </a:lnSpc>
        <a:spcBef>
          <a:spcPts val="1184"/>
        </a:spcBef>
        <a:buFont typeface="Arial" panose="020B0604020202020204" pitchFamily="34" charset="0"/>
        <a:buChar char="•"/>
        <a:defRPr sz="3315" kern="1200">
          <a:solidFill>
            <a:schemeClr val="tx1"/>
          </a:solidFill>
          <a:latin typeface="+mn-lt"/>
          <a:ea typeface="+mn-ea"/>
          <a:cs typeface="+mn-cs"/>
        </a:defRPr>
      </a:lvl1pPr>
      <a:lvl2pPr marL="811987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842" kern="1200">
          <a:solidFill>
            <a:schemeClr val="tx1"/>
          </a:solidFill>
          <a:latin typeface="+mn-lt"/>
          <a:ea typeface="+mn-ea"/>
          <a:cs typeface="+mn-cs"/>
        </a:defRPr>
      </a:lvl2pPr>
      <a:lvl3pPr marL="1353312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368" kern="1200">
          <a:solidFill>
            <a:schemeClr val="tx1"/>
          </a:solidFill>
          <a:latin typeface="+mn-lt"/>
          <a:ea typeface="+mn-ea"/>
          <a:cs typeface="+mn-cs"/>
        </a:defRPr>
      </a:lvl3pPr>
      <a:lvl4pPr marL="1894637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4pPr>
      <a:lvl5pPr marL="2435962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5pPr>
      <a:lvl6pPr marL="2977286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6pPr>
      <a:lvl7pPr marL="3518611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7pPr>
      <a:lvl8pPr marL="4059936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8pPr>
      <a:lvl9pPr marL="4601261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1pPr>
      <a:lvl2pPr marL="541325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2pPr>
      <a:lvl3pPr marL="1082650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3pPr>
      <a:lvl4pPr marL="1623974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4pPr>
      <a:lvl5pPr marL="2165299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5pPr>
      <a:lvl6pPr marL="2706624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6pPr>
      <a:lvl7pPr marL="3247949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7pPr>
      <a:lvl8pPr marL="3789274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8pPr>
      <a:lvl9pPr marL="4330598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javascript:;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4" y="22179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Районная научно-практическая конференция младших школьников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«Кристалл Мудрости»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922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Секция «Мир краеведения»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«Её судьба с хорошей песней схожа…»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Мулонов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Кирилл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УСОШ 4 класс</a:t>
            </a:r>
          </a:p>
          <a:p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Эпова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Михайловна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43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4" y="22179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C:\Users\долсон\Desktop\Фотографии Ц.Номтоева\сканировать 00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537" y="426929"/>
            <a:ext cx="6929486" cy="2609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540699" y="3730484"/>
            <a:ext cx="368758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Словно бусинки  на нити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Перебираю  я года.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уж в жизни получилось – 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школу я пришла.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 ступенькам новых знаний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За собой ребят веду.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Примером, словом и делами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Уму-разуму учу.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Богатство языка мы постигаем,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Бедной Тани учим монолог.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часто у доски вздыхаем: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«Ещё один бы нам денёк!»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66592" y="3730484"/>
            <a:ext cx="426320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каждый раз я неустанно 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Плету уроков кружева.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 узор красивой вязью станет, Значит, потрудилась я не зря!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Кружит-кружит хороводом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Моей жизни карусель.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Моё богатство – мои года,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Годы радости, потерь.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Посеребрило голову, ну что же?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Порой не можется – молчу.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судьба с хорошей песней схожа.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её за всё благодарю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61360" y="3232379"/>
            <a:ext cx="4436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Судьбу свою благодарю…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28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4" y="182880"/>
            <a:ext cx="10317367" cy="769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1240" y="2001824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56311" y="893906"/>
            <a:ext cx="4108013" cy="6853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75 лет, тебе родная школа!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прекрасный юбилей.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ты листаешь снова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Страницы юности своей.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дальнем  том году 20-м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Озарила ты буряту путь.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мечтал: и его когда-то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новой жизнью заживут.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Своей рукой заскорузлой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Брал он робко карандаш.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Подумал: будь что будет!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 хоть детям показать.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вот в местечке небольшом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усадьбе старого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Ямби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Открылась школа! И на языке</a:t>
            </a:r>
          </a:p>
          <a:p>
            <a:pPr>
              <a:spcAft>
                <a:spcPts val="100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родном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 читали –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багша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ежи.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40680" y="893906"/>
            <a:ext cx="447313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Было голодно и трудно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 бумаги, не хватало книг.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прилежно вверх тянулись руки,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Никто сидеть так просто не хотел.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Читать, писать учились дети,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Решать задачу, родину любить.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Встречали зори на рассвете –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Учёными хотели быть.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Проходил за годом год.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Минули лихолетья,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судеб через твой порог прошло?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Школа, ты ответь мне.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8600" y="39436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школе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66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4691" y="200224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1240" y="2001824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68260" y="1078572"/>
            <a:ext cx="4890580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45690" y="690021"/>
            <a:ext cx="4236721" cy="6219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всё? Нет, конечно, нет!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– Учителя – светочи Земли!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вас они по знаниям вели.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Весь жар души вам отдавая,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 дня усталости не зная.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 дети школою гордились,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 её любили, берегли.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 дальше к знаниям стремились,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пользу детям принесли.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это Вам, Учителя, поклон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земной.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труд Ваш бескорыстный,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то, что неведом Вам покой!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68260" y="647769"/>
            <a:ext cx="5317300" cy="711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А что такое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щкола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дом большой, в нём большие окна.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Много комнат светлых и уютных.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много книг, занимательных и нужных.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столов и стульев чинные ряды,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станки стоят и верстаки.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алфавит в картинках над доской,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мир вселенной перед тобой.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висят портреты на стенах,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взгляд мужей учёных,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свой предмет влюблённых,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Несёт нам знанья сквозь века,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лира с музою дружны,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таблицы элементов всей земли,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в шкафах приборы есть,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 и всё, понятно, не перечесть.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60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6680" y="106680"/>
            <a:ext cx="10576560" cy="789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94760" y="603979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Страницы жизни непростой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1388" y="1078572"/>
            <a:ext cx="349232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Судьба твоя, </a:t>
            </a:r>
            <a:r>
              <a:rPr lang="ru-RU" b="1" dirty="0" err="1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Еравна</a:t>
            </a: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Словно книга предо мной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я с волнением читаю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Страницы жизни непростой.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Страница за страницею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Смещение народов и племён-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Стала им ты всем обителью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незапамятных времён.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Страница за страницей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Мчатся годы, сменяются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века.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ж на долю твою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выпало,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же ты всего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перенесла?!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Острогов помнишь частокол,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Широкий тракт московский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звон унылый кандалов,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слышен был и днём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и ночью.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0407" y="1095782"/>
            <a:ext cx="3459335" cy="9171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Тяжек был и царёк ясак,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Нойонов, лам, купцов поборы.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грозный Октября набат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Возвестил о жизни новой.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Смерчем  страшным над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тобою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Промчались войны, моя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земля.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вечной памяти достойны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Те, что жизнь отдали за тебя.</a:t>
            </a: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Страница за страницей –</a:t>
            </a: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 свершений и побед.</a:t>
            </a: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трудом стремится</a:t>
            </a: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 прославить человек.</a:t>
            </a: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Тебе стихи он посвящает,</a:t>
            </a: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песнях о тебе слова.</a:t>
            </a: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славься же,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Еравна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дорогая,</a:t>
            </a: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 родной –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тоонто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нютаг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>
                <a:solidFill>
                  <a:srgbClr val="00B050"/>
                </a:solidFill>
              </a:rPr>
              <a:t> </a:t>
            </a:r>
          </a:p>
          <a:p>
            <a:pPr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15244" y="1098292"/>
            <a:ext cx="338262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хлеба твои тучнеют,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пусть множатся стада.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люди дольше не стареют,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Залог тому – </a:t>
            </a:r>
            <a:r>
              <a:rPr lang="ru-RU" b="1" dirty="0" err="1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аршанская</a:t>
            </a: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вода.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радость будет 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в каждом доме,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Тепло хранит родной очаг.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кто бы ни был где в дороге,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ждут его отец и мать.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три земные стихии – 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Земля, огонь и вода – 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Беды отведут любые.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будет мир сегодня,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завтра и всегда.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75 лет – разве это много?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Тебе, </a:t>
            </a:r>
            <a:r>
              <a:rPr lang="ru-RU" b="1" dirty="0" err="1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Еравна</a:t>
            </a: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жить и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богатеть.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Идёшь ты верною дорогой</a:t>
            </a:r>
            <a:endParaRPr lang="ru-RU" b="1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вершинам всех своих побед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5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98" y="2162175"/>
            <a:ext cx="2974658" cy="1983105"/>
          </a:xfrm>
        </p:spPr>
      </p:pic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4" y="22179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8067" y="2199202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Picture 8" descr="C:\Documents and Settings\User\Мои документы\Документы Э.Т.М\f\р.1.bmp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586415" y="700073"/>
            <a:ext cx="2922581" cy="2808271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7531" y="2138658"/>
            <a:ext cx="4671576" cy="311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0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5" y="243840"/>
            <a:ext cx="10218616" cy="750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8067" y="2199202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27978" y="597379"/>
            <a:ext cx="4745671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Нет, это был не сон,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было наяву,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Бежит, я вижу, он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Наперерез врагу.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И, споткнувшись вдруг,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Навзничь он упал.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скорей к нему бегу: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с тобой, солдат? 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 же ногу подвернул,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Лежать так не удобно».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тихо , с горечью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вдохнул: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«Я умираю… Больно…»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кричу ему в ответ: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«Не смей, ты слышишь, умирать!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Дороже жизни у нас нет.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 ждут сестрёнка, мать. 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девчонка ждёт тебя,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Глаза с грустинкой,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русая коса. 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любви ты ей сказал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вернуться обещал.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8067" y="1066800"/>
            <a:ext cx="2921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«Нет, это был не сон…»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92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81996" y="20655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3375" y="740652"/>
            <a:ext cx="461772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Бисеринки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пота вытираю,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ершистым глажу волосам.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будешь жить, солдат,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я знаю.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Дарю тебе я талисман.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ним пройдёшь ты всю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Европу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Прошагаешь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полземли.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долгожданную свободу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Народам можешь принести.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Домой вернёшься майским утром,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калитки встретишь ты отца.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спиной – войны суровой будни,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прошли вы до конца.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поле брани – храбрый воин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 мирной жизни ты – Герой.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Народной славы ты достоин,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 – сын земли родной!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8067" y="2199202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25775" y="740652"/>
            <a:ext cx="3787517" cy="10246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Твои уж гонят прочь врага.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Вставай и на меня ты обопрись.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Молитва мамина спасла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Тебя, родной, держись!»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глаза его теряют блеск.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Веет холодом от губ.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Неужель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спасенья нет?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Господи, помоги кто-нибудь!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плачу, его я тормошу,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Руками его руки грею.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Санитары, слышу, к нам идут.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быть, спасти успеют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Скрип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саней унылый,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Рядом медленно иду.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«Собери, солдат, все силы,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сдавайся смерти, я прошу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Солдата вносят в лазарет.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Стоны, крики, плач кругом.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 операцию скорей!» -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Усталый врач махнул рукой.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33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4" y="22179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8" t="27846" r="9805" b="57066"/>
          <a:stretch/>
        </p:blipFill>
        <p:spPr>
          <a:xfrm>
            <a:off x="1783080" y="432320"/>
            <a:ext cx="7101840" cy="7065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Documents and Settings\User\Рабочий стол\эпова\SDC1107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390" b="27273"/>
          <a:stretch>
            <a:fillRect/>
          </a:stretch>
        </p:blipFill>
        <p:spPr bwMode="auto">
          <a:xfrm>
            <a:off x="2727960" y="1263238"/>
            <a:ext cx="5125902" cy="53661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737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4" y="22179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20640" y="1723142"/>
            <a:ext cx="52741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Ульдурга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Звучит так странно.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И слово это вряд ли переведёшь.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 нём я слышу пряный аромат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степных цветов.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Вижу я лугов раздолье,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нём я слышу шум листвы,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Шёпот речки говорливой,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Вижу капельки росы…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8160" y="4253473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01" y="1423005"/>
            <a:ext cx="5030660" cy="51514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43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4" y="22179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8" t="27846" r="9805" b="57066"/>
          <a:stretch/>
        </p:blipFill>
        <p:spPr>
          <a:xfrm>
            <a:off x="296983" y="221799"/>
            <a:ext cx="10317367" cy="7590002"/>
          </a:xfrm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666" y="893906"/>
            <a:ext cx="4572000" cy="609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5872205" y="1433527"/>
            <a:ext cx="45604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Москвитина </a:t>
            </a:r>
          </a:p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Тамара Леонидовна.</a:t>
            </a:r>
          </a:p>
          <a:p>
            <a:endParaRPr lang="ru-RU" sz="32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Заслуженный работник народного образования</a:t>
            </a:r>
          </a:p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РБ.</a:t>
            </a:r>
          </a:p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Отличник  народного</a:t>
            </a:r>
          </a:p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просвещения.</a:t>
            </a:r>
          </a:p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Поэтесса.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05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81996" y="19131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3439" y="1524000"/>
            <a:ext cx="94399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о творчестве замечательного Человека, 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учителя.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3439" y="3465912"/>
            <a:ext cx="94399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материал о жизни и творчестве 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Т.Л. Москвитиной;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её произведениями;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главный смысл стихотворений.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35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4" y="22179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09115" y="2062418"/>
            <a:ext cx="720852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istral" panose="03090702030407020403" pitchFamily="66" charset="0"/>
                <a:ea typeface="Gulim" panose="020B0600000101010101" pitchFamily="34" charset="-127"/>
                <a:cs typeface="Sakkal Majalla" panose="02000000000000000000" pitchFamily="2" charset="-78"/>
              </a:rPr>
              <a:t>   Знакомство с историей родного края, её людьми, культурой – есть познание мира. </a:t>
            </a:r>
          </a:p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Mistral" panose="03090702030407020403" pitchFamily="66" charset="0"/>
                <a:ea typeface="Gulim" panose="020B0600000101010101" pitchFamily="34" charset="-127"/>
                <a:cs typeface="Sakkal Majalla" panose="02000000000000000000" pitchFamily="2" charset="-78"/>
              </a:rPr>
              <a:t>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istral" panose="03090702030407020403" pitchFamily="66" charset="0"/>
                <a:ea typeface="Gulim" panose="020B0600000101010101" pitchFamily="34" charset="-127"/>
                <a:cs typeface="Sakkal Majalla" panose="02000000000000000000" pitchFamily="2" charset="-78"/>
              </a:rPr>
              <a:t> А любовь к Родине начинается с любви к родному краю, к своей малой родине и это всегда </a:t>
            </a:r>
            <a:r>
              <a:rPr lang="ru-RU" sz="4800" b="1" dirty="0" smtClean="0">
                <a:solidFill>
                  <a:srgbClr val="C00000"/>
                </a:solidFill>
                <a:latin typeface="Mistral" panose="03090702030407020403" pitchFamily="66" charset="0"/>
                <a:ea typeface="Gulim" panose="020B0600000101010101" pitchFamily="34" charset="-127"/>
                <a:cs typeface="Sakkal Majalla" panose="02000000000000000000" pitchFamily="2" charset="-78"/>
              </a:rPr>
              <a:t>актуально.</a:t>
            </a:r>
            <a:endParaRPr lang="ru-RU" sz="4000" b="1" dirty="0">
              <a:solidFill>
                <a:srgbClr val="C00000"/>
              </a:solidFill>
              <a:latin typeface="Mistral" panose="03090702030407020403" pitchFamily="66" charset="0"/>
              <a:ea typeface="Gulim" panose="020B0600000101010101" pitchFamily="34" charset="-127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6966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81996" y="22179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C:\Users\User\Pictures\2015-04-11 Фото 5\Фото 5 001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559" t="11195" r="21111" b="69797"/>
          <a:stretch/>
        </p:blipFill>
        <p:spPr bwMode="auto">
          <a:xfrm>
            <a:off x="1173480" y="2623257"/>
            <a:ext cx="3735260" cy="3061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User\Pictures\2015-04-11 Фото 5\Фото 5 001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61" t="64972" r="23348" b="15105"/>
          <a:stretch/>
        </p:blipFill>
        <p:spPr bwMode="auto">
          <a:xfrm>
            <a:off x="5730240" y="2640329"/>
            <a:ext cx="3756856" cy="3044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https://im0-tub-ru.yandex.net/i?id=3034800aa3f78c4544cb352db75c60fa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60" y="3202075"/>
            <a:ext cx="3154680" cy="208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C:\Users\User\Pictures\2015-04-11 Фото 5\Фото 5 001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541" t="37433" r="54302" b="43790"/>
          <a:stretch/>
        </p:blipFill>
        <p:spPr bwMode="auto">
          <a:xfrm>
            <a:off x="2120772" y="1184906"/>
            <a:ext cx="1552575" cy="2095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620639" y="868759"/>
            <a:ext cx="41271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Баунтовский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посёлок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Усть-Джилинда</a:t>
            </a:r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15 сентября 1946 года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53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526" y="2162175"/>
            <a:ext cx="3745699" cy="5151438"/>
          </a:xfrm>
        </p:spPr>
      </p:pic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4" y="22179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C:\Users\User\Pictures\2015-04-11 Фото 8\Фото 8 001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526" r="3781" b="63718"/>
          <a:stretch/>
        </p:blipFill>
        <p:spPr bwMode="auto">
          <a:xfrm rot="16200000">
            <a:off x="6006485" y="3198771"/>
            <a:ext cx="2872909" cy="4835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долсон\Desktop\Фотографии Ц.Номтоева\сканировать 005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15472" y="485411"/>
            <a:ext cx="6929486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38" t="11261" r="10176" b="55529"/>
          <a:stretch/>
        </p:blipFill>
        <p:spPr>
          <a:xfrm>
            <a:off x="966074" y="3342513"/>
            <a:ext cx="4138048" cy="269670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41343" y="783797"/>
            <a:ext cx="8236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Ульдургинская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4339" y="6199569"/>
            <a:ext cx="4571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 года педагогической деятельности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21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4" y="22179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cc-m-textwithimage-image-5888241663" descr="нажмите, чтобы увеличить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861681"/>
            <a:ext cx="1757680" cy="2280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084320" y="1078572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Лавринайтис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 descr="C:\Users\User\Pictures\2015-04-11 Фото 4\Фото 4 001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456" t="3499" r="6348" b="69442"/>
          <a:stretch/>
        </p:blipFill>
        <p:spPr bwMode="auto">
          <a:xfrm>
            <a:off x="7452360" y="5022923"/>
            <a:ext cx="1704975" cy="2105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600200" y="2575560"/>
            <a:ext cx="76504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Людям я хочу полезной быть – </a:t>
            </a:r>
          </a:p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Оживить судьбы страницы,</a:t>
            </a:r>
          </a:p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праздники почаще проводились</a:t>
            </a:r>
          </a:p>
          <a:p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видеть эти радостные лица.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61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1_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6984" y="221798"/>
            <a:ext cx="10317367" cy="75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893906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0" y="2001824"/>
            <a:ext cx="461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910840"/>
            <a:ext cx="10293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0680" y="414528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Documents and Settings\User\Рабочий стол\эпова\SDC1107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390" b="27273"/>
          <a:stretch>
            <a:fillRect/>
          </a:stretch>
        </p:blipFill>
        <p:spPr bwMode="auto">
          <a:xfrm>
            <a:off x="1156613" y="1051560"/>
            <a:ext cx="5251162" cy="6001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568441" y="1371600"/>
            <a:ext cx="351397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Ульдурга</a:t>
            </a: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Ульдурга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моя родная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Лежит привольно средь холмов.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Перелески весело сбегаясь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Водят с нею хоровод.</a:t>
            </a:r>
          </a:p>
          <a:p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Ульдурга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Звучит так странно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слово вряд ли переведёшь.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нём я слышу пряный аромат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степных цветов…</a:t>
            </a:r>
          </a:p>
          <a:p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нём я слышу шум листвы, Шёпот речки говорливой.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Вижу капельки росы,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вниз сбегают торопливо.</a:t>
            </a:r>
          </a:p>
        </p:txBody>
      </p:sp>
    </p:spTree>
    <p:extLst>
      <p:ext uri="{BB962C8B-B14F-4D97-AF65-F5344CB8AC3E}">
        <p14:creationId xmlns:p14="http://schemas.microsoft.com/office/powerpoint/2010/main" val="346787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467</TotalTime>
  <Words>963</Words>
  <Application>Microsoft Office PowerPoint</Application>
  <PresentationFormat>B4 (ISO) (250x353 мм)</PresentationFormat>
  <Paragraphs>377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Gulim</vt:lpstr>
      <vt:lpstr>Arial</vt:lpstr>
      <vt:lpstr>Calibri</vt:lpstr>
      <vt:lpstr>Calibri Light</vt:lpstr>
      <vt:lpstr>Mistral</vt:lpstr>
      <vt:lpstr>Sakkal Majalla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29</cp:revision>
  <dcterms:created xsi:type="dcterms:W3CDTF">2015-04-14T06:30:31Z</dcterms:created>
  <dcterms:modified xsi:type="dcterms:W3CDTF">2015-10-14T10:50:19Z</dcterms:modified>
</cp:coreProperties>
</file>