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sldIdLst>
    <p:sldId id="256" r:id="rId2"/>
    <p:sldId id="259" r:id="rId3"/>
    <p:sldId id="260" r:id="rId4"/>
    <p:sldId id="261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3" r:id="rId25"/>
    <p:sldId id="285" r:id="rId26"/>
    <p:sldId id="286" r:id="rId27"/>
    <p:sldId id="287" r:id="rId28"/>
    <p:sldId id="288" r:id="rId29"/>
    <p:sldId id="289" r:id="rId30"/>
    <p:sldId id="291" r:id="rId31"/>
    <p:sldId id="294" r:id="rId32"/>
    <p:sldId id="297" r:id="rId3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A1F5E-5576-4268-B57A-A2CEC6DBC749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6FF73-60FF-443E-8632-EEB82B84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5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6FF73-60FF-443E-8632-EEB82B847378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9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E4FCE0F-09E4-490F-BEF9-1BCE60C120B3}" type="datetimeFigureOut">
              <a:rPr lang="ru-RU" smtClean="0"/>
              <a:t>14.10.2015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1AFB68D-D36B-4095-B0FD-E8794E54B9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80728"/>
            <a:ext cx="7200799" cy="19442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Arial Black" pitchFamily="34" charset="0"/>
              </a:rPr>
              <a:t>Компьютерная технология коррекции ОНР </a:t>
            </a:r>
            <a:endParaRPr lang="ru-RU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6373192" cy="214065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Подготовили:</a:t>
            </a:r>
          </a:p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Пахомова Н.И.</a:t>
            </a:r>
          </a:p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Кушнир Т.Н.</a:t>
            </a:r>
          </a:p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учителя-логопеды МДОУ</a:t>
            </a:r>
          </a:p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«ЦРР- д/с 8 «Золотая рыбка»</a:t>
            </a:r>
          </a:p>
          <a:p>
            <a:pPr algn="r"/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г. Валуйки </a:t>
            </a:r>
            <a:r>
              <a:rPr lang="ru-RU" sz="1800" b="1" smtClean="0">
                <a:solidFill>
                  <a:schemeClr val="accent1">
                    <a:lumMod val="50000"/>
                  </a:schemeClr>
                </a:solidFill>
              </a:rPr>
              <a:t>Белгородской области</a:t>
            </a:r>
            <a:endParaRPr lang="ru-RU" sz="1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Наташа\Desktop\f126500742f6d8878c50b36ba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3240360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44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Блок «Просодика»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488832" cy="41764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В процессе использования упражнений данного блока необходимо строго дозировать дыхательную нагрузку на ребенка. Не рекомендуется повторять упражнения более 2-3  раз подряд без перерыва с целью избежания перегрузки дыхательного центра, гипервентиляции и возникновения десинхронизации ритмов мозга или судорог. Особенно тщательно следует подходить  к дозировке дыхательной нагрузке при работе с детьми с заиканием, а также детьми, имеющими сопутствующие нарушения нервной системы.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07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Модуль «Дыхание»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488832" cy="417646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Упражнение «Ветерок» </a:t>
            </a:r>
            <a:r>
              <a:rPr lang="ru-RU" dirty="0" smtClean="0"/>
              <a:t>- помогает выработать у ребенка плавный и длительный, а также резкий и короткий выдох. Помимо ротового выдоха без фонации упражнение позволяет работать на основе гласных и согласных звуков, как в изолированном виде,  так и в составе слогов.</a:t>
            </a:r>
          </a:p>
          <a:p>
            <a:pPr marL="0" indent="0">
              <a:buNone/>
            </a:pPr>
            <a:r>
              <a:rPr lang="ru-RU" b="1" u="sng" dirty="0" smtClean="0"/>
              <a:t>Инструкция:</a:t>
            </a:r>
            <a:r>
              <a:rPr lang="ru-RU" dirty="0" smtClean="0"/>
              <a:t> </a:t>
            </a:r>
            <a:r>
              <a:rPr lang="ru-RU" b="1" i="1" dirty="0" smtClean="0"/>
              <a:t>«Нужно помочь ветерку раскрутить лопасти мельниц».</a:t>
            </a:r>
          </a:p>
          <a:p>
            <a:pPr marL="0" indent="0" algn="just">
              <a:buNone/>
            </a:pPr>
            <a:r>
              <a:rPr lang="ru-RU" dirty="0" smtClean="0"/>
              <a:t>При длительном и плавном выдохе без пауз лопасти всех мельниц начинают вращаться. При резком и коротком выдохе вращение лопастей наблюдается у отдельных мельниц. Если задание выполнено правильно, то Тигренок хвалит ребенка, если задание не выполнено – он просит повторить попытку.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29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Модуль «Дыхание»</a:t>
            </a:r>
            <a:endParaRPr lang="ru-RU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3312367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b="1" dirty="0" smtClean="0"/>
              <a:t>Упражнение «Одуванчики».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ru-RU" b="1" u="sng" dirty="0" smtClean="0"/>
              <a:t>Инструкция:</a:t>
            </a:r>
            <a:r>
              <a:rPr lang="ru-RU" dirty="0" smtClean="0"/>
              <a:t> «Помоги </a:t>
            </a:r>
            <a:r>
              <a:rPr lang="ru-RU" dirty="0"/>
              <a:t>Тигренку сдуть все «парашютики» с </a:t>
            </a:r>
            <a:r>
              <a:rPr lang="ru-RU" dirty="0" smtClean="0"/>
              <a:t>одуванчиков».</a:t>
            </a:r>
          </a:p>
          <a:p>
            <a:r>
              <a:rPr lang="ru-RU" b="1" dirty="0" smtClean="0"/>
              <a:t>Упражнение «Кораблики».</a:t>
            </a:r>
          </a:p>
          <a:p>
            <a:pPr marL="0" indent="0">
              <a:buNone/>
            </a:pPr>
            <a:r>
              <a:rPr lang="ru-RU" b="1" u="sng" dirty="0" smtClean="0"/>
              <a:t>Инструкция: </a:t>
            </a:r>
            <a:r>
              <a:rPr lang="ru-RU" dirty="0" smtClean="0"/>
              <a:t>Помоги Тигренку пустить бумажные кораблики в плавание».</a:t>
            </a:r>
          </a:p>
          <a:p>
            <a:r>
              <a:rPr lang="ru-RU" b="1" dirty="0" smtClean="0"/>
              <a:t>Упражнение «Воздушный </a:t>
            </a:r>
            <a:r>
              <a:rPr lang="ru-RU" b="1" dirty="0"/>
              <a:t>змей</a:t>
            </a:r>
            <a:r>
              <a:rPr lang="ru-RU" b="1" dirty="0" smtClean="0"/>
              <a:t>». </a:t>
            </a:r>
          </a:p>
          <a:p>
            <a:pPr marL="0" indent="0">
              <a:buNone/>
            </a:pPr>
            <a:r>
              <a:rPr lang="ru-RU" b="1" u="sng" dirty="0" smtClean="0"/>
              <a:t>Инструкция</a:t>
            </a:r>
            <a:r>
              <a:rPr lang="ru-RU" b="1" u="sng" dirty="0"/>
              <a:t>: </a:t>
            </a:r>
            <a:r>
              <a:rPr lang="ru-RU" dirty="0"/>
              <a:t>Помоги Тигренку запустить </a:t>
            </a:r>
            <a:r>
              <a:rPr lang="ru-RU" dirty="0" smtClean="0"/>
              <a:t>воздушного змея. Для этого необходимо произвести длительный и плавный ротовой выдох».</a:t>
            </a: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Наташа\Desktop\1_html_1a56d0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831" y="4581127"/>
            <a:ext cx="3086497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15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Модуль «Слитность»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416824" cy="43204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Упражнения данного модуля позволяют отрабатывать слитное и плавное произнесение слогов, слов и фраз, работать над четкостью и разборчивостью речи, длительностью и силой ротового выдоха и фонации на основе гласных и согласных звуков.</a:t>
            </a:r>
          </a:p>
          <a:p>
            <a:pPr marL="0" indent="0" algn="just">
              <a:buNone/>
            </a:pPr>
            <a:r>
              <a:rPr lang="ru-RU" dirty="0" smtClean="0"/>
              <a:t>При речевой или дыхательной активности анимационная картинка меняется. При возникновении паузы (прекращение речевой или дыхательной активности) картинка «застывает», а при продолжении «оживает» снова.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623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Модуль «Слитность»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88832" cy="432048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Упражнение «Рыбка»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Позволяет работать над слитностью произнесения слов и фраз, плавностью речи ребенка, а так же силой и длительностью речевого выдоха и голоса.   </a:t>
            </a:r>
          </a:p>
          <a:p>
            <a:pPr marL="0" indent="0" algn="ctr">
              <a:buNone/>
            </a:pPr>
            <a:r>
              <a:rPr lang="ru-RU" i="1" dirty="0" smtClean="0"/>
              <a:t>При слитном и плавном произнесении слов и фраз рыбка в аквариуме плавает, а на паузе-останавливается и пускает пузыри.</a:t>
            </a:r>
          </a:p>
          <a:p>
            <a:r>
              <a:rPr lang="ru-RU" b="1" dirty="0" smtClean="0"/>
              <a:t>Упражнение «Облако» </a:t>
            </a:r>
          </a:p>
          <a:p>
            <a:pPr marL="0" indent="0" algn="ctr">
              <a:buNone/>
            </a:pPr>
            <a:r>
              <a:rPr lang="ru-RU" i="1" dirty="0" smtClean="0"/>
              <a:t>При слитном произнесении облака начинают меняться, на паузе облако  «застывает» и упрощается его форма. Данное упражнение способствует развитию воображения у детей.</a:t>
            </a:r>
          </a:p>
        </p:txBody>
      </p:sp>
    </p:spTree>
    <p:extLst>
      <p:ext uri="{BB962C8B-B14F-4D97-AF65-F5344CB8AC3E}">
        <p14:creationId xmlns:p14="http://schemas.microsoft.com/office/powerpoint/2010/main" val="359232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50405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Модуль Слитность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80728"/>
            <a:ext cx="7272808" cy="518457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Упражнение «Пузыри</a:t>
            </a:r>
            <a:r>
              <a:rPr lang="ru-RU" b="1" dirty="0" smtClean="0"/>
              <a:t>»</a:t>
            </a:r>
            <a:r>
              <a:rPr lang="ru-RU" dirty="0" smtClean="0"/>
              <a:t> </a:t>
            </a:r>
          </a:p>
          <a:p>
            <a:pPr marL="0" indent="0" algn="just">
              <a:buNone/>
            </a:pPr>
            <a:r>
              <a:rPr lang="ru-RU" dirty="0"/>
              <a:t>П</a:t>
            </a:r>
            <a:r>
              <a:rPr lang="ru-RU" dirty="0" smtClean="0"/>
              <a:t>озволят работать над четкостью и разборчивостью речи ребенка, слоговой структуры, отрабатывать произнесение на материале слогов, слов и фраз, а так же способствует развитию силы и длительности речевого выдоха и голоса. При слитном и плавном произнесение слов и фраз Тигренок выдувает из соломинки мыльные пузыри. При прекращении речевой активности новые пузыри не появляются, а оставшиеся - лопаются.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r>
              <a:rPr lang="ru-RU" b="1" dirty="0"/>
              <a:t>Упражнение «</a:t>
            </a:r>
            <a:r>
              <a:rPr lang="ru-RU" b="1" dirty="0" smtClean="0"/>
              <a:t>Часы» 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ри наличии речевой активности стрелки на циферблате часов начинают двигаться. При прохождении полного круга циферблата часов из окошка выглядывает кукушка и кукует. Ребенок  произносит фразу или несколько фраз за определенный промежуток времени.</a:t>
            </a:r>
            <a:endParaRPr lang="ru-RU" dirty="0"/>
          </a:p>
        </p:txBody>
      </p:sp>
      <p:pic>
        <p:nvPicPr>
          <p:cNvPr id="3074" name="Picture 2" descr="C:\Users\Наташа\Desktop\p45_igryidlyatigry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17653"/>
            <a:ext cx="1949202" cy="129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23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9"/>
            <a:ext cx="6965245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Модуль «Ритм»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488832" cy="453650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Упражнения модуля «Ритм» позволяют работать над темпо-ритмической и слоговой структурой слова, а так же над четкостью и разборчивостью речи ребенка.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На начальном этапе работы рекомендуется  прохлопать, простучать заданный ритм вместе с ребенком, затем ребенок самостоятельно прохлопывает ритм, после этого работа в данном направлении ведется с привлечением упражнений программы.</a:t>
            </a:r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При выполнении упражнений данного блока ребенку необходимо собрать  целое (дом, пирамидку, машину, картинку) из частей. Это позволяет формировать и развивать </a:t>
            </a:r>
            <a:r>
              <a:rPr lang="ru-RU" dirty="0"/>
              <a:t>у ребенка </a:t>
            </a:r>
            <a:r>
              <a:rPr lang="ru-RU" dirty="0" smtClean="0"/>
              <a:t>понятия «Часть», «Целое» определять их функциональные отношения, что способствует развитию аналитико-синтетической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8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Модуль «Ритм»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632848" cy="453650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Упражнение «Машина» </a:t>
            </a:r>
            <a:r>
              <a:rPr lang="ru-RU" dirty="0" smtClean="0"/>
              <a:t>- позволяет ребенку работать над темпо-ритмической организацией речи и слоговой структурой слов, отрабатывать произношение отдельных дефектных звуков. При произношении в микрофон (звуков, слогов и слов) на экране возникают части машины.</a:t>
            </a:r>
          </a:p>
          <a:p>
            <a:pPr marL="0" indent="0">
              <a:buNone/>
            </a:pPr>
            <a:r>
              <a:rPr lang="ru-RU" u="sng" dirty="0" smtClean="0"/>
              <a:t>Инструкция: </a:t>
            </a:r>
            <a:r>
              <a:rPr lang="ru-RU" dirty="0" smtClean="0"/>
              <a:t>«Помоги Тигренку построить машину из частей».</a:t>
            </a:r>
          </a:p>
          <a:p>
            <a:r>
              <a:rPr lang="ru-RU" b="1" dirty="0" smtClean="0"/>
              <a:t>Упражнение «Пирамидка».</a:t>
            </a:r>
          </a:p>
          <a:p>
            <a:r>
              <a:rPr lang="ru-RU" b="1" dirty="0" smtClean="0"/>
              <a:t>Упражнение «Мозаика».</a:t>
            </a:r>
          </a:p>
          <a:p>
            <a:r>
              <a:rPr lang="ru-RU" b="1" dirty="0" smtClean="0"/>
              <a:t>Упражнение  «Дом».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5716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6965245" cy="73921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B050"/>
                </a:solidFill>
              </a:rPr>
              <a:t>Модуль «Тембр»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19257"/>
            <a:ext cx="6984776" cy="36038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С помощью упражнений модуля «Тембр» можно визуально зафиксировать и измерить частотные характеристики речи ребенка с целью их дальнейшей коррекции. Упражнения данного модуля подготавливают ребенка к восприятию интонационной выразительности речи, способствуют ее развитию, создают предпосылки  для усвоения логического ударения и правильного членения фразы.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76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965245" cy="120248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Модуль « Тембр»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72816"/>
            <a:ext cx="7056784" cy="439248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Все упражнения позволяют работать над частотными характеристиками речи, </a:t>
            </a:r>
            <a:r>
              <a:rPr lang="ru-RU" dirty="0" smtClean="0"/>
              <a:t>развить </a:t>
            </a:r>
            <a:r>
              <a:rPr lang="ru-RU" dirty="0"/>
              <a:t>высоту голоса и длительность голосовой </a:t>
            </a:r>
            <a:r>
              <a:rPr lang="ru-RU" dirty="0" smtClean="0"/>
              <a:t>активности.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b="1" dirty="0" smtClean="0"/>
              <a:t>Упражнение «Муравей»</a:t>
            </a:r>
          </a:p>
          <a:p>
            <a:pPr marL="0" indent="0">
              <a:buNone/>
            </a:pPr>
            <a:r>
              <a:rPr lang="ru-RU" dirty="0" smtClean="0"/>
              <a:t>Инструкция: «Помоги Муравью полетать на </a:t>
            </a:r>
            <a:r>
              <a:rPr lang="ru-RU" dirty="0" err="1" smtClean="0"/>
              <a:t>парашютике</a:t>
            </a:r>
            <a:r>
              <a:rPr lang="ru-RU" dirty="0" smtClean="0"/>
              <a:t>». Манипулируя своим голосом ребенок поднимает и удерживает Муравья на указанной высоте. Высота полета Муравья соответствует определенной частоте голоса ребенка.</a:t>
            </a:r>
          </a:p>
          <a:p>
            <a:r>
              <a:rPr lang="ru-RU" b="1" dirty="0" smtClean="0"/>
              <a:t>Упражнение «Самолетик»</a:t>
            </a:r>
          </a:p>
          <a:p>
            <a:r>
              <a:rPr lang="ru-RU" b="1" dirty="0" smtClean="0"/>
              <a:t>Упражнение «Клоун»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91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 </a:t>
            </a:r>
            <a:r>
              <a:rPr lang="ru-RU" sz="2800" b="1" dirty="0" smtClean="0"/>
              <a:t>группа задач  коррекционно-образовательного и воспитательного цикла: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88832" cy="4320480"/>
          </a:xfrm>
        </p:spPr>
        <p:txBody>
          <a:bodyPr/>
          <a:lstStyle/>
          <a:p>
            <a:r>
              <a:rPr lang="ru-RU" dirty="0" smtClean="0"/>
              <a:t>Коррекция нарушенных функций и формирование и развитие следующих речевых и языковых  средств: звукопроизношение, просодические компоненты устной речи, фонематический слух, фонематическое восприятие, лексико-грамматические компоненты языка.</a:t>
            </a:r>
          </a:p>
          <a:p>
            <a:r>
              <a:rPr lang="ru-RU" dirty="0" smtClean="0"/>
              <a:t>Формирование и развитие предпосылок  учебной деятельности: учить осознавать цели, самостоятельно решать поставленные цели, оценивать результаты 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39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Блок «Звукопроизношение»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2"/>
            <a:ext cx="7488832" cy="49685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Упражнения блока способствуют проведению коррекционной работы, направленной на преодоление следующих дефектов произношения: </a:t>
            </a:r>
            <a:r>
              <a:rPr lang="ru-RU" dirty="0" err="1" smtClean="0"/>
              <a:t>сигматизм</a:t>
            </a:r>
            <a:r>
              <a:rPr lang="ru-RU" dirty="0" smtClean="0"/>
              <a:t> свистящих, шипящих звуков, </a:t>
            </a:r>
            <a:r>
              <a:rPr lang="ru-RU" dirty="0" err="1" smtClean="0"/>
              <a:t>ламбдацизм</a:t>
            </a:r>
            <a:r>
              <a:rPr lang="ru-RU" dirty="0" smtClean="0"/>
              <a:t>, ротацизм. На начальном этапе проводится уточнение положения органов артикуляции во время произнесения правильно произносимых звуков. Коррекция звукопроизношения проводится по традиционной методике. Программа позволяет работать в двух режимах: мультипликационном и схематическом. Упражнения данного блока используются  и при консультировании педагогов и родителей.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1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Методика коррекции и формирования фонематической стороны речи.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560840" cy="360381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Блок  «Фонематика»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00B0F0"/>
                </a:solidFill>
              </a:rPr>
              <a:t>	</a:t>
            </a:r>
            <a:r>
              <a:rPr lang="ru-RU" dirty="0" smtClean="0"/>
              <a:t>Упражнения направлены на коррекцию и развитие фонематических процессов. Он состоит из четырех модулей: «Звуки», «Слова», «Анализ», «Синтез».</a:t>
            </a:r>
            <a:endParaRPr lang="ru-RU" dirty="0"/>
          </a:p>
        </p:txBody>
      </p:sp>
      <p:pic>
        <p:nvPicPr>
          <p:cNvPr id="1026" name="Picture 2" descr="C:\Users\Наташа\Desktop\Mk3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89040"/>
            <a:ext cx="4248472" cy="244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84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Модуль «Звуки»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119256"/>
            <a:ext cx="6196405" cy="3974039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Упражнение</a:t>
            </a:r>
            <a:r>
              <a:rPr lang="ru-RU" dirty="0" smtClean="0"/>
              <a:t> «Музыка» –  развивает неречевой слуховой </a:t>
            </a:r>
            <a:r>
              <a:rPr lang="ru-RU" dirty="0" err="1" smtClean="0"/>
              <a:t>гнозис</a:t>
            </a:r>
            <a:r>
              <a:rPr lang="ru-RU" dirty="0" smtClean="0"/>
              <a:t>, слуховое и зрительное восприятие  </a:t>
            </a:r>
          </a:p>
          <a:p>
            <a:pPr marL="0" indent="0" algn="just">
              <a:buNone/>
            </a:pPr>
            <a:r>
              <a:rPr lang="ru-RU" b="1" u="sng" dirty="0" smtClean="0"/>
              <a:t>Инструкция</a:t>
            </a:r>
            <a:r>
              <a:rPr lang="ru-RU" b="1" dirty="0" smtClean="0"/>
              <a:t>: </a:t>
            </a:r>
            <a:r>
              <a:rPr lang="ru-RU" dirty="0" smtClean="0"/>
              <a:t>Ребенку предлагается прослушать звучание представленных музыкальных инструментов, затем ребенок отгадывает один из звучащих инструментов.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Упражнение «Цирк»</a:t>
            </a:r>
          </a:p>
          <a:p>
            <a:pPr marL="0" indent="0">
              <a:buNone/>
            </a:pPr>
            <a:r>
              <a:rPr lang="ru-RU" b="1" dirty="0" smtClean="0"/>
              <a:t>Упражнение «Звук А»</a:t>
            </a:r>
          </a:p>
          <a:p>
            <a:pPr marL="0" indent="0">
              <a:buNone/>
            </a:pPr>
            <a:r>
              <a:rPr lang="ru-RU" b="1" dirty="0" smtClean="0"/>
              <a:t>Упражнение «Звук О»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7205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Модуль «Слова»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632848" cy="50405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Упражнения направлены на развитие способности выделять заданный звук на материале слов. Модуль может использоваться при коррекции звукопроизношения, расширения объёма словарного запаса, развитие словесно-логического мышления и фонематического слуха.</a:t>
            </a:r>
          </a:p>
          <a:p>
            <a:r>
              <a:rPr lang="ru-RU" b="1" dirty="0" smtClean="0"/>
              <a:t>Упражнения «Звуковые часы» </a:t>
            </a:r>
            <a:r>
              <a:rPr lang="ru-RU" dirty="0" smtClean="0"/>
              <a:t>– позволяет работать над формированием понимания смыслоразличительных признаков фонем на материале слов паронимов и расширением пассивного словаря ребенка</a:t>
            </a:r>
          </a:p>
          <a:p>
            <a:pPr marL="0" indent="0">
              <a:buNone/>
            </a:pPr>
            <a:r>
              <a:rPr lang="ru-RU" b="1" u="sng" dirty="0" smtClean="0"/>
              <a:t>Инструкция:</a:t>
            </a:r>
            <a:r>
              <a:rPr lang="ru-RU" dirty="0" smtClean="0"/>
              <a:t> «Выбери парную картинку по звучанию».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7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Модуль «Анализ»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488832" cy="446449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Позволяет организовать работу по формированию и развитию навыков звукового анализа детей, автоматизации дефектных звуков, подготовке к обучению грамоте и развитию словесно-логического мышления. Ребенку требуется произвести операции анализа и классификации представленного материала.</a:t>
            </a:r>
          </a:p>
          <a:p>
            <a:r>
              <a:rPr lang="ru-RU" b="1" dirty="0" smtClean="0"/>
              <a:t>Упражнение «Поезд»</a:t>
            </a:r>
          </a:p>
          <a:p>
            <a:pPr marL="0" indent="0">
              <a:buNone/>
            </a:pPr>
            <a:r>
              <a:rPr lang="ru-RU" b="1" u="sng" dirty="0" smtClean="0"/>
              <a:t>Инструкция: </a:t>
            </a:r>
            <a:r>
              <a:rPr lang="ru-RU" dirty="0" smtClean="0"/>
              <a:t>«Определить место звука в слове и поместить картинку в соответствующее окошко вагона»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99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Модуль «Синтез»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88832" cy="432048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Упражнения позволяют работать над формирование и развитием навыком звукового анализа и синтеза у детей. Ход упражнения и принцип выполнения заданий аналогичен во всех упражнения данного модуля. Он включает в себя 4 упражнения:</a:t>
            </a:r>
          </a:p>
          <a:p>
            <a:r>
              <a:rPr lang="ru-RU" dirty="0" smtClean="0"/>
              <a:t>Слова из 3 букв.</a:t>
            </a:r>
          </a:p>
          <a:p>
            <a:r>
              <a:rPr lang="ru-RU" dirty="0" smtClean="0"/>
              <a:t>Слова из 4 букв.</a:t>
            </a:r>
          </a:p>
          <a:p>
            <a:r>
              <a:rPr lang="ru-RU" dirty="0" smtClean="0"/>
              <a:t>Слова из 5 букв.</a:t>
            </a:r>
          </a:p>
          <a:p>
            <a:r>
              <a:rPr lang="ru-RU" dirty="0" smtClean="0"/>
              <a:t>Слова из 6 букв.</a:t>
            </a:r>
          </a:p>
          <a:p>
            <a:pPr marL="0" indent="0">
              <a:buNone/>
            </a:pPr>
            <a:r>
              <a:rPr lang="ru-RU" b="1" u="sng" dirty="0" smtClean="0"/>
              <a:t>Инструкция: </a:t>
            </a:r>
            <a:r>
              <a:rPr lang="ru-RU" dirty="0" smtClean="0"/>
              <a:t>«Расположи буквы в нужном порядке, чтобы получилось слово»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62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Методика коррекции формирования лексико-грамматических средств языка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88832" cy="44644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Блок «Лексика»</a:t>
            </a:r>
          </a:p>
          <a:p>
            <a:pPr marL="0" indent="0" algn="just">
              <a:buNone/>
            </a:pPr>
            <a:r>
              <a:rPr lang="ru-RU" dirty="0" smtClean="0"/>
              <a:t>	Упражнения блока направлены на  преодоление нарушений языкового  развития дошкольников и раскрывают наиболее  значимые  моменты коррекционно	 работы: расширение объема пассивного и активного словаря, формирование и развитие структуры значения слова, введение слова в  систему лексических  связей, формирование грамматического значения слова, развитие коммуникативных навыков.</a:t>
            </a:r>
          </a:p>
          <a:p>
            <a:pPr marL="0" indent="0" algn="just">
              <a:buNone/>
            </a:pPr>
            <a:r>
              <a:rPr lang="ru-RU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0106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Модуль «Слова»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Упражнения модуля позволяют работать над развитием  лексических средств языка на основе различных семантических признаков, способствует формированию структуры значения слов, расширению и активизации активного и пассивного словаря, развитию словесно-логического мышления.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38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Модуль «Слова»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72816"/>
            <a:ext cx="7272808" cy="424847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Упражнение «Разложи предметы»</a:t>
            </a:r>
          </a:p>
          <a:p>
            <a:pPr marL="0" indent="0">
              <a:buNone/>
            </a:pPr>
            <a:r>
              <a:rPr lang="ru-RU" b="1" u="sng" dirty="0" smtClean="0"/>
              <a:t>Инструкция:</a:t>
            </a:r>
            <a:r>
              <a:rPr lang="ru-RU" u="sng" dirty="0" smtClean="0"/>
              <a:t> </a:t>
            </a:r>
            <a:r>
              <a:rPr lang="ru-RU" dirty="0" smtClean="0"/>
              <a:t>Разложи картинки на две группы по шкафам»</a:t>
            </a:r>
          </a:p>
          <a:p>
            <a:r>
              <a:rPr lang="ru-RU" b="1" dirty="0" smtClean="0"/>
              <a:t>Упражнение «4 Лишний»</a:t>
            </a:r>
          </a:p>
          <a:p>
            <a:r>
              <a:rPr lang="ru-RU" b="1" dirty="0" smtClean="0"/>
              <a:t>Упражнение «Найди 4»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ru-RU" b="1" u="sng" dirty="0" smtClean="0"/>
              <a:t>Инструкция: </a:t>
            </a:r>
            <a:r>
              <a:rPr lang="ru-RU" dirty="0" smtClean="0"/>
              <a:t>«Построй башенку из кубиков, картинки, которых можно объединить одним словом»</a:t>
            </a:r>
          </a:p>
          <a:p>
            <a:r>
              <a:rPr lang="ru-RU" b="1" dirty="0" smtClean="0"/>
              <a:t>Упражнение «Что из чего?»</a:t>
            </a:r>
          </a:p>
          <a:p>
            <a:pPr marL="0" indent="0">
              <a:buNone/>
            </a:pPr>
            <a:r>
              <a:rPr lang="ru-RU" b="1" u="sng" dirty="0" smtClean="0"/>
              <a:t>Инструкция: </a:t>
            </a:r>
            <a:r>
              <a:rPr lang="ru-RU" dirty="0" smtClean="0"/>
              <a:t>Размести картинки в подходящие для них домики.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83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Модуль «Словосочетания»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488832" cy="439248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Упражнения позволяют работать над развитием лексической системности языка на основе синтагматических связей слов, способствуют организации семантических полей, формированию грамматического значения слова и коммуникативных навыков дошкольников.</a:t>
            </a:r>
          </a:p>
          <a:p>
            <a:pPr marL="0" indent="0" algn="just">
              <a:buNone/>
            </a:pPr>
            <a:r>
              <a:rPr lang="ru-RU" b="1" u="sng" dirty="0" smtClean="0"/>
              <a:t>Упражнение</a:t>
            </a:r>
            <a:r>
              <a:rPr lang="ru-RU" dirty="0" smtClean="0"/>
              <a:t> </a:t>
            </a:r>
            <a:r>
              <a:rPr lang="ru-RU" b="1" dirty="0" smtClean="0"/>
              <a:t>«Кто сказал МЯУ?» </a:t>
            </a:r>
            <a:r>
              <a:rPr lang="ru-RU" dirty="0" smtClean="0"/>
              <a:t>на материале лексической темы: «Домашние животные и птицы»</a:t>
            </a:r>
          </a:p>
          <a:p>
            <a:pPr algn="just"/>
            <a:r>
              <a:rPr lang="ru-RU" b="1" dirty="0" smtClean="0"/>
              <a:t>Инструкция: </a:t>
            </a:r>
            <a:r>
              <a:rPr lang="ru-RU" dirty="0" smtClean="0"/>
              <a:t>прослушай голоса и определи чей голос звучит. Затем задание усложняется. Назови животное (птицу) и как они подают голос. </a:t>
            </a:r>
          </a:p>
          <a:p>
            <a:pPr marL="0" indent="0" algn="just">
              <a:buNone/>
            </a:pPr>
            <a:r>
              <a:rPr lang="ru-RU" dirty="0" smtClean="0"/>
              <a:t>«Собака лает» Далее задания варьируются и усложняются.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51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344815" cy="1327371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 </a:t>
            </a:r>
            <a:r>
              <a:rPr lang="ru-RU" sz="3200" b="1" dirty="0" smtClean="0"/>
              <a:t>группа задач коррекционно-образовательного и воспитательного цикла: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88840"/>
            <a:ext cx="7488832" cy="4104456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знаковой функции сознания.</a:t>
            </a:r>
          </a:p>
          <a:p>
            <a:r>
              <a:rPr lang="ru-RU" dirty="0" smtClean="0"/>
              <a:t>Развитие словесно-логического мышления.</a:t>
            </a:r>
          </a:p>
          <a:p>
            <a:r>
              <a:rPr lang="ru-RU" dirty="0" smtClean="0"/>
              <a:t>Развитие зрительного и слухового восприятия.</a:t>
            </a:r>
          </a:p>
          <a:p>
            <a:r>
              <a:rPr lang="ru-RU" dirty="0" smtClean="0"/>
              <a:t>Развитие вербальной и зрительной памяти. </a:t>
            </a:r>
          </a:p>
          <a:p>
            <a:r>
              <a:rPr lang="ru-RU" dirty="0" smtClean="0"/>
              <a:t>Развития внимания.</a:t>
            </a:r>
          </a:p>
          <a:p>
            <a:r>
              <a:rPr lang="ru-RU" dirty="0" smtClean="0"/>
              <a:t>Развитие мотивационной сферы детей.</a:t>
            </a:r>
          </a:p>
          <a:p>
            <a:r>
              <a:rPr lang="ru-RU" dirty="0" smtClean="0"/>
              <a:t>Развитие эмоционально-волевой сферы детей: воспитание самостоятельности, приобщение к сопереживанию,  сотрудничеству, сотворчеству.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18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Модуль «Валентность»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00808"/>
            <a:ext cx="7488832" cy="446449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Упражнения позволяют работать над формированием и развитием лексической валентности слов, грамматического значения слов, умения структурировать и использовать в речи словосочетания и предложения. Упражнения способствуют развитию лексической системности языка и структурной организации словаря ребенка на основе парадигматических связей.</a:t>
            </a:r>
          </a:p>
          <a:p>
            <a:r>
              <a:rPr lang="ru-RU" b="1" dirty="0" smtClean="0"/>
              <a:t>Упражнение «Чей домик»</a:t>
            </a:r>
          </a:p>
          <a:p>
            <a:pPr marL="0" indent="0">
              <a:buNone/>
            </a:pPr>
            <a:r>
              <a:rPr lang="ru-RU" b="1" u="sng" dirty="0" smtClean="0"/>
              <a:t>Инструкция</a:t>
            </a:r>
            <a:r>
              <a:rPr lang="ru-RU" dirty="0" smtClean="0"/>
              <a:t>: «Определи, кто может жить в этом домике. Затем ребенок составляет простое предложение.»</a:t>
            </a:r>
          </a:p>
          <a:p>
            <a:pPr marL="0" indent="0">
              <a:buNone/>
            </a:pPr>
            <a:r>
              <a:rPr lang="en-US" dirty="0" smtClean="0"/>
              <a:t>II </a:t>
            </a:r>
            <a:r>
              <a:rPr lang="ru-RU" dirty="0" smtClean="0"/>
              <a:t>вариант </a:t>
            </a:r>
          </a:p>
          <a:p>
            <a:pPr marL="0" indent="0">
              <a:buNone/>
            </a:pPr>
            <a:r>
              <a:rPr lang="ru-RU" b="1" u="sng" dirty="0" smtClean="0"/>
              <a:t>Инструкция</a:t>
            </a:r>
            <a:r>
              <a:rPr lang="ru-RU" dirty="0" smtClean="0"/>
              <a:t>: «Кто не может жить в этом домике?»</a:t>
            </a:r>
          </a:p>
          <a:p>
            <a:pPr marL="0" indent="0">
              <a:buNone/>
            </a:pPr>
            <a:r>
              <a:rPr lang="en-US" dirty="0" smtClean="0"/>
              <a:t>III</a:t>
            </a:r>
            <a:r>
              <a:rPr lang="ru-RU" dirty="0" smtClean="0"/>
              <a:t> вариант </a:t>
            </a:r>
          </a:p>
          <a:p>
            <a:pPr marL="0" indent="0">
              <a:buNone/>
            </a:pPr>
            <a:r>
              <a:rPr lang="ru-RU" b="1" u="sng" dirty="0" smtClean="0"/>
              <a:t>Инструкция</a:t>
            </a:r>
            <a:r>
              <a:rPr lang="ru-RU" dirty="0" smtClean="0"/>
              <a:t>: «Какие еще животные могут жить в таком же домике?»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97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Заключение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344816" cy="42484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Таким образом, использование в коррекционно-образовательном процессе ИКТ «Игры для Тигры» позволяет значительно повысить эффективность логопедического воздействия, которое достигается в результате системного и деятельностного подходов в коррекции нарушений ОНР посредством интерактивной формой обучения, а также  создания психолого-педагогических условий для формирования положительной мотивации ребенка к логопедическим занятиям.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38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Наташа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22" y="782982"/>
            <a:ext cx="7225410" cy="529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1556792"/>
            <a:ext cx="59046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Библиографический список:</a:t>
            </a:r>
          </a:p>
          <a:p>
            <a:endParaRPr lang="ru-RU" dirty="0" smtClean="0"/>
          </a:p>
          <a:p>
            <a:pPr marL="342900" indent="-342900" algn="just">
              <a:buAutoNum type="arabicPeriod"/>
            </a:pPr>
            <a:r>
              <a:rPr lang="ru-RU" dirty="0" smtClean="0"/>
              <a:t>Лизунова Л.Р. Компьютерная технология коррекции общего недоразвития речи «Игры для Тигры»: Учебно-методическое пособие / Изд. 2 доп. И </a:t>
            </a:r>
            <a:r>
              <a:rPr lang="ru-RU" dirty="0" err="1" smtClean="0"/>
              <a:t>перераб</a:t>
            </a:r>
            <a:r>
              <a:rPr lang="ru-RU" dirty="0" smtClean="0"/>
              <a:t>.- Пермь,2014.- 60 с</a:t>
            </a:r>
          </a:p>
          <a:p>
            <a:pPr algn="just"/>
            <a:endParaRPr lang="ru-RU" dirty="0" smtClean="0"/>
          </a:p>
          <a:p>
            <a:r>
              <a:rPr lang="ru-RU" dirty="0" smtClean="0"/>
              <a:t>2. </a:t>
            </a:r>
            <a:r>
              <a:rPr lang="en-US" dirty="0" smtClean="0"/>
              <a:t>CD </a:t>
            </a:r>
            <a:r>
              <a:rPr lang="ru-RU" dirty="0" smtClean="0"/>
              <a:t> Логопедическая коррекционная </a:t>
            </a:r>
          </a:p>
          <a:p>
            <a:r>
              <a:rPr lang="ru-RU" dirty="0" smtClean="0"/>
              <a:t>           программа «Игры для Тигры»/</a:t>
            </a:r>
          </a:p>
          <a:p>
            <a:r>
              <a:rPr lang="ru-RU" dirty="0" smtClean="0"/>
              <a:t>            </a:t>
            </a:r>
            <a:r>
              <a:rPr lang="en-US" dirty="0" err="1" smtClean="0"/>
              <a:t>logopunkt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en-US" dirty="0"/>
              <a:t> </a:t>
            </a:r>
            <a:r>
              <a:rPr lang="en-US" dirty="0" smtClean="0"/>
              <a:t>2003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0048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 </a:t>
            </a:r>
            <a:r>
              <a:rPr lang="ru-RU" sz="3200" b="1" dirty="0" smtClean="0"/>
              <a:t>группа задач творческого цикла: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7"/>
            <a:ext cx="7344816" cy="3603812"/>
          </a:xfrm>
        </p:spPr>
        <p:txBody>
          <a:bodyPr/>
          <a:lstStyle/>
          <a:p>
            <a:r>
              <a:rPr lang="ru-RU" dirty="0" smtClean="0"/>
              <a:t>Развитие воображения.</a:t>
            </a:r>
          </a:p>
          <a:p>
            <a:r>
              <a:rPr lang="ru-RU" dirty="0" smtClean="0"/>
              <a:t>Развитие познавательной активности.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Решение учебных и коррекционных задач с помощью данной компьютерной технологии встраивается в систему общей коррекционной работы в соответствии с индивидуальными возможностями и коррекционно-образовательными потребностями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1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620688"/>
            <a:ext cx="7632848" cy="27363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/>
              <a:t>	В рамках системного подхода  к коррекции речевых нарушений программа «Игры для тигры» включает в себя серии упражнений (модули) различной сложности. Они объединены в четыре блока, которые позволяют организовать логопедическую работу в соответствующем </a:t>
            </a:r>
            <a:r>
              <a:rPr lang="ru-RU" sz="2800" dirty="0" err="1" smtClean="0"/>
              <a:t>направлении</a:t>
            </a:r>
            <a:r>
              <a:rPr lang="ru-RU" sz="2800" dirty="0" err="1" smtClean="0"/>
              <a:t>:«</a:t>
            </a:r>
            <a:r>
              <a:rPr lang="ru-RU" sz="2800" dirty="0" err="1" smtClean="0"/>
              <a:t>Звукопроизношение</a:t>
            </a:r>
            <a:r>
              <a:rPr lang="ru-RU" sz="2800" dirty="0" smtClean="0"/>
              <a:t>», «Просодика», «Фонематика», «Лексика».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573016"/>
            <a:ext cx="633670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99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632848" cy="252028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/>
              <a:t>Каждое занятие с использованием ИКТ является комплексным, то есть представляет собой оптимальную комбинацию традиционных и компьютерных средств коррекционного  обучения, отвечающую индивидуальным возможностям и образовательным потребностям ребёнка. Оно включает в себя  3 основных этапа: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140969"/>
            <a:ext cx="7560840" cy="309634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Подготовительный</a:t>
            </a:r>
            <a:r>
              <a:rPr lang="ru-RU" dirty="0" smtClean="0"/>
              <a:t> – направлен на эмоциональную и физическую подготовку ребенка к работе с компьютером, проводится пальчиковая гимнастика и гимнастика для глаз.</a:t>
            </a:r>
          </a:p>
          <a:p>
            <a:pPr algn="just"/>
            <a:r>
              <a:rPr lang="ru-RU" b="1" dirty="0" smtClean="0"/>
              <a:t>Основной</a:t>
            </a:r>
            <a:r>
              <a:rPr lang="ru-RU" dirty="0" smtClean="0"/>
              <a:t> – решаются поставленные коррекционно-образовательные цели и задачи.</a:t>
            </a:r>
          </a:p>
          <a:p>
            <a:pPr algn="just"/>
            <a:r>
              <a:rPr lang="ru-RU" b="1" dirty="0" smtClean="0"/>
              <a:t>Заключительный</a:t>
            </a:r>
            <a:r>
              <a:rPr lang="ru-RU" dirty="0" smtClean="0"/>
              <a:t> - необходим для совместной, а затем самостоятельной оценке ребенком результатов деятельности. На этом этапе снимается эмоциональное, зрительное и мышечное напряжение (</a:t>
            </a:r>
            <a:r>
              <a:rPr lang="ru-RU" dirty="0" err="1" smtClean="0"/>
              <a:t>физминутки</a:t>
            </a:r>
            <a:r>
              <a:rPr lang="ru-RU" dirty="0" smtClean="0"/>
              <a:t>, дыхательные </a:t>
            </a:r>
            <a:r>
              <a:rPr lang="ru-RU" dirty="0" err="1" smtClean="0"/>
              <a:t>упр</a:t>
            </a:r>
            <a:r>
              <a:rPr lang="ru-RU" dirty="0" smtClean="0"/>
              <a:t>-я, точечный, лицевой  массаж.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373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965245" cy="554461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	Занятия проводятся индивидуально или по подгруппам (по 2  ребёнка) 2-3 раза в неделю в первой половине дня.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Продолжительность разовой работы на компьютере для детей 5-7 лет, имеющих отклонения в состоянии здоровья –не более </a:t>
            </a:r>
            <a:br>
              <a:rPr lang="ru-RU" sz="2800" dirty="0" smtClean="0"/>
            </a:br>
            <a:r>
              <a:rPr lang="ru-RU" sz="2800" dirty="0" smtClean="0"/>
              <a:t>10 минут.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	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828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Методика коррекции и формирования  фонетической стороны речи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119257"/>
            <a:ext cx="6912768" cy="36038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Блок «Просодика» </a:t>
            </a:r>
          </a:p>
          <a:p>
            <a:pPr marL="0" indent="0" algn="just">
              <a:buNone/>
            </a:pPr>
            <a:r>
              <a:rPr lang="ru-RU" dirty="0" smtClean="0"/>
              <a:t>	Упражнения данного блока направлены на коррекцию и развитие просодических характеристик речи и позволяют визуализировать длительность речевого выдоха, громкость (интенсивность) голоса, тембр голоса, темпо-ритмическую организацию, интонационную выразительность, четкость и разборчивость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8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028" y="548680"/>
            <a:ext cx="7649972" cy="201622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	Принцип работы блока основан на интерактивном использовании ребенком компьютера. При этом речевая активность фиксируется микрофоном и представляется перед ребенком в виде образов с элементами мультипликации.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36912"/>
            <a:ext cx="7554416" cy="364958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Выбор упражнений блока   «Просодика», производится из под меню, включающего в себя четыре модуля:</a:t>
            </a:r>
            <a:endParaRPr lang="ru-RU" dirty="0"/>
          </a:p>
        </p:txBody>
      </p:sp>
      <p:pic>
        <p:nvPicPr>
          <p:cNvPr id="2050" name="Picture 2" descr="C:\Users\Наташа\Desktop\da5d91ec37bddfafb59fa58fbe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78382"/>
            <a:ext cx="2736304" cy="228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84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1927</TotalTime>
  <Words>1581</Words>
  <Application>Microsoft Office PowerPoint</Application>
  <PresentationFormat>Экран (4:3)</PresentationFormat>
  <Paragraphs>151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Кнопка</vt:lpstr>
      <vt:lpstr>Компьютерная технология коррекции ОНР </vt:lpstr>
      <vt:lpstr> группа задач  коррекционно-образовательного и воспитательного цикла:</vt:lpstr>
      <vt:lpstr> группа задач коррекционно-образовательного и воспитательного цикла:</vt:lpstr>
      <vt:lpstr> группа задач творческого цикла:</vt:lpstr>
      <vt:lpstr> В рамках системного подхода  к коррекции речевых нарушений программа «Игры для тигры» включает в себя серии упражнений (модули) различной сложности. Они объединены в четыре блока, которые позволяют организовать логопедическую работу в соответствующем направлении:«Звукопроизношение», «Просодика», «Фонематика», «Лексика».</vt:lpstr>
      <vt:lpstr>Каждое занятие с использованием ИКТ является комплексным, то есть представляет собой оптимальную комбинацию традиционных и компьютерных средств коррекционного  обучения, отвечающую индивидуальным возможностям и образовательным потребностям ребёнка. Оно включает в себя  3 основных этапа:</vt:lpstr>
      <vt:lpstr> Занятия проводятся индивидуально или по подгруппам (по 2  ребёнка) 2-3 раза в неделю в первой половине дня.   Продолжительность разовой работы на компьютере для детей 5-7 лет, имеющих отклонения в состоянии здоровья –не более  10 минут.   </vt:lpstr>
      <vt:lpstr>Методика коррекции и формирования  фонетической стороны речи</vt:lpstr>
      <vt:lpstr> Принцип работы блока основан на интерактивном использовании ребенком компьютера. При этом речевая активность фиксируется микрофоном и представляется перед ребенком в виде образов с элементами мультипликации.</vt:lpstr>
      <vt:lpstr>Блок «Просодика»</vt:lpstr>
      <vt:lpstr>Модуль «Дыхание»</vt:lpstr>
      <vt:lpstr>Модуль «Дыхание»</vt:lpstr>
      <vt:lpstr>Модуль «Слитность»</vt:lpstr>
      <vt:lpstr>Модуль «Слитность»</vt:lpstr>
      <vt:lpstr>Модуль Слитность</vt:lpstr>
      <vt:lpstr>Модуль «Ритм»</vt:lpstr>
      <vt:lpstr>Модуль «Ритм»</vt:lpstr>
      <vt:lpstr> Модуль «Тембр»</vt:lpstr>
      <vt:lpstr>Модуль « Тембр»</vt:lpstr>
      <vt:lpstr>Блок «Звукопроизношение»</vt:lpstr>
      <vt:lpstr>Методика коррекции и формирования фонематической стороны речи.</vt:lpstr>
      <vt:lpstr>Модуль «Звуки»</vt:lpstr>
      <vt:lpstr>Модуль «Слова»</vt:lpstr>
      <vt:lpstr>Модуль «Анализ»</vt:lpstr>
      <vt:lpstr>Модуль «Синтез»</vt:lpstr>
      <vt:lpstr>Методика коррекции формирования лексико-грамматических средств языка</vt:lpstr>
      <vt:lpstr>Модуль «Слова»</vt:lpstr>
      <vt:lpstr>Модуль «Слова»</vt:lpstr>
      <vt:lpstr>Модуль «Словосочетания»</vt:lpstr>
      <vt:lpstr>Модуль «Валентность»</vt:lpstr>
      <vt:lpstr>Заключение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Компьютерная технология коррекции ОНР  «Игры для Тигры»</dc:title>
  <dc:creator>Наташа</dc:creator>
  <cp:lastModifiedBy>Наташа</cp:lastModifiedBy>
  <cp:revision>72</cp:revision>
  <cp:lastPrinted>2015-04-15T19:12:15Z</cp:lastPrinted>
  <dcterms:created xsi:type="dcterms:W3CDTF">2015-04-13T12:54:58Z</dcterms:created>
  <dcterms:modified xsi:type="dcterms:W3CDTF">2015-10-14T16:57:38Z</dcterms:modified>
</cp:coreProperties>
</file>