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9" r:id="rId3"/>
    <p:sldId id="293" r:id="rId4"/>
    <p:sldId id="260" r:id="rId5"/>
    <p:sldId id="261" r:id="rId6"/>
    <p:sldId id="265" r:id="rId7"/>
    <p:sldId id="266" r:id="rId8"/>
    <p:sldId id="297" r:id="rId9"/>
    <p:sldId id="296" r:id="rId10"/>
    <p:sldId id="299" r:id="rId11"/>
    <p:sldId id="294" r:id="rId12"/>
    <p:sldId id="300" r:id="rId13"/>
    <p:sldId id="267" r:id="rId14"/>
    <p:sldId id="286" r:id="rId15"/>
    <p:sldId id="287" r:id="rId16"/>
    <p:sldId id="288" r:id="rId17"/>
    <p:sldId id="289" r:id="rId18"/>
    <p:sldId id="290" r:id="rId19"/>
    <p:sldId id="291" r:id="rId20"/>
    <p:sldId id="280" r:id="rId21"/>
    <p:sldId id="281" r:id="rId22"/>
    <p:sldId id="282" r:id="rId23"/>
    <p:sldId id="302" r:id="rId24"/>
    <p:sldId id="298" r:id="rId25"/>
    <p:sldId id="283" r:id="rId26"/>
    <p:sldId id="258" r:id="rId27"/>
    <p:sldId id="301" r:id="rId28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A50021"/>
    <a:srgbClr val="25E766"/>
    <a:srgbClr val="00CC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2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A7213-60F2-401E-BC2F-5804A033F65F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528A2-1829-4CFB-BEDA-8B62D98E35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045339"/>
      </p:ext>
    </p:extLst>
  </p:cSld>
  <p:clrMapOvr>
    <a:masterClrMapping/>
  </p:clrMapOvr>
  <p:transition spd="slow" advTm="60000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E0213-4AA6-425F-B5C6-6A4BFCE500B2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29850-D4B9-4822-9FF5-C10CE47DE9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160348"/>
      </p:ext>
    </p:extLst>
  </p:cSld>
  <p:clrMapOvr>
    <a:masterClrMapping/>
  </p:clrMapOvr>
  <p:transition spd="slow" advTm="60000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3AC09-D153-4B41-A12C-C049823ADDA4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F2785-EEA6-41AA-9215-958B816185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382354"/>
      </p:ext>
    </p:extLst>
  </p:cSld>
  <p:clrMapOvr>
    <a:masterClrMapping/>
  </p:clrMapOvr>
  <p:transition spd="slow" advTm="60000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>
  <p:cSld name="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158A1-D82E-44A3-AC92-8AFFA1F3C176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13DF1-560F-42D5-95CD-CD8717BAB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689240"/>
      </p:ext>
    </p:extLst>
  </p:cSld>
  <p:clrMapOvr>
    <a:masterClrMapping/>
  </p:clrMapOvr>
  <p:transition spd="slow" advTm="60000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2A8D4-6F68-4242-966B-906ACAE607CD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973B4-E853-4011-8574-DDE4843925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257850"/>
      </p:ext>
    </p:extLst>
  </p:cSld>
  <p:clrMapOvr>
    <a:masterClrMapping/>
  </p:clrMapOvr>
  <p:transition spd="slow" advTm="60000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EC4AF-6FB4-4839-A6F6-E193FAD77A26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188BD-4631-4CA7-BED8-5B5AAEBFC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43981"/>
      </p:ext>
    </p:extLst>
  </p:cSld>
  <p:clrMapOvr>
    <a:masterClrMapping/>
  </p:clrMapOvr>
  <p:transition spd="slow" advTm="60000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697A6-343B-4E9B-B037-7AE8AE0628A6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695A2-ECE5-41DD-A5F8-860EE9451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294568"/>
      </p:ext>
    </p:extLst>
  </p:cSld>
  <p:clrMapOvr>
    <a:masterClrMapping/>
  </p:clrMapOvr>
  <p:transition spd="slow" advTm="60000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54679-A1A4-46F1-9CCB-9FFD4D952035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18AA8-FFD2-4F53-AD76-70F1AB8E42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5511"/>
      </p:ext>
    </p:extLst>
  </p:cSld>
  <p:clrMapOvr>
    <a:masterClrMapping/>
  </p:clrMapOvr>
  <p:transition spd="slow" advTm="60000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4244E-2FBB-4B3D-81A8-9AC6602973C8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5B26C-D359-4B0C-A779-0571194536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398580"/>
      </p:ext>
    </p:extLst>
  </p:cSld>
  <p:clrMapOvr>
    <a:masterClrMapping/>
  </p:clrMapOvr>
  <p:transition spd="slow" advTm="60000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3FB06-D82D-416F-8E47-7ED5EF9CE333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938DF-97B8-4F43-A063-7780FC0E0E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193662"/>
      </p:ext>
    </p:extLst>
  </p:cSld>
  <p:clrMapOvr>
    <a:masterClrMapping/>
  </p:clrMapOvr>
  <p:transition spd="slow" advTm="60000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76109-D128-46D0-80E2-F3DF2B9CDBB4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E6738-394E-4CE9-9946-C9FF88CE87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064712"/>
      </p:ext>
    </p:extLst>
  </p:cSld>
  <p:clrMapOvr>
    <a:masterClrMapping/>
  </p:clrMapOvr>
  <p:transition spd="slow" advTm="60000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7F3EF0-2FBE-4E17-8189-2397724DC8B2}" type="datetimeFigureOut">
              <a:rPr lang="ru-RU"/>
              <a:pPr>
                <a:defRPr/>
              </a:pPr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27F325-4390-4C99-9E1E-34161F2294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 spd="slow" advTm="60000">
    <p:randomBar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http://www.maaam.ru/upload/blogs/ea67ecbd616354ffdb95c850b5ecf04b.jpg.jpg" TargetMode="External"/><Relationship Id="rId7" Type="http://schemas.openxmlformats.org/officeDocument/2006/relationships/image" Target="http://www.maaam.ru/upload/blogs/df5e0daf23fe0390407c5a05f98325a7.jpg.jpg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http://www.maaam.ru/upload/blogs/b07aaa5484519c9e08ca25f045cdd9b9.jpg.jpg" TargetMode="Externa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http://www.maaam.ru/upload/blogs/646bf84d1e540063b173d6178cdfb712.jpg.jpg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http://www.maaam.ru/upload/blogs/e245ec61959a635939c63b5b706ddc01.jpg.jpg" TargetMode="External"/><Relationship Id="rId7" Type="http://schemas.openxmlformats.org/officeDocument/2006/relationships/image" Target="http://www.maaam.ru/upload/blogs/337e56d8351c5aaaf46daa7110460e66.jpg.jpg" TargetMode="Externa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http://www.maaam.ru/upload/blogs/9d69010de654b2f1bc47752299667bb8.jpg.jpg" TargetMode="Externa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://www.maaam.ru/upload/blogs/347d6a9f944bd98f417b3c05d1cc60c9.jpg.jpg" TargetMode="Externa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http://www.maaam.ru/upload/blogs/25250e19198f79abeaf1d59d373c4b22.jpg.jpg" TargetMode="Externa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http://www.maaam.ru/upload/blogs/c6f852326a90fba273eb144cd7a235fd.jpg.jpg" TargetMode="Externa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http://www.maaam.ru/upload/blogs/7b6720731d5a6a0930ba4a5f23652646.jpg.jpg" TargetMode="Externa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fljuida.com/rubric/2493762/" TargetMode="External"/><Relationship Id="rId7" Type="http://schemas.openxmlformats.org/officeDocument/2006/relationships/image" Target="../media/image45.gif"/><Relationship Id="rId2" Type="http://schemas.openxmlformats.org/officeDocument/2006/relationships/hyperlink" Target="http://www.liveinternet.ru/users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liveinternet.ru/users/3909543/post145066049/" TargetMode="External"/><Relationship Id="rId5" Type="http://schemas.openxmlformats.org/officeDocument/2006/relationships/hyperlink" Target="http://www.myjulia.ru/article/366621/" TargetMode="External"/><Relationship Id="rId4" Type="http://schemas.openxmlformats.org/officeDocument/2006/relationships/hyperlink" Target="http://www.liveinternet.ru/journal_proc.php?action=redirect&amp;url=http://www.livemaster.ru/topic/103435-tsvety-iz-holodnogo-farfora-chast-1-podgotovka-k-tvorchestvu?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685800" y="260350"/>
            <a:ext cx="7772400" cy="1081088"/>
          </a:xfrm>
        </p:spPr>
        <p:txBody>
          <a:bodyPr/>
          <a:lstStyle/>
          <a:p>
            <a:pPr eaLnBrk="1" hangingPunct="1"/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( ясли – сад) №4 </a:t>
            </a:r>
            <a:r>
              <a:rPr lang="en-US" alt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«Золотая рыбка» муниципального образования городской округ Красноперекопск </a:t>
            </a:r>
            <a:r>
              <a:rPr lang="en-US" alt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Республики Крым</a:t>
            </a:r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341438"/>
            <a:ext cx="6400800" cy="4297362"/>
          </a:xfrm>
        </p:spPr>
        <p:txBody>
          <a:bodyPr/>
          <a:lstStyle/>
          <a:p>
            <a:pPr eaLnBrk="1" hangingPunct="1"/>
            <a:r>
              <a:rPr lang="ru-RU" altLang="ru-RU" sz="28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Декоративно-прикладное искусство. Техника «Холодный фарфор»</a:t>
            </a:r>
          </a:p>
          <a:p>
            <a:pPr eaLnBrk="1" hangingPunct="1"/>
            <a:r>
              <a:rPr lang="ru-RU" alt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(мастер - класс)</a:t>
            </a:r>
          </a:p>
          <a:p>
            <a:pPr eaLnBrk="1" hangingPunct="1"/>
            <a:endParaRPr lang="ru-RU" alt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ru-RU" alt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 eaLnBrk="1" hangingPunct="1"/>
            <a:r>
              <a:rPr lang="ru-RU" alt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Волковская</a:t>
            </a:r>
            <a:r>
              <a:rPr lang="ru-RU" alt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Дарья Валерьевна</a:t>
            </a:r>
          </a:p>
          <a:p>
            <a:pPr algn="r" eaLnBrk="1" hangingPunct="1"/>
            <a:r>
              <a:rPr lang="ru-RU" alt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МБДОУ №4 </a:t>
            </a:r>
          </a:p>
          <a:p>
            <a:pPr algn="r" eaLnBrk="1" hangingPunct="1"/>
            <a:r>
              <a:rPr lang="ru-RU" alt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«Золотая рыбка»</a:t>
            </a:r>
          </a:p>
          <a:p>
            <a:pPr algn="r" eaLnBrk="1" hangingPunct="1"/>
            <a:endParaRPr lang="ru-RU" alt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endParaRPr lang="ru-RU" alt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endParaRPr lang="ru-RU" alt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endParaRPr lang="ru-RU" alt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Красноперекопск , 2015</a:t>
            </a:r>
          </a:p>
        </p:txBody>
      </p:sp>
      <p:pic>
        <p:nvPicPr>
          <p:cNvPr id="4" name="Picture 2" descr="C:\Users\User\Desktop\Катя\Проект\f6e7123535-ukrasheniya-gladiolus-zakolka-zazhim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AFEFF"/>
              </a:clrFrom>
              <a:clrTo>
                <a:srgbClr val="FA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68163">
            <a:off x="731175" y="2736119"/>
            <a:ext cx="3124200" cy="248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s://cs7054.vk.me/c7005/v7005249/4c22e/H0tkkiWP8d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2727660" cy="2048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2564904"/>
            <a:ext cx="319688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…а через несколько минут она станет напоминать картофельное пюре. Когда масса начнет собираться в ком и отставать от стен кастрюли – она готова.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Оберните ее чистым мокрым кухонным полотенцем. Затем начните ее разминать руками. Так как она еще очень горячая, чтобы не обжигаться смочите полотенце в холодной воде, накройте им кастрюлю и вывалите массу на полотенце. Теперь оторвитесь на секундочку и залейте кастрюлю горячей водой с жидкостью для мытья посуды и замочите в ней все инструменты, которыми вы пользовались.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Месите массу через полотенце, пока она не остынет достаточно для того, чтобы ее можно было брать голыми руками.</a:t>
            </a:r>
          </a:p>
        </p:txBody>
      </p:sp>
      <p:pic>
        <p:nvPicPr>
          <p:cNvPr id="3074" name="Picture 2" descr="https://cs7054.vk.me/c7005/v7005249/4c24a/exkNaEqkSgA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507385"/>
            <a:ext cx="3240360" cy="203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32040" y="2708920"/>
            <a:ext cx="32403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По этому рецепту вы получите ком, примерно, размером с грейпфрут. Еще примерно через пять минут масса станет такой, какая она должна быть – мягкой, пластичной и не липкой. Окрашивается масса холодного фарфора акриловой или масляной краской. Делается это как раз на этом этапе.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53012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ru-RU" altLang="ko-KR" b="1" dirty="0" smtClean="0">
                <a:solidFill>
                  <a:srgbClr val="FF0000"/>
                </a:solidFill>
                <a:latin typeface="Times New Roman" pitchFamily="18" charset="0"/>
              </a:rPr>
              <a:t>Если </a:t>
            </a:r>
            <a:r>
              <a:rPr lang="ru-RU" altLang="ko-KR" b="1" dirty="0">
                <a:solidFill>
                  <a:srgbClr val="FF0000"/>
                </a:solidFill>
                <a:latin typeface="Times New Roman" pitchFamily="18" charset="0"/>
              </a:rPr>
              <a:t>хотите получить цветную массу, добавьте краску. Массу свернуть в пакет.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826606"/>
      </p:ext>
    </p:extLst>
  </p:cSld>
  <p:clrMapOvr>
    <a:masterClrMapping/>
  </p:clrMapOvr>
  <p:transition spd="slow" advTm="60000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Советы по работе с холодным фарфором:</a:t>
            </a:r>
            <a:r>
              <a:rPr lang="ru-RU" altLang="ru-RU" sz="2800" b="1" i="1" smtClean="0">
                <a:solidFill>
                  <a:srgbClr val="00CC00"/>
                </a:solidFill>
                <a:latin typeface="Georgia" pitchFamily="18" charset="0"/>
              </a:rPr>
              <a:t/>
            </a:r>
            <a:br>
              <a:rPr lang="ru-RU" altLang="ru-RU" sz="2800" b="1" i="1" smtClean="0">
                <a:solidFill>
                  <a:srgbClr val="00CC00"/>
                </a:solidFill>
                <a:latin typeface="Georgia" pitchFamily="18" charset="0"/>
              </a:rPr>
            </a:br>
            <a:endParaRPr lang="ru-RU" altLang="ru-RU" sz="2800" b="1" i="1" smtClean="0">
              <a:solidFill>
                <a:srgbClr val="00CC00"/>
              </a:solidFill>
              <a:latin typeface="Georgia" pitchFamily="18" charset="0"/>
            </a:endParaRPr>
          </a:p>
        </p:txBody>
      </p:sp>
      <p:sp>
        <p:nvSpPr>
          <p:cNvPr id="1024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Изделие после сушки усыхает на 20-30%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Варить массу нужно в стеклянной или тефлоновой посуде, но не в алюминиевой.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Многие рецепты советуют, что готовой массе нужно дать отстояться 1 день.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Массу никогда не хранить в холодильнике.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Для удаления влаги, сменить пакет у массы через 24 часа после приготовления и обвертывания.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Чтобы не было трещин, нужно массу очень тщательно вымешивать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Важно обмазать массу детским маслом перед завертыванием в пленку, в противном случае может развиться грибок.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Смажьте руки кремом перед работой с холодным фарфором, чтобы масса сильно не липла к рукам.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Холодный фарфор идеально подходит для лепки цветов (в отличие от пластики и соленого теста)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Для более реалистичного цвета цветов кисточкой нанесите сухую пищевую краску, затем подержите над паром от чайника. Фарфор впитает в себя краситель. Наносить его необходимо после того, как цветок уже застыл.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Также окрашивать цветы можно и жидкими пищевыми красителями, но недостаток такого способа в том, что цветок получается слишком яркий и нереалистичный. Акриловые краски можно использовать для более глубокого цвета </a:t>
            </a:r>
          </a:p>
          <a:p>
            <a:pPr eaLnBrk="1" hangingPunct="1">
              <a:lnSpc>
                <a:spcPct val="80000"/>
              </a:lnSpc>
            </a:pPr>
            <a:endParaRPr lang="ru-RU" altLang="ru-RU" sz="16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DSCN0213 Розы из холодного фарфора, мастер класс.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2058541" cy="1742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323528" y="2060848"/>
            <a:ext cx="20002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Берем небольшой кусочек, катаем шарик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DSCN0216 Розы из холодного фарфора, мастер класс.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280" y="2990395"/>
            <a:ext cx="2198048" cy="1734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8"/>
          <p:cNvSpPr>
            <a:spLocks noChangeArrowheads="1"/>
          </p:cNvSpPr>
          <p:nvPr/>
        </p:nvSpPr>
        <p:spPr bwMode="auto">
          <a:xfrm>
            <a:off x="323496" y="4869160"/>
            <a:ext cx="20002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2.Делаем лепешку, тонко раскатываем.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DSCN0218 Розы из холодного фарфора, мастер класс.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48938"/>
            <a:ext cx="2357454" cy="1667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131840" y="2062732"/>
            <a:ext cx="23574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 Сворачиваем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лепешку конусом</a:t>
            </a:r>
          </a:p>
        </p:txBody>
      </p:sp>
      <p:pic>
        <p:nvPicPr>
          <p:cNvPr id="10" name="Рисунок 9" descr="DSCN0219 Розы из холодного фарфора, мастер класс.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990395"/>
            <a:ext cx="2415474" cy="18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9"/>
          <p:cNvSpPr>
            <a:spLocks noChangeArrowheads="1"/>
          </p:cNvSpPr>
          <p:nvPr/>
        </p:nvSpPr>
        <p:spPr bwMode="auto">
          <a:xfrm>
            <a:off x="3405314" y="4919262"/>
            <a:ext cx="22860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4.Опять делаем лепешку и крепим к нашей серединке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DSCN0226 Розы из холодного фарфора, мастер класс.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15876"/>
            <a:ext cx="2286811" cy="1600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20"/>
          <p:cNvSpPr>
            <a:spLocks noChangeArrowheads="1"/>
          </p:cNvSpPr>
          <p:nvPr/>
        </p:nvSpPr>
        <p:spPr bwMode="auto">
          <a:xfrm>
            <a:off x="6200336" y="2099308"/>
            <a:ext cx="20717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Дальше делаем лепестки по кругу.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DSCN0233 Розы из холодного фарфора, мастер класс.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2972176"/>
            <a:ext cx="2481546" cy="1896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6357950" y="5104292"/>
            <a:ext cx="27146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С каждым кругом делайте лепестки побольше.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273049"/>
      </p:ext>
    </p:extLst>
  </p:cSld>
  <p:clrMapOvr>
    <a:masterClrMapping/>
  </p:clrMapOvr>
  <p:transition spd="slow" advTm="60000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>
          <a:xfrm>
            <a:off x="1116013" y="333375"/>
            <a:ext cx="7200900" cy="4667250"/>
          </a:xfrm>
        </p:spPr>
        <p:txBody>
          <a:bodyPr/>
          <a:lstStyle/>
          <a:p>
            <a:pPr algn="r" eaLnBrk="1" hangingPunct="1"/>
            <a:r>
              <a:rPr lang="ru-RU" altLang="ru-RU" sz="2400" b="1" i="1" smtClean="0">
                <a:solidFill>
                  <a:srgbClr val="008000"/>
                </a:solidFill>
                <a:latin typeface="Georgia" pitchFamily="18" charset="0"/>
              </a:rPr>
              <a:t>Учиться и, когда придет время, прикладывать усвоенное к делу - разве это не прекрасно!</a:t>
            </a:r>
            <a:br>
              <a:rPr lang="ru-RU" altLang="ru-RU" sz="2400" b="1" i="1" smtClean="0">
                <a:solidFill>
                  <a:srgbClr val="008000"/>
                </a:solidFill>
                <a:latin typeface="Georgia" pitchFamily="18" charset="0"/>
              </a:rPr>
            </a:br>
            <a:r>
              <a:rPr lang="ru-RU" altLang="ru-RU" sz="2400" b="1" i="1" smtClean="0">
                <a:solidFill>
                  <a:srgbClr val="008000"/>
                </a:solidFill>
                <a:latin typeface="Georgia" pitchFamily="18" charset="0"/>
              </a:rPr>
              <a:t/>
            </a:r>
            <a:br>
              <a:rPr lang="ru-RU" altLang="ru-RU" sz="2400" b="1" i="1" smtClean="0">
                <a:solidFill>
                  <a:srgbClr val="008000"/>
                </a:solidFill>
                <a:latin typeface="Georgia" pitchFamily="18" charset="0"/>
              </a:rPr>
            </a:br>
            <a:r>
              <a:rPr lang="ru-RU" altLang="ru-RU" sz="2400" b="1" i="1" smtClean="0">
                <a:solidFill>
                  <a:srgbClr val="008000"/>
                </a:solidFill>
                <a:latin typeface="Georgia" pitchFamily="18" charset="0"/>
              </a:rPr>
              <a:t>Конфуций</a:t>
            </a:r>
          </a:p>
        </p:txBody>
      </p:sp>
      <p:pic>
        <p:nvPicPr>
          <p:cNvPr id="14339" name="Picture 4" descr="6c9efc95c4b9a68ab1d38d82ecbd908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3933825"/>
            <a:ext cx="2665412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http://www.maaam.ru/upload/blogs/ea67ecbd616354ffdb95c850b5ecf04b.jpg.jpg"/>
          <p:cNvPicPr>
            <a:picLocks noChangeAspect="1" noChangeArrowheads="1"/>
          </p:cNvPicPr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476250"/>
            <a:ext cx="3382962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6" descr="http://www.maaam.ru/upload/blogs/b07aaa5484519c9e08ca25f045cdd9b9.jpg.jpg"/>
          <p:cNvPicPr>
            <a:picLocks noChangeAspect="1" noChangeArrowheads="1"/>
          </p:cNvPicPr>
          <p:nvPr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476250"/>
            <a:ext cx="3240088" cy="215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5" descr="http://www.maaam.ru/upload/blogs/df5e0daf23fe0390407c5a05f98325a7.jpg.jpg"/>
          <p:cNvPicPr>
            <a:picLocks noChangeAspect="1" noChangeArrowheads="1"/>
          </p:cNvPicPr>
          <p:nvPr/>
        </p:nvPicPr>
        <p:blipFill>
          <a:blip r:embed="rId6" r:link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3213100"/>
            <a:ext cx="3024187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7"/>
          <p:cNvSpPr>
            <a:spLocks noChangeArrowheads="1"/>
          </p:cNvSpPr>
          <p:nvPr/>
        </p:nvSpPr>
        <p:spPr bwMode="auto">
          <a:xfrm>
            <a:off x="0" y="-2127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14" name="Rectangle 8"/>
          <p:cNvSpPr>
            <a:spLocks noChangeArrowheads="1"/>
          </p:cNvSpPr>
          <p:nvPr/>
        </p:nvSpPr>
        <p:spPr bwMode="auto">
          <a:xfrm>
            <a:off x="0" y="32924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15" name="Rectangle 9"/>
          <p:cNvSpPr>
            <a:spLocks noChangeArrowheads="1"/>
          </p:cNvSpPr>
          <p:nvPr/>
        </p:nvSpPr>
        <p:spPr bwMode="auto">
          <a:xfrm>
            <a:off x="4211638" y="3640138"/>
            <a:ext cx="338455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>
                <a:latin typeface="Times New Roman" pitchFamily="18" charset="0"/>
              </a:rPr>
              <a:t>С</a:t>
            </a: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ушить надо в таком виде, иначе листочки деформируются</a:t>
            </a:r>
            <a:endParaRPr lang="ru-RU" altLang="ru-RU" sz="2400">
              <a:latin typeface="Times New Roman" pitchFamily="18" charset="0"/>
            </a:endParaRPr>
          </a:p>
        </p:txBody>
      </p:sp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ChangeArrowheads="1"/>
          </p:cNvSpPr>
          <p:nvPr/>
        </p:nvSpPr>
        <p:spPr bwMode="auto">
          <a:xfrm>
            <a:off x="1403350" y="1020763"/>
            <a:ext cx="604837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Цветы сохнут сутки-двое. Когда они затвердеют, краем губки, окрашенной в розовый цвет масляной краской, выделим края фиалки</a:t>
            </a:r>
          </a:p>
          <a:p>
            <a:endParaRPr lang="ru-RU" altLang="ru-RU" sz="2000">
              <a:latin typeface="Times New Roman" pitchFamily="18" charset="0"/>
            </a:endParaRPr>
          </a:p>
        </p:txBody>
      </p:sp>
      <p:pic>
        <p:nvPicPr>
          <p:cNvPr id="18435" name="Picture 4" descr="http://www.maaam.ru/upload/blogs/646bf84d1e540063b173d6178cdfb712.jpg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2781300"/>
            <a:ext cx="52768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http://www.maaam.ru/upload/blogs/e245ec61959a635939c63b5b706ddc01.jpg.jpg"/>
          <p:cNvPicPr>
            <a:picLocks noChangeAspect="1" noChangeArrowheads="1"/>
          </p:cNvPicPr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260350"/>
            <a:ext cx="2863850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5" descr="http://www.maaam.ru/upload/blogs/9d69010de654b2f1bc47752299667bb8.jpg.jpg"/>
          <p:cNvPicPr>
            <a:picLocks noChangeAspect="1" noChangeArrowheads="1"/>
          </p:cNvPicPr>
          <p:nvPr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951038"/>
            <a:ext cx="2663825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http://www.maaam.ru/upload/blogs/337e56d8351c5aaaf46daa7110460e66.jpg.jpg"/>
          <p:cNvPicPr>
            <a:picLocks noChangeAspect="1" noChangeArrowheads="1"/>
          </p:cNvPicPr>
          <p:nvPr/>
        </p:nvPicPr>
        <p:blipFill>
          <a:blip r:embed="rId6" r:link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4076700"/>
            <a:ext cx="2951163" cy="196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Rectangle 7"/>
          <p:cNvSpPr>
            <a:spLocks noChangeArrowheads="1"/>
          </p:cNvSpPr>
          <p:nvPr/>
        </p:nvSpPr>
        <p:spPr bwMode="auto">
          <a:xfrm>
            <a:off x="323850" y="79743"/>
            <a:ext cx="5184775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Ну теперь приступим к листочкам. Берём лист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кусочек холодного фарфора, окрашенный в зелёный цвет (пользуюсь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пищевым красителем) 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000" dirty="0">
              <a:latin typeface="Times New Roman" pitchFamily="18" charset="0"/>
            </a:endParaRPr>
          </a:p>
        </p:txBody>
      </p:sp>
      <p:sp>
        <p:nvSpPr>
          <p:cNvPr id="19462" name="Rectangle 8"/>
          <p:cNvSpPr>
            <a:spLocks noChangeArrowheads="1"/>
          </p:cNvSpPr>
          <p:nvPr/>
        </p:nvSpPr>
        <p:spPr bwMode="auto">
          <a:xfrm>
            <a:off x="3563938" y="1987550"/>
            <a:ext cx="20161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Работаем с изнаночной стороной</a:t>
            </a:r>
          </a:p>
          <a:p>
            <a:endParaRPr lang="ru-RU" altLang="ru-RU" sz="2000">
              <a:latin typeface="Times New Roman" pitchFamily="18" charset="0"/>
            </a:endParaRPr>
          </a:p>
        </p:txBody>
      </p:sp>
      <p:sp>
        <p:nvSpPr>
          <p:cNvPr id="19463" name="Rectangle 9"/>
          <p:cNvSpPr>
            <a:spLocks noChangeArrowheads="1"/>
          </p:cNvSpPr>
          <p:nvPr/>
        </p:nvSpPr>
        <p:spPr bwMode="auto">
          <a:xfrm>
            <a:off x="1116013" y="4495800"/>
            <a:ext cx="37433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Наносим фарфор, слегка придавливая пальцами</a:t>
            </a:r>
          </a:p>
          <a:p>
            <a:endParaRPr lang="ru-RU" altLang="ru-RU" sz="2000">
              <a:latin typeface="Times New Roman" pitchFamily="18" charset="0"/>
            </a:endParaRPr>
          </a:p>
        </p:txBody>
      </p:sp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http://www.maaam.ru/upload/blogs/347d6a9f944bd98f417b3c05d1cc60c9.jpg.jpg"/>
          <p:cNvPicPr>
            <a:picLocks noChangeAspect="1" noChangeArrowheads="1"/>
          </p:cNvPicPr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3455987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4" descr="http://www.maaam.ru/upload/blogs/25250e19198f79abeaf1d59d373c4b22.jpg.jpg"/>
          <p:cNvPicPr>
            <a:picLocks noChangeAspect="1" noChangeArrowheads="1"/>
          </p:cNvPicPr>
          <p:nvPr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3644900"/>
            <a:ext cx="4032250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4211638" y="615950"/>
            <a:ext cx="4648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Аккуратно отделяем фарфор от листочка</a:t>
            </a:r>
          </a:p>
          <a:p>
            <a:endParaRPr lang="ru-RU" altLang="ru-RU" sz="2000">
              <a:latin typeface="Times New Roman" pitchFamily="18" charset="0"/>
            </a:endParaRPr>
          </a:p>
        </p:txBody>
      </p:sp>
      <p:sp>
        <p:nvSpPr>
          <p:cNvPr id="20485" name="Rectangle 7"/>
          <p:cNvSpPr>
            <a:spLocks noChangeArrowheads="1"/>
          </p:cNvSpPr>
          <p:nvPr/>
        </p:nvSpPr>
        <p:spPr bwMode="auto">
          <a:xfrm>
            <a:off x="468313" y="4292600"/>
            <a:ext cx="3240087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Получается, как настоящий, со всеми прожилками!</a:t>
            </a:r>
            <a:r>
              <a:rPr lang="ru-RU" altLang="ru-RU" sz="1200">
                <a:cs typeface="Times New Roman" pitchFamily="18" charset="0"/>
              </a:rPr>
              <a:t> </a:t>
            </a:r>
          </a:p>
          <a:p>
            <a:endParaRPr lang="ru-RU" altLang="ru-RU"/>
          </a:p>
        </p:txBody>
      </p:sp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http://www.maaam.ru/upload/blogs/c6f852326a90fba273eb144cd7a235fd.jpg.jpg"/>
          <p:cNvPicPr>
            <a:picLocks noChangeAspect="1" noChangeArrowheads="1"/>
          </p:cNvPicPr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260350"/>
            <a:ext cx="4125912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4" descr="http://www.maaam.ru/upload/blogs/7b6720731d5a6a0930ba4a5f23652646.jpg.jpg"/>
          <p:cNvPicPr>
            <a:picLocks noChangeAspect="1" noChangeArrowheads="1"/>
          </p:cNvPicPr>
          <p:nvPr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341688"/>
            <a:ext cx="4176712" cy="300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250825" y="695325"/>
            <a:ext cx="4392613" cy="97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Сушим таким образом, чтобы листочки получились изогнутыми</a:t>
            </a:r>
          </a:p>
          <a:p>
            <a:endParaRPr lang="ru-RU" altLang="ru-RU"/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0" y="35671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1510" name="Rectangle 8"/>
          <p:cNvSpPr>
            <a:spLocks noChangeArrowheads="1"/>
          </p:cNvSpPr>
          <p:nvPr/>
        </p:nvSpPr>
        <p:spPr bwMode="auto">
          <a:xfrm>
            <a:off x="0" y="7072313"/>
            <a:ext cx="23828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200">
                <a:cs typeface="Times New Roman" pitchFamily="18" charset="0"/>
              </a:rPr>
              <a:t>берём горшочек, внутрь паралон. </a:t>
            </a:r>
            <a:endParaRPr lang="ru-RU" altLang="ru-RU"/>
          </a:p>
        </p:txBody>
      </p:sp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2484438" y="504825"/>
            <a:ext cx="45354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получается такая красота</a:t>
            </a:r>
          </a:p>
        </p:txBody>
      </p:sp>
      <p:pic>
        <p:nvPicPr>
          <p:cNvPr id="4098" name="Picture 2" descr="C:\Users\Adin\Desktop\печать!!!\IMG_20150920_1658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43000" y="-4191000"/>
            <a:ext cx="27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in\Desktop\печать!!!\IMG_20150920_1658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268760"/>
            <a:ext cx="4050000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3276600" y="765175"/>
            <a:ext cx="5472113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dirty="0">
                <a:solidFill>
                  <a:srgbClr val="006600"/>
                </a:solidFill>
                <a:latin typeface="Georgia" pitchFamily="18" charset="0"/>
              </a:rPr>
              <a:t>«...Не запрещай себе творить,</a:t>
            </a:r>
            <a:br>
              <a:rPr lang="ru-RU" altLang="ru-RU" sz="2800" dirty="0">
                <a:solidFill>
                  <a:srgbClr val="006600"/>
                </a:solidFill>
                <a:latin typeface="Georgia" pitchFamily="18" charset="0"/>
              </a:rPr>
            </a:br>
            <a:r>
              <a:rPr lang="ru-RU" altLang="ru-RU" sz="2800" dirty="0">
                <a:solidFill>
                  <a:srgbClr val="006600"/>
                </a:solidFill>
                <a:latin typeface="Georgia" pitchFamily="18" charset="0"/>
              </a:rPr>
              <a:t>Пусть иногда выходит криво —</a:t>
            </a:r>
            <a:br>
              <a:rPr lang="ru-RU" altLang="ru-RU" sz="2800" dirty="0">
                <a:solidFill>
                  <a:srgbClr val="006600"/>
                </a:solidFill>
                <a:latin typeface="Georgia" pitchFamily="18" charset="0"/>
              </a:rPr>
            </a:br>
            <a:r>
              <a:rPr lang="ru-RU" altLang="ru-RU" sz="2800" dirty="0">
                <a:solidFill>
                  <a:srgbClr val="006600"/>
                </a:solidFill>
                <a:latin typeface="Georgia" pitchFamily="18" charset="0"/>
              </a:rPr>
              <a:t>Твои нелепые мотивы</a:t>
            </a:r>
            <a:br>
              <a:rPr lang="ru-RU" altLang="ru-RU" sz="2800" dirty="0">
                <a:solidFill>
                  <a:srgbClr val="006600"/>
                </a:solidFill>
                <a:latin typeface="Georgia" pitchFamily="18" charset="0"/>
              </a:rPr>
            </a:br>
            <a:r>
              <a:rPr lang="ru-RU" altLang="ru-RU" sz="2800" dirty="0">
                <a:solidFill>
                  <a:srgbClr val="006600"/>
                </a:solidFill>
                <a:latin typeface="Georgia" pitchFamily="18" charset="0"/>
              </a:rPr>
              <a:t>Никто не в силах повторить...</a:t>
            </a:r>
            <a:br>
              <a:rPr lang="ru-RU" altLang="ru-RU" sz="2800" dirty="0">
                <a:solidFill>
                  <a:srgbClr val="006600"/>
                </a:solidFill>
                <a:latin typeface="Georgia" pitchFamily="18" charset="0"/>
              </a:rPr>
            </a:br>
            <a:r>
              <a:rPr lang="ru-RU" altLang="ru-RU" sz="2800" dirty="0">
                <a:solidFill>
                  <a:srgbClr val="006600"/>
                </a:solidFill>
                <a:latin typeface="Georgia" pitchFamily="18" charset="0"/>
              </a:rPr>
              <a:t>Не говори, что не умеешь:</a:t>
            </a:r>
            <a:br>
              <a:rPr lang="ru-RU" altLang="ru-RU" sz="2800" dirty="0">
                <a:solidFill>
                  <a:srgbClr val="006600"/>
                </a:solidFill>
                <a:latin typeface="Georgia" pitchFamily="18" charset="0"/>
              </a:rPr>
            </a:br>
            <a:r>
              <a:rPr lang="ru-RU" altLang="ru-RU" sz="2800" dirty="0">
                <a:solidFill>
                  <a:srgbClr val="006600"/>
                </a:solidFill>
                <a:latin typeface="Georgia" pitchFamily="18" charset="0"/>
              </a:rPr>
              <a:t>Ты ни о чём не пожалеешь —</a:t>
            </a:r>
            <a:br>
              <a:rPr lang="ru-RU" altLang="ru-RU" sz="2800" dirty="0">
                <a:solidFill>
                  <a:srgbClr val="006600"/>
                </a:solidFill>
                <a:latin typeface="Georgia" pitchFamily="18" charset="0"/>
              </a:rPr>
            </a:br>
            <a:r>
              <a:rPr lang="ru-RU" altLang="ru-RU" sz="2800" dirty="0">
                <a:solidFill>
                  <a:srgbClr val="006600"/>
                </a:solidFill>
                <a:latin typeface="Georgia" pitchFamily="18" charset="0"/>
              </a:rPr>
              <a:t>Да будет не о чем жалеть!»</a:t>
            </a:r>
          </a:p>
          <a:p>
            <a:pPr algn="r" eaLnBrk="1" hangingPunct="1"/>
            <a:r>
              <a:rPr lang="ru-RU" altLang="ru-RU" sz="2800" dirty="0">
                <a:solidFill>
                  <a:srgbClr val="FF0000"/>
                </a:solidFill>
                <a:latin typeface="Georgia" pitchFamily="18" charset="0"/>
              </a:rPr>
              <a:t>М. Цветаева</a:t>
            </a:r>
          </a:p>
        </p:txBody>
      </p:sp>
      <p:pic>
        <p:nvPicPr>
          <p:cNvPr id="5123" name="Picture 5" descr="http://asa.guru.ru/lit/mc2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2997200"/>
            <a:ext cx="242887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pp.vk.me/c622816/v622816120/35700/yLrRmbqUwsY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27784" y="1340768"/>
            <a:ext cx="4572000" cy="479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in\Desktop\печать!!!\IMG_20150920_2209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692696"/>
            <a:ext cx="4050000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in\Desktop\печать!!!\IMG_20150920_1854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764704"/>
            <a:ext cx="382951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>
                <a:solidFill>
                  <a:srgbClr val="482400"/>
                </a:solidFill>
                <a:latin typeface="Century" pitchFamily="18" charset="0"/>
              </a:rPr>
              <a:t>Безопасность труда</a:t>
            </a:r>
            <a:br>
              <a:rPr lang="ru-RU" altLang="ru-RU" dirty="0">
                <a:solidFill>
                  <a:srgbClr val="482400"/>
                </a:solidFill>
                <a:latin typeface="Century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Опасности в работе:</a:t>
            </a:r>
          </a:p>
          <a:p>
            <a:pPr>
              <a:buFont typeface="Wingdings" pitchFamily="2" charset="2"/>
              <a:buChar char="v"/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 руки ножницами или ножом;</a:t>
            </a:r>
          </a:p>
          <a:p>
            <a:pPr>
              <a:buFont typeface="Wingdings" pitchFamily="2" charset="2"/>
              <a:buChar char="v"/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 глаз, в том числе при попадании клея.</a:t>
            </a:r>
          </a:p>
          <a:p>
            <a:pPr>
              <a:buFontTx/>
              <a:buChar char="•"/>
            </a:pP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Что нужно делать до начала работы:</a:t>
            </a:r>
          </a:p>
          <a:p>
            <a:pPr>
              <a:buFont typeface="Wingdings" pitchFamily="2" charset="2"/>
              <a:buChar char="v"/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положить инструменты и приспособления в отведенное для них место.</a:t>
            </a:r>
          </a:p>
          <a:p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Что нужно делать во время работы:</a:t>
            </a:r>
          </a:p>
          <a:p>
            <a:pPr>
              <a:buFont typeface="Wingdings" pitchFamily="2" charset="2"/>
              <a:buChar char="v"/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внимательным к работе;</a:t>
            </a:r>
          </a:p>
          <a:p>
            <a:pPr>
              <a:buFont typeface="Wingdings" pitchFamily="2" charset="2"/>
              <a:buChar char="v"/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класть нож и ножницы справа с сомкнутыми лезвиями, направленными от себя;</a:t>
            </a:r>
          </a:p>
          <a:p>
            <a:pPr>
              <a:buFont typeface="Wingdings" pitchFamily="2" charset="2"/>
              <a:buChar char="v"/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каждого использования клея аккуратно закрывать колпачок.</a:t>
            </a:r>
          </a:p>
          <a:p>
            <a:pPr>
              <a:buFontTx/>
              <a:buChar char="•"/>
            </a:pP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Что нужно сделать по окончании работы:</a:t>
            </a:r>
          </a:p>
          <a:p>
            <a:pPr>
              <a:buFont typeface="Wingdings" pitchFamily="2" charset="2"/>
              <a:buChar char="v"/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убрать за собой рабочее место.</a:t>
            </a: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228329"/>
      </p:ext>
    </p:extLst>
  </p:cSld>
  <p:clrMapOvr>
    <a:masterClrMapping/>
  </p:clrMapOvr>
  <p:transition spd="slow" advTm="60000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Целью данного мастер - класса, являлось как можно больше узнать о фарфоре, его особенностях, а так же, применение на практике, в частности в оформлении предметов интерьера </a:t>
            </a:r>
          </a:p>
          <a:p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Выводом из проведенного мастер - класса, служит то, что холодный фарфор очень широко применяется и является универсальным искусством. Украшения из холодного фарфора не требуют больших затрат времени и денег. </a:t>
            </a:r>
          </a:p>
          <a:p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ChangeArrowheads="1"/>
          </p:cNvSpPr>
          <p:nvPr/>
        </p:nvSpPr>
        <p:spPr bwMode="auto">
          <a:xfrm>
            <a:off x="2306638" y="1628775"/>
            <a:ext cx="4532312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dirty="0">
                <a:latin typeface="Monotype Corsiva" panose="03010101010201010101" pitchFamily="66" charset="0"/>
              </a:rPr>
              <a:t>Фантазии полёт и рук творенье </a:t>
            </a:r>
            <a:br>
              <a:rPr lang="ru-RU" altLang="ru-RU" sz="2000" dirty="0">
                <a:latin typeface="Monotype Corsiva" panose="03010101010201010101" pitchFamily="66" charset="0"/>
              </a:rPr>
            </a:br>
            <a:r>
              <a:rPr lang="ru-RU" altLang="ru-RU" sz="2000" dirty="0">
                <a:latin typeface="Monotype Corsiva" panose="03010101010201010101" pitchFamily="66" charset="0"/>
              </a:rPr>
              <a:t>С восторгом я держу в своих руках… </a:t>
            </a:r>
            <a:br>
              <a:rPr lang="ru-RU" altLang="ru-RU" sz="2000" dirty="0">
                <a:latin typeface="Monotype Corsiva" panose="03010101010201010101" pitchFamily="66" charset="0"/>
              </a:rPr>
            </a:br>
            <a:r>
              <a:rPr lang="ru-RU" altLang="ru-RU" sz="2000" dirty="0">
                <a:latin typeface="Monotype Corsiva" panose="03010101010201010101" pitchFamily="66" charset="0"/>
              </a:rPr>
              <a:t>Не знает, к счастью, красота старенья, </a:t>
            </a:r>
            <a:br>
              <a:rPr lang="ru-RU" altLang="ru-RU" sz="2000" dirty="0">
                <a:latin typeface="Monotype Corsiva" panose="03010101010201010101" pitchFamily="66" charset="0"/>
              </a:rPr>
            </a:br>
            <a:r>
              <a:rPr lang="ru-RU" altLang="ru-RU" sz="2000" dirty="0">
                <a:latin typeface="Monotype Corsiva" panose="03010101010201010101" pitchFamily="66" charset="0"/>
              </a:rPr>
              <a:t>Любовь к прекрасному живёт в веках. </a:t>
            </a:r>
            <a:br>
              <a:rPr lang="ru-RU" altLang="ru-RU" sz="2000" dirty="0">
                <a:latin typeface="Monotype Corsiva" panose="03010101010201010101" pitchFamily="66" charset="0"/>
              </a:rPr>
            </a:br>
            <a:r>
              <a:rPr lang="ru-RU" altLang="ru-RU" sz="2000" dirty="0">
                <a:latin typeface="Monotype Corsiva" panose="03010101010201010101" pitchFamily="66" charset="0"/>
              </a:rPr>
              <a:t/>
            </a:r>
            <a:br>
              <a:rPr lang="ru-RU" altLang="ru-RU" sz="2000" dirty="0">
                <a:latin typeface="Monotype Corsiva" panose="03010101010201010101" pitchFamily="66" charset="0"/>
              </a:rPr>
            </a:br>
            <a:r>
              <a:rPr lang="ru-RU" altLang="ru-RU" sz="2000" dirty="0">
                <a:latin typeface="Monotype Corsiva" panose="03010101010201010101" pitchFamily="66" charset="0"/>
              </a:rPr>
              <a:t>Как результат терпенья и уменья – </a:t>
            </a:r>
            <a:br>
              <a:rPr lang="ru-RU" altLang="ru-RU" sz="2000" dirty="0">
                <a:latin typeface="Monotype Corsiva" panose="03010101010201010101" pitchFamily="66" charset="0"/>
              </a:rPr>
            </a:br>
            <a:r>
              <a:rPr lang="ru-RU" altLang="ru-RU" sz="2000" dirty="0">
                <a:latin typeface="Monotype Corsiva" panose="03010101010201010101" pitchFamily="66" charset="0"/>
              </a:rPr>
              <a:t>Изящество, и цвета чистота,  </a:t>
            </a:r>
            <a:br>
              <a:rPr lang="ru-RU" altLang="ru-RU" sz="2000" dirty="0">
                <a:latin typeface="Monotype Corsiva" panose="03010101010201010101" pitchFamily="66" charset="0"/>
              </a:rPr>
            </a:br>
            <a:r>
              <a:rPr lang="ru-RU" altLang="ru-RU" sz="2000" dirty="0">
                <a:latin typeface="Monotype Corsiva" panose="03010101010201010101" pitchFamily="66" charset="0"/>
              </a:rPr>
              <a:t>И совершенство формы… Нет сомненья, </a:t>
            </a:r>
            <a:br>
              <a:rPr lang="ru-RU" altLang="ru-RU" sz="2000" dirty="0">
                <a:latin typeface="Monotype Corsiva" panose="03010101010201010101" pitchFamily="66" charset="0"/>
              </a:rPr>
            </a:br>
            <a:r>
              <a:rPr lang="ru-RU" altLang="ru-RU" sz="2000" dirty="0">
                <a:latin typeface="Monotype Corsiva" panose="03010101010201010101" pitchFamily="66" charset="0"/>
              </a:rPr>
              <a:t>Наш мир спасут талант и красота.</a:t>
            </a:r>
          </a:p>
        </p:txBody>
      </p:sp>
      <p:pic>
        <p:nvPicPr>
          <p:cNvPr id="27651" name="Picture 5" descr="blesk_dolmatin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375" y="4797425"/>
            <a:ext cx="1400175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1116013" y="188913"/>
            <a:ext cx="7777162" cy="743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/>
              <a:t>Использованы ресурсы:</a:t>
            </a:r>
          </a:p>
          <a:p>
            <a:pPr eaLnBrk="1" hangingPunct="1"/>
            <a:r>
              <a:rPr lang="ru-RU" altLang="ru-RU"/>
              <a:t>Стюарт Макбрайд  Холодный гранит . Рипол Классик.ISBN: 978-5-386-03093-3</a:t>
            </a:r>
            <a:br>
              <a:rPr lang="ru-RU" altLang="ru-RU"/>
            </a:br>
            <a:r>
              <a:rPr lang="ru-RU" altLang="ru-RU"/>
              <a:t>2011, с. 480</a:t>
            </a:r>
          </a:p>
          <a:p>
            <a:pPr eaLnBrk="1" hangingPunct="1"/>
            <a:r>
              <a:rPr lang="ru-RU" altLang="ru-RU" b="1"/>
              <a:t> </a:t>
            </a:r>
            <a:r>
              <a:rPr lang="ru-RU" altLang="ru-RU"/>
              <a:t>«Цветы из холодного фарфора» (Электронный ресурс) Режим доступа </a:t>
            </a:r>
            <a:r>
              <a:rPr lang="ru-RU" altLang="ru-RU">
                <a:hlinkClick r:id="rId2"/>
              </a:rPr>
              <a:t>http://www.liveinternet.ru/users/</a:t>
            </a:r>
            <a:endParaRPr lang="ru-RU" altLang="ru-RU"/>
          </a:p>
          <a:p>
            <a:pPr eaLnBrk="1" hangingPunct="1"/>
            <a:r>
              <a:rPr lang="ru-RU" altLang="ru-RU"/>
              <a:t>«Советы профессионалов по лепке цветов»</a:t>
            </a:r>
            <a:r>
              <a:rPr lang="ru-RU" altLang="ru-RU" b="1"/>
              <a:t> </a:t>
            </a:r>
            <a:r>
              <a:rPr lang="ru-RU" altLang="ru-RU"/>
              <a:t>(Электронный ресурс) Режим доступа </a:t>
            </a:r>
            <a:r>
              <a:rPr lang="en-US" altLang="ru-RU">
                <a:hlinkClick r:id="rId3"/>
              </a:rPr>
              <a:t>http://fljuida.com/rubric/2493762/</a:t>
            </a:r>
            <a:endParaRPr lang="ru-RU" altLang="ru-RU"/>
          </a:p>
          <a:p>
            <a:pPr eaLnBrk="1" hangingPunct="1"/>
            <a:r>
              <a:rPr lang="ru-RU" altLang="ru-RU"/>
              <a:t>«Подготовка к творчеству»</a:t>
            </a:r>
            <a:r>
              <a:rPr lang="ru-RU" altLang="ru-RU">
                <a:latin typeface="Times New Roman" pitchFamily="18" charset="0"/>
                <a:cs typeface="Times New Roman" pitchFamily="18" charset="0"/>
              </a:rPr>
              <a:t> Антонина Мельниченко </a:t>
            </a:r>
            <a:r>
              <a:rPr lang="ru-RU" altLang="ru-RU"/>
              <a:t>(Электронный ресурс) Режим доступа </a:t>
            </a:r>
            <a:r>
              <a:rPr lang="ru-RU" altLang="ru-RU">
                <a:hlinkClick r:id="rId4"/>
              </a:rPr>
              <a:t>http://www.livemaster.ru/topic/103435-tsvety-iz-ho...st-1-podgotovka-k-tvorchestvu?</a:t>
            </a:r>
            <a:endParaRPr lang="ru-RU" altLang="ru-RU"/>
          </a:p>
          <a:p>
            <a:pPr eaLnBrk="1" hangingPunct="1"/>
            <a:r>
              <a:rPr lang="ru-RU" altLang="ru-RU"/>
              <a:t>«Холодный фарфор - это просто и красиво» (Электронный ресурс) Режим доступа </a:t>
            </a:r>
            <a:r>
              <a:rPr lang="en-US" altLang="ru-RU">
                <a:hlinkClick r:id="rId5"/>
              </a:rPr>
              <a:t>http://www.myjulia.ru/article/366621/</a:t>
            </a:r>
            <a:endParaRPr lang="ru-RU" altLang="ru-RU"/>
          </a:p>
          <a:p>
            <a:pPr eaLnBrk="1" hangingPunct="1"/>
            <a:r>
              <a:rPr lang="ru-RU" altLang="ru-RU">
                <a:latin typeface="Times New Roman" pitchFamily="18" charset="0"/>
                <a:cs typeface="Times New Roman" pitchFamily="18" charset="0"/>
              </a:rPr>
              <a:t>«Холодный фарфор» </a:t>
            </a:r>
            <a:r>
              <a:rPr lang="ru-RU" altLang="ru-RU"/>
              <a:t>(Электронный ресурс) Режим доступа</a:t>
            </a:r>
            <a:r>
              <a:rPr lang="en-US" altLang="ru-RU"/>
              <a:t> </a:t>
            </a:r>
            <a:r>
              <a:rPr lang="en-US" altLang="ru-RU">
                <a:hlinkClick r:id="rId6"/>
              </a:rPr>
              <a:t>http://www.liveinternet.ru/users/3909543/post145066049/</a:t>
            </a:r>
            <a:endParaRPr lang="ru-RU" altLang="ru-RU"/>
          </a:p>
          <a:p>
            <a:pPr eaLnBrk="1" hangingPunct="1"/>
            <a:endParaRPr lang="ru-RU" altLang="ru-RU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/>
              <a:t> </a:t>
            </a:r>
          </a:p>
          <a:p>
            <a:pPr eaLnBrk="1" hangingPunct="1"/>
            <a:endParaRPr lang="ru-RU" altLang="ru-RU"/>
          </a:p>
          <a:p>
            <a:pPr eaLnBrk="1" hangingPunct="1"/>
            <a:r>
              <a:rPr lang="ru-RU" altLang="ru-RU"/>
              <a:t> </a:t>
            </a:r>
          </a:p>
          <a:p>
            <a:pPr eaLnBrk="1" hangingPunct="1"/>
            <a:r>
              <a:rPr lang="ru-RU" altLang="ru-RU"/>
              <a:t>     </a:t>
            </a:r>
          </a:p>
          <a:p>
            <a:pPr eaLnBrk="1" hangingPunct="1"/>
            <a:r>
              <a:rPr lang="ru-RU" altLang="ru-RU"/>
              <a:t> </a:t>
            </a:r>
          </a:p>
          <a:p>
            <a:pPr eaLnBrk="1" hangingPunct="1"/>
            <a:r>
              <a:rPr lang="ru-RU" altLang="ru-RU"/>
              <a:t> </a:t>
            </a:r>
          </a:p>
          <a:p>
            <a:pPr eaLnBrk="1" hangingPunct="1"/>
            <a:r>
              <a:rPr lang="ru-RU" altLang="ru-RU"/>
              <a:t> </a:t>
            </a:r>
          </a:p>
          <a:p>
            <a:pPr eaLnBrk="1" hangingPunct="1"/>
            <a:r>
              <a:rPr lang="ru-RU" altLang="ru-RU"/>
              <a:t> </a:t>
            </a:r>
          </a:p>
          <a:p>
            <a:pPr eaLnBrk="1" hangingPunct="1"/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pic>
        <p:nvPicPr>
          <p:cNvPr id="28675" name="Picture 4" descr="jlgbook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4149725"/>
            <a:ext cx="254000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dirty="0">
                <a:solidFill>
                  <a:srgbClr val="482400"/>
                </a:solidFill>
                <a:latin typeface="Century" pitchFamily="18" charset="0"/>
              </a:rPr>
              <a:t>Спасибо за внимание</a:t>
            </a:r>
            <a:br>
              <a:rPr lang="ru-RU" altLang="ru-RU" dirty="0">
                <a:solidFill>
                  <a:srgbClr val="482400"/>
                </a:solidFill>
                <a:latin typeface="Century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\Desktop\Проект\d3d6992027-ukrasheniya-zakolka-orhideya-neba-sin-mory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2698750"/>
            <a:ext cx="4083050" cy="408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0793745"/>
      </p:ext>
    </p:extLst>
  </p:cSld>
  <p:clrMapOvr>
    <a:masterClrMapping/>
  </p:clrMapOvr>
  <p:transition spd="slow" advTm="6000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6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Холодный фарфор - это пластичная масса, идеальная для любых типов работ, масса похожа на пластилин, но намного лучше, так как высыхает и становится твёрдой. </a:t>
            </a:r>
            <a:endParaRPr lang="ru-RU" altLang="ko-KR" sz="16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ko-KR" sz="16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		Из холодного фарфора можно лепить всё что угодно, это могут быть цветы, всевозможные статуэтки и т.п. </a:t>
            </a:r>
            <a:endParaRPr lang="ru-RU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eaLnBrk="1" hangingPunct="1">
              <a:buNone/>
            </a:pPr>
            <a:endParaRPr lang="ru-RU" alt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Безымянный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2997200"/>
            <a:ext cx="1825625" cy="2736850"/>
          </a:xfrm>
          <a:prstGeom prst="rect">
            <a:avLst/>
          </a:prstGeom>
          <a:noFill/>
        </p:spPr>
      </p:pic>
      <p:pic>
        <p:nvPicPr>
          <p:cNvPr id="1026" name="Picture 2" descr="C:\Users\Adin\Desktop\печать!!!\IMG_20150920_1725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997200"/>
            <a:ext cx="2948805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in\Desktop\печать!!!\LUCtZiWyWCs (1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6669" y="3046972"/>
            <a:ext cx="2585864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Из истории холодного фарфора</a:t>
            </a:r>
            <a:r>
              <a:rPr lang="ru-RU" altLang="ru-RU" i="1" smtClean="0"/>
              <a:t/>
            </a:r>
            <a:br>
              <a:rPr lang="ru-RU" altLang="ru-RU" i="1" smtClean="0"/>
            </a:br>
            <a:endParaRPr lang="ru-RU" altLang="ru-RU" i="1" smtClean="0"/>
          </a:p>
        </p:txBody>
      </p:sp>
      <p:sp>
        <p:nvSpPr>
          <p:cNvPr id="819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  <a:t>В начале прошлого века в Аргентине придумали  смесь из кукурузного крахмала, масла и глицерина, которая стала использоваться для художественной лепки. Эта смесь получила название — «холодный фарфор». «Холодный фарфор» на сегодняшний день является  удобным и весьма дешевым материалом для лепки. Из-за очень гладкой и однородной текстуры, замечательной пластичности он очень удобен в использовании. Еще одним плюсом «холодного фарфора» является то, что работать с ним могут не только взрослые, но и  дети т. к. он абсолютно безвреден. При застывании «холодный фарфор» затвердевает и прекрасно поддаётся росписи, так же можно добавлять краски и в процессе приготовления смеси.</a:t>
            </a: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ru-RU" altLang="ru-RU" sz="2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ru-RU" sz="2800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Материал из Википедии  — свободной энциклопедии :</a:t>
            </a:r>
            <a:r>
              <a:rPr lang="en-US" altLang="ru-RU" sz="2800" b="1" smtClean="0">
                <a:solidFill>
                  <a:srgbClr val="006600"/>
                </a:solidFill>
                <a:latin typeface="Georgia" pitchFamily="18" charset="0"/>
              </a:rPr>
              <a:t/>
            </a:r>
            <a:br>
              <a:rPr lang="en-US" altLang="ru-RU" sz="2800" b="1" smtClean="0">
                <a:solidFill>
                  <a:srgbClr val="006600"/>
                </a:solidFill>
                <a:latin typeface="Georgia" pitchFamily="18" charset="0"/>
              </a:rPr>
            </a:br>
            <a:endParaRPr lang="ru-RU" altLang="ru-RU" sz="2800" b="1" smtClean="0">
              <a:solidFill>
                <a:srgbClr val="006600"/>
              </a:solidFill>
              <a:latin typeface="Georgia" pitchFamily="18" charset="0"/>
            </a:endParaRPr>
          </a:p>
        </p:txBody>
      </p:sp>
      <p:sp>
        <p:nvSpPr>
          <p:cNvPr id="921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ru-RU" sz="1800" b="1" smtClean="0"/>
              <a:t>           </a:t>
            </a:r>
            <a:r>
              <a:rPr lang="en-US" altLang="ru-RU" sz="1800" b="1" smtClean="0">
                <a:latin typeface="Times New Roman" pitchFamily="18" charset="0"/>
                <a:cs typeface="Times New Roman" pitchFamily="18" charset="0"/>
              </a:rPr>
              <a:t>Керамическая флористика</a:t>
            </a:r>
            <a:r>
              <a:rPr lang="en-US" altLang="ru-RU" sz="1800" smtClean="0">
                <a:latin typeface="Times New Roman" pitchFamily="18" charset="0"/>
                <a:cs typeface="Times New Roman" pitchFamily="18" charset="0"/>
              </a:rPr>
              <a:t> — искусство создания цветов и флористических композиций с помощью специальной техники ручной работы и специальных полимерных глин. Это довольно молодой вид искусства, который появился в Японии около 20 лет назад.</a:t>
            </a:r>
            <a:endParaRPr lang="ru-RU" altLang="ru-RU" sz="1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ru-RU" sz="1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800" b="1" smtClean="0">
                <a:latin typeface="Times New Roman" pitchFamily="18" charset="0"/>
                <a:cs typeface="Times New Roman" pitchFamily="18" charset="0"/>
              </a:rPr>
              <a:t>             Керамическая флористика</a:t>
            </a:r>
            <a:r>
              <a:rPr lang="en-US" altLang="ru-RU" sz="1800" smtClean="0">
                <a:latin typeface="Times New Roman" pitchFamily="18" charset="0"/>
                <a:cs typeface="Times New Roman" pitchFamily="18" charset="0"/>
              </a:rPr>
              <a:t> — новое направление искусства, в котором переплетены в один неповторимый букет работа с формой, цветом и композицией. Каждый цветок – это настоящее произведение искусства, где вручную вылепливается и расписывается каждый лепесток, каждая тычинка, что делает каждый букет полностью неповторимым.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ru-RU" sz="1800" smtClean="0">
                <a:latin typeface="Times New Roman" pitchFamily="18" charset="0"/>
                <a:cs typeface="Times New Roman" pitchFamily="18" charset="0"/>
              </a:rPr>
              <a:t>           Термин </a:t>
            </a:r>
            <a:r>
              <a:rPr lang="en-US" altLang="ru-RU" sz="1800" b="1" smtClean="0">
                <a:latin typeface="Times New Roman" pitchFamily="18" charset="0"/>
                <a:cs typeface="Times New Roman" pitchFamily="18" charset="0"/>
              </a:rPr>
              <a:t>«керамическая флористика</a:t>
            </a:r>
            <a:r>
              <a:rPr lang="en-US" altLang="ru-RU" sz="1800" smtClean="0">
                <a:latin typeface="Times New Roman" pitchFamily="18" charset="0"/>
                <a:cs typeface="Times New Roman" pitchFamily="18" charset="0"/>
              </a:rPr>
              <a:t>» был впервые введен в России в 2004 году. </a:t>
            </a:r>
            <a:br>
              <a:rPr lang="en-US" alt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ru-RU" sz="1800" smtClean="0">
                <a:latin typeface="Times New Roman" pitchFamily="18" charset="0"/>
                <a:cs typeface="Times New Roman" pitchFamily="18" charset="0"/>
              </a:rPr>
              <a:t>При этом, многие мастера обучались и привезли свои знания в Россию из Таиланда. Техники лепки и материалы, используемые в работе, сильно отличаются. Но, по сути, результат  идентичен – фантастические по красоте и натуральности цветочные композиции.В различных интернет – сообществах даже можно повстречать споры представителей разных школ.</a:t>
            </a:r>
          </a:p>
          <a:p>
            <a:pPr eaLnBrk="1" hangingPunct="1">
              <a:lnSpc>
                <a:spcPct val="80000"/>
              </a:lnSpc>
            </a:pPr>
            <a:endParaRPr lang="ru-RU" altLang="ru-RU" sz="18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Инструменты для работы с холодным фарфором</a:t>
            </a:r>
            <a:r>
              <a:rPr lang="ru-RU" altLang="ru-RU" sz="40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4000" b="1" smtClean="0">
                <a:latin typeface="Times New Roman" pitchFamily="18" charset="0"/>
                <a:cs typeface="Times New Roman" pitchFamily="18" charset="0"/>
              </a:rPr>
            </a:br>
            <a:endParaRPr lang="ru-RU" altLang="ru-RU" sz="40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altLang="ru-RU" sz="2800" smtClean="0"/>
          </a:p>
        </p:txBody>
      </p:sp>
      <p:sp>
        <p:nvSpPr>
          <p:cNvPr id="14341" name="Rectangle 5"/>
          <p:cNvSpPr>
            <a:spLocks noGrp="1"/>
          </p:cNvSpPr>
          <p:nvPr>
            <p:ph type="body" sz="half" idx="4294967295"/>
          </p:nvPr>
        </p:nvSpPr>
        <p:spPr>
          <a:xfrm>
            <a:off x="5148263" y="1600200"/>
            <a:ext cx="3538537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ru-RU" sz="2800" smtClean="0">
                <a:latin typeface="Times New Roman" pitchFamily="18" charset="0"/>
                <a:cs typeface="Times New Roman" pitchFamily="18" charset="0"/>
              </a:rPr>
              <a:t>скалка для раскатывания или бутылочка с холодной водой;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sz="2800" smtClean="0">
                <a:latin typeface="Times New Roman" pitchFamily="18" charset="0"/>
                <a:cs typeface="Times New Roman" pitchFamily="18" charset="0"/>
              </a:rPr>
              <a:t> стеки;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sz="2800" smtClean="0">
                <a:latin typeface="Times New Roman" pitchFamily="18" charset="0"/>
                <a:cs typeface="Times New Roman" pitchFamily="18" charset="0"/>
              </a:rPr>
              <a:t> ножницы;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sz="2800" smtClean="0">
                <a:latin typeface="Times New Roman" pitchFamily="18" charset="0"/>
                <a:cs typeface="Times New Roman" pitchFamily="18" charset="0"/>
              </a:rPr>
              <a:t> кусачки;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sz="2800" smtClean="0">
                <a:latin typeface="Times New Roman" pitchFamily="18" charset="0"/>
                <a:cs typeface="Times New Roman" pitchFamily="18" charset="0"/>
              </a:rPr>
              <a:t> пинцет;</a:t>
            </a:r>
            <a:endParaRPr lang="ru-RU" altLang="ru-RU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катеры;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молды</a:t>
            </a:r>
          </a:p>
        </p:txBody>
      </p:sp>
      <p:pic>
        <p:nvPicPr>
          <p:cNvPr id="9221" name="Picture 7" descr="&amp;Icy;&amp;ncy;&amp;scy;&amp;tcy;&amp;rcy;&amp;ucy;&amp;mcy;&amp;iecy;&amp;ncy;&amp;tcy;&amp;ycy; &amp;dcy;&amp;lcy;&amp;yacy; &amp;lcy;&amp;iecy;&amp;pcy;&amp;kcy;&amp;icy; &amp;khcy;&amp;ocy;&amp;lcy;&amp;ocy;&amp;dcy;&amp;ncy;&amp;ycy;&amp;mcy; &amp;fcy;&amp;acy;&amp;rcy;&amp;fcy;&amp;ocy;&amp;rcy;&amp;ocy;&amp;m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908050"/>
            <a:ext cx="2271713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9" descr="14-xolodnyy-farfo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2565400"/>
            <a:ext cx="2376488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1" descr="&amp;Mcy;&amp;acy;&amp;tcy;&amp;iecy;&amp;rcy;&amp;icy;&amp;acy;&amp;lcy;&amp;ycy; &amp;dcy;&amp;lcy;&amp;yacy; &amp;fcy;&amp;lcy;&amp;ocy;&amp;rcy;&amp;icy;&amp;scy;&amp;tcy;&amp;icy;&amp;kcy;&amp;icy; &amp;rcy;&amp;ucy;&amp;chcy;&amp;ncy;&amp;ocy;&amp;jcy; &amp;rcy;&amp;acy;&amp;bcy;&amp;ocy;&amp;tcy;&amp;ycy;. &amp;YAcy;&amp;rcy;&amp;mcy;&amp;acy;&amp;rcy;&amp;kcy;&amp;acy; &amp;Mcy;&amp;acy;&amp;scy;&amp;tcy;&amp;iecy;&amp;rcy;&amp;ocy;&amp;vcy; - &amp;rcy;&amp;ucy;&amp;chcy;&amp;ncy;&amp;acy;&amp;yacy; &amp;rcy;&amp;acy;&amp;bcy;&amp;ocy;&amp;tcy;&amp;acy; &amp;Ocy;&amp;rcy;&amp;khcy;&amp;icy;&amp;dcy;&amp;iecy;&amp;yacy; &amp;fcy;&amp;acy;&amp;lcy;&amp;iecy;&amp;ncy;&amp;ocy;&amp;pcy;&amp;scy;&amp;icy;&amp;scy; &amp;mcy;&amp;ocy;&amp;lcy;&amp;dcy; L - &amp;ncy;&amp;acy;&amp;bcy;&amp;ocy;&amp;rcy; &amp;icy;&amp;zcy; 2 &amp;lcy;&amp;iecy;&amp;pcy;&amp;iecy;&amp;scy;&amp;tcy;&amp;kcy;&amp;ocy;&amp;vcy;. Handmade.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4005263"/>
            <a:ext cx="216535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13" descr="ANd9GcRHB63_Dv__xFIZ2yL3T1Ch6u0diOMf1LT6J2XDsjrJnVq_wi5T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4797425"/>
            <a:ext cx="23749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3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3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3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40" grpId="0" build="p"/>
      <p:bldP spid="1434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Материалы</a:t>
            </a:r>
          </a:p>
        </p:txBody>
      </p:sp>
      <p:sp>
        <p:nvSpPr>
          <p:cNvPr id="16388" name="Rectangle 4"/>
          <p:cNvSpPr>
            <a:spLocks noGrp="1"/>
          </p:cNvSpPr>
          <p:nvPr>
            <p:ph type="body" sz="half" idx="4294967295"/>
          </p:nvPr>
        </p:nvSpPr>
        <p:spPr>
          <a:xfrm>
            <a:off x="457200" y="1196974"/>
            <a:ext cx="4038600" cy="511234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1600" b="1" i="1" dirty="0" smtClean="0">
                <a:latin typeface="Times New Roman" pitchFamily="18" charset="0"/>
                <a:cs typeface="Times New Roman" pitchFamily="18" charset="0"/>
              </a:rPr>
              <a:t>Клей ПВА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 — эмульсия поливинилацетата в воде, с пластификатором и специальными добавками. Применяют для склеивания различных материалов. 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Крахмал - пищевой продукт, белый под микроскопом зернистый порошок, нерастворимый в холодной воде, в горячей воде набухает, образует коллоидный раствор (крахмальный клейстер</a:t>
            </a: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alt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ru-RU" altLang="ru-RU" sz="1600" b="1" dirty="0" err="1" smtClean="0">
                <a:latin typeface="Times New Roman" pitchFamily="18" charset="0"/>
                <a:cs typeface="Times New Roman" pitchFamily="18" charset="0"/>
              </a:rPr>
              <a:t>Лимо́нная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 кислота́ </a:t>
            </a:r>
            <a:r>
              <a:rPr lang="en-US" alt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— кристаллическое вещество белого цвета, температура плавления 153 °C, хорошо растворима в воде</a:t>
            </a:r>
            <a:r>
              <a:rPr lang="en-US" alt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1600" b="1" dirty="0" smtClean="0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или уксус)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Крем  —</a:t>
            </a:r>
            <a:r>
              <a:rPr lang="en-US" alt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косметическое средство для ухода за кожей в виде эмульсии типа масло в воде или вода в масле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ru-RU" alt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altLang="ru-RU" sz="1600" dirty="0" smtClean="0"/>
          </a:p>
        </p:txBody>
      </p:sp>
      <p:pic>
        <p:nvPicPr>
          <p:cNvPr id="16390" name="Picture 5" descr="ANd9GcR7wmlkSOrlkc_rsBY-7rCq0Pcmb0ubgVjJqvCfTT5MtkN6nfTf0A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6463" y="1125538"/>
            <a:ext cx="1728787" cy="1438275"/>
          </a:xfrm>
          <a:noFill/>
        </p:spPr>
      </p:pic>
      <p:pic>
        <p:nvPicPr>
          <p:cNvPr id="10245" name="Picture 8" descr="krahmal-haas-kukuruznyj-dla-dijety-dukan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2636838"/>
            <a:ext cx="1152525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17" descr="Limonnaya_kislot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3860800"/>
            <a:ext cx="122396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13" descr="nvs_bb_cream_idealnaya_kozh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5300663"/>
            <a:ext cx="15128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Рецепт холодного фарфора в домашних условиях</a:t>
            </a:r>
            <a:r>
              <a:rPr lang="ru-RU" altLang="ru-RU" sz="2800" b="1" i="1" smtClean="0">
                <a:solidFill>
                  <a:srgbClr val="00CC00"/>
                </a:solidFill>
                <a:latin typeface="Georgia" pitchFamily="18" charset="0"/>
              </a:rPr>
              <a:t/>
            </a:r>
            <a:br>
              <a:rPr lang="ru-RU" altLang="ru-RU" sz="2800" b="1" i="1" smtClean="0">
                <a:solidFill>
                  <a:srgbClr val="00CC00"/>
                </a:solidFill>
                <a:latin typeface="Georgia" pitchFamily="18" charset="0"/>
              </a:rPr>
            </a:br>
            <a:endParaRPr lang="ru-RU" altLang="ru-RU" sz="2800" b="1" i="1" smtClean="0">
              <a:solidFill>
                <a:srgbClr val="00CC00"/>
              </a:solidFill>
              <a:latin typeface="Georgia" pitchFamily="18" charset="0"/>
            </a:endParaRPr>
          </a:p>
        </p:txBody>
      </p:sp>
      <p:sp>
        <p:nvSpPr>
          <p:cNvPr id="11267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eaLnBrk="1" hangingPunct="1"/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Крахмал – стакан;</a:t>
            </a:r>
          </a:p>
          <a:p>
            <a:pPr eaLnBrk="1" hangingPunct="1"/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клей ПВА – стакан; </a:t>
            </a:r>
          </a:p>
          <a:p>
            <a:pPr eaLnBrk="1" hangingPunct="1"/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лимонная кислота (уксус) – 2 столовых ложка;</a:t>
            </a:r>
          </a:p>
          <a:p>
            <a:pPr eaLnBrk="1" hangingPunct="1"/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глицерин и вазелин по столовой ложке.</a:t>
            </a:r>
          </a:p>
          <a:p>
            <a:pPr eaLnBrk="1" hangingPunct="1"/>
            <a:endParaRPr lang="ru-RU" altLang="ru-RU" sz="2800" dirty="0" smtClean="0"/>
          </a:p>
        </p:txBody>
      </p:sp>
      <p:pic>
        <p:nvPicPr>
          <p:cNvPr id="11269" name="Picture 5" descr="http://www.super-mamam.info/wp-content/uploads/2012/12/rezept-holod-farfor-1.jpg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3438" y="1484313"/>
            <a:ext cx="4038600" cy="3657600"/>
          </a:xfrm>
        </p:spPr>
      </p:pic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s7054.vk.me/c7005/v7005249/4c223/QopDaqYLQH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332656"/>
            <a:ext cx="3048000" cy="1930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1344" y="2420888"/>
            <a:ext cx="34563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Соедините все жидкие ингредиенты в кастрюле. Поставьте ее на средний огонь. Начинайте размешивать и продолжайте до тех пор, пока смесь не станет однородной.</a:t>
            </a:r>
          </a:p>
        </p:txBody>
      </p:sp>
      <p:pic>
        <p:nvPicPr>
          <p:cNvPr id="2052" name="Picture 4" descr="https://cs7054.vk.me/c7005/v7005249/4c227/DoULtsL83J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44673"/>
            <a:ext cx="2808312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27984" y="2564904"/>
            <a:ext cx="43204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Добавьте крахмал и продолжайте мешать. Готовьтесь – смесь начнет очень быстро менять свою консистенцию. Продолжайте мешать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Сначала она будет похожа на жидкий творог…</a:t>
            </a:r>
          </a:p>
        </p:txBody>
      </p:sp>
    </p:spTree>
  </p:cSld>
  <p:clrMapOvr>
    <a:masterClrMapping/>
  </p:clrMapOvr>
  <p:transition spd="slow" advTm="60000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Желтый 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Желтый 3</Template>
  <TotalTime>486</TotalTime>
  <Words>880</Words>
  <Application>Microsoft Office PowerPoint</Application>
  <PresentationFormat>Экран (4:3)</PresentationFormat>
  <Paragraphs>116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Желтый 3</vt:lpstr>
      <vt:lpstr>Муниципальное бюджетное дошкольное образовательное учреждение ( ясли – сад) №4  «Золотая рыбка» муниципального образования городской округ Красноперекопск  Республики Крым</vt:lpstr>
      <vt:lpstr>Презентация PowerPoint</vt:lpstr>
      <vt:lpstr>Презентация PowerPoint</vt:lpstr>
      <vt:lpstr>Из истории холодного фарфора </vt:lpstr>
      <vt:lpstr>Материал из Википедии  — свободной энциклопедии : </vt:lpstr>
      <vt:lpstr>Инструменты для работы с холодным фарфором </vt:lpstr>
      <vt:lpstr>Материалы</vt:lpstr>
      <vt:lpstr>Рецепт холодного фарфора в домашних условиях </vt:lpstr>
      <vt:lpstr>Презентация PowerPoint</vt:lpstr>
      <vt:lpstr>Презентация PowerPoint</vt:lpstr>
      <vt:lpstr>Советы по работе с холодным фарфором: </vt:lpstr>
      <vt:lpstr>Презентация PowerPoint</vt:lpstr>
      <vt:lpstr>Учиться и, когда придет время, прикладывать усвоенное к делу - разве это не прекрасно!  Конфуций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Безопасность труда </vt:lpstr>
      <vt:lpstr>Заключение</vt:lpstr>
      <vt:lpstr>Презентация PowerPoint</vt:lpstr>
      <vt:lpstr>Презентация PowerPoint</vt:lpstr>
      <vt:lpstr>Спасибо за внимание 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Adin</cp:lastModifiedBy>
  <cp:revision>26</cp:revision>
  <cp:lastPrinted>2015-09-22T19:58:01Z</cp:lastPrinted>
  <dcterms:created xsi:type="dcterms:W3CDTF">2013-11-06T09:25:01Z</dcterms:created>
  <dcterms:modified xsi:type="dcterms:W3CDTF">2015-10-14T19:14:37Z</dcterms:modified>
</cp:coreProperties>
</file>