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1" r:id="rId2"/>
    <p:sldId id="272" r:id="rId3"/>
    <p:sldId id="273" r:id="rId4"/>
    <p:sldId id="274" r:id="rId5"/>
    <p:sldId id="275" r:id="rId6"/>
    <p:sldId id="276" r:id="rId7"/>
    <p:sldId id="277" r:id="rId8"/>
    <p:sldId id="278" r:id="rId9"/>
    <p:sldId id="279" r:id="rId10"/>
    <p:sldId id="280" r:id="rId11"/>
    <p:sldId id="281" r:id="rId12"/>
    <p:sldId id="282" r:id="rId13"/>
    <p:sldId id="283" r:id="rId14"/>
    <p:sldId id="284" r:id="rId15"/>
    <p:sldId id="285" r:id="rId16"/>
    <p:sldId id="286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014549-E5D5-4FAE-BEB9-CC49CE5E517E}" type="datetimeFigureOut">
              <a:rPr lang="ru-RU" smtClean="0"/>
              <a:pPr/>
              <a:t>30.09.2015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D9A094-4920-49DD-B387-871EFADB8F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014549-E5D5-4FAE-BEB9-CC49CE5E517E}" type="datetimeFigureOut">
              <a:rPr lang="ru-RU" smtClean="0"/>
              <a:pPr/>
              <a:t>30.09.2015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D9A094-4920-49DD-B387-871EFADB8F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014549-E5D5-4FAE-BEB9-CC49CE5E517E}" type="datetimeFigureOut">
              <a:rPr lang="ru-RU" smtClean="0"/>
              <a:pPr/>
              <a:t>30.09.2015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D9A094-4920-49DD-B387-871EFADB8F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014549-E5D5-4FAE-BEB9-CC49CE5E517E}" type="datetimeFigureOut">
              <a:rPr lang="ru-RU" smtClean="0"/>
              <a:pPr/>
              <a:t>30.09.2015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D9A094-4920-49DD-B387-871EFADB8F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014549-E5D5-4FAE-BEB9-CC49CE5E517E}" type="datetimeFigureOut">
              <a:rPr lang="ru-RU" smtClean="0"/>
              <a:pPr/>
              <a:t>30.09.2015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D9A094-4920-49DD-B387-871EFADB8F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014549-E5D5-4FAE-BEB9-CC49CE5E517E}" type="datetimeFigureOut">
              <a:rPr lang="ru-RU" smtClean="0"/>
              <a:pPr/>
              <a:t>30.09.2015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D9A094-4920-49DD-B387-871EFADB8F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014549-E5D5-4FAE-BEB9-CC49CE5E517E}" type="datetimeFigureOut">
              <a:rPr lang="ru-RU" smtClean="0"/>
              <a:pPr/>
              <a:t>30.09.2015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D9A094-4920-49DD-B387-871EFADB8F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014549-E5D5-4FAE-BEB9-CC49CE5E517E}" type="datetimeFigureOut">
              <a:rPr lang="ru-RU" smtClean="0"/>
              <a:pPr/>
              <a:t>30.09.2015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D9A094-4920-49DD-B387-871EFADB8F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014549-E5D5-4FAE-BEB9-CC49CE5E517E}" type="datetimeFigureOut">
              <a:rPr lang="ru-RU" smtClean="0"/>
              <a:pPr/>
              <a:t>30.09.2015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D9A094-4920-49DD-B387-871EFADB8F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014549-E5D5-4FAE-BEB9-CC49CE5E517E}" type="datetimeFigureOut">
              <a:rPr lang="ru-RU" smtClean="0"/>
              <a:pPr/>
              <a:t>30.09.2015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D9A094-4920-49DD-B387-871EFADB8F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014549-E5D5-4FAE-BEB9-CC49CE5E517E}" type="datetimeFigureOut">
              <a:rPr lang="ru-RU" smtClean="0"/>
              <a:pPr/>
              <a:t>30.09.2015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D9A094-4920-49DD-B387-871EFADB8F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014549-E5D5-4FAE-BEB9-CC49CE5E517E}" type="datetimeFigureOut">
              <a:rPr lang="ru-RU" smtClean="0"/>
              <a:pPr/>
              <a:t>30.09.2015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D9A094-4920-49DD-B387-871EFADB8FB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836712"/>
            <a:ext cx="792088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/>
              <a:t>                Урок </a:t>
            </a:r>
            <a:r>
              <a:rPr lang="ru-RU" sz="4000" b="1" dirty="0" smtClean="0"/>
              <a:t>– практикум</a:t>
            </a:r>
          </a:p>
          <a:p>
            <a:r>
              <a:rPr lang="ru-RU" sz="4000" b="1" dirty="0" smtClean="0">
                <a:solidFill>
                  <a:srgbClr val="0070C0"/>
                </a:solidFill>
              </a:rPr>
              <a:t>     (обобщающее повторение</a:t>
            </a:r>
            <a:r>
              <a:rPr lang="ru-RU" sz="4000" b="1" dirty="0" smtClean="0">
                <a:solidFill>
                  <a:srgbClr val="0070C0"/>
                </a:solidFill>
              </a:rPr>
              <a:t>)</a:t>
            </a:r>
          </a:p>
          <a:p>
            <a:r>
              <a:rPr lang="ru-RU" sz="4000" b="1" dirty="0" smtClean="0">
                <a:solidFill>
                  <a:srgbClr val="0070C0"/>
                </a:solidFill>
              </a:rPr>
              <a:t>                          8 </a:t>
            </a:r>
            <a:r>
              <a:rPr lang="ru-RU" sz="4000" b="1" dirty="0" smtClean="0">
                <a:solidFill>
                  <a:srgbClr val="0070C0"/>
                </a:solidFill>
              </a:rPr>
              <a:t>класс</a:t>
            </a:r>
          </a:p>
          <a:p>
            <a:endParaRPr lang="ru-RU" sz="4000" b="1" dirty="0" smtClean="0"/>
          </a:p>
          <a:p>
            <a:endParaRPr lang="ru-RU" sz="4000" b="1" dirty="0"/>
          </a:p>
          <a:p>
            <a:r>
              <a:rPr lang="ru-RU" sz="4000" b="1" dirty="0" smtClean="0"/>
              <a:t>         Тема</a:t>
            </a:r>
            <a:r>
              <a:rPr lang="ru-RU" sz="4000" b="1" dirty="0" smtClean="0"/>
              <a:t>: </a:t>
            </a:r>
            <a:r>
              <a:rPr lang="ru-RU" sz="4000" b="1" dirty="0" smtClean="0">
                <a:solidFill>
                  <a:srgbClr val="FF0000"/>
                </a:solidFill>
              </a:rPr>
              <a:t>«Помоги себе сам»</a:t>
            </a:r>
            <a:endParaRPr lang="ru-RU" sz="4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404664"/>
            <a:ext cx="8352928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3200" b="1" i="1" dirty="0" smtClean="0">
                <a:solidFill>
                  <a:srgbClr val="FF0000"/>
                </a:solidFill>
              </a:rPr>
              <a:t>Результат:   </a:t>
            </a:r>
          </a:p>
          <a:p>
            <a:pPr marL="514350" indent="-514350">
              <a:buAutoNum type="arabicPeriod"/>
            </a:pPr>
            <a:r>
              <a:rPr lang="ru-RU" sz="3200" b="1" dirty="0" smtClean="0"/>
              <a:t>Правильно – табличка  </a:t>
            </a:r>
            <a:r>
              <a:rPr lang="ru-RU" sz="3200" b="1" dirty="0" smtClean="0">
                <a:solidFill>
                  <a:srgbClr val="FF0000"/>
                </a:solidFill>
              </a:rPr>
              <a:t>«Молодец»  </a:t>
            </a:r>
            <a:r>
              <a:rPr lang="ru-RU" sz="3200" b="1" dirty="0" smtClean="0"/>
              <a:t>- объяснение – </a:t>
            </a:r>
            <a:r>
              <a:rPr lang="ru-RU" sz="3200" b="1" dirty="0" smtClean="0">
                <a:solidFill>
                  <a:srgbClr val="C00000"/>
                </a:solidFill>
              </a:rPr>
              <a:t>почему?                   </a:t>
            </a:r>
          </a:p>
          <a:p>
            <a:pPr marL="514350" indent="-514350">
              <a:buNone/>
            </a:pPr>
            <a:r>
              <a:rPr lang="ru-RU" sz="3200" b="1" dirty="0" smtClean="0"/>
              <a:t> 2. Неправильно – табличка  </a:t>
            </a:r>
            <a:r>
              <a:rPr lang="ru-RU" sz="3200" b="1" dirty="0" smtClean="0">
                <a:solidFill>
                  <a:srgbClr val="FF0000"/>
                </a:solidFill>
              </a:rPr>
              <a:t>«Взрыв» </a:t>
            </a:r>
            <a:r>
              <a:rPr lang="ru-RU" sz="3200" b="1" dirty="0" smtClean="0"/>
              <a:t>- объяснение – </a:t>
            </a:r>
            <a:r>
              <a:rPr lang="ru-RU" sz="3200" b="1" dirty="0" smtClean="0">
                <a:solidFill>
                  <a:srgbClr val="C00000"/>
                </a:solidFill>
              </a:rPr>
              <a:t>почему?</a:t>
            </a:r>
          </a:p>
          <a:p>
            <a:pPr>
              <a:buNone/>
            </a:pPr>
            <a:r>
              <a:rPr lang="ru-RU" sz="3200" b="1" dirty="0" smtClean="0">
                <a:solidFill>
                  <a:srgbClr val="C00000"/>
                </a:solidFill>
              </a:rPr>
              <a:t>(</a:t>
            </a:r>
            <a:r>
              <a:rPr lang="ru-RU" sz="3200" b="1" i="1" dirty="0" smtClean="0">
                <a:solidFill>
                  <a:srgbClr val="C00000"/>
                </a:solidFill>
              </a:rPr>
              <a:t>Нельзя использовать</a:t>
            </a:r>
            <a:r>
              <a:rPr lang="ru-RU" sz="3200" b="1" i="1" dirty="0" smtClean="0"/>
              <a:t>: </a:t>
            </a:r>
            <a:r>
              <a:rPr lang="ru-RU" sz="3200" b="1" dirty="0" smtClean="0"/>
              <a:t>песок, воду– </a:t>
            </a:r>
            <a:r>
              <a:rPr lang="ru-RU" sz="3200" b="1" i="1" dirty="0" smtClean="0">
                <a:solidFill>
                  <a:srgbClr val="0070C0"/>
                </a:solidFill>
              </a:rPr>
              <a:t>почему?</a:t>
            </a:r>
            <a:endParaRPr lang="ru-RU" sz="3200" b="1" dirty="0" smtClean="0">
              <a:solidFill>
                <a:srgbClr val="0070C0"/>
              </a:solidFill>
            </a:endParaRPr>
          </a:p>
          <a:p>
            <a:pPr>
              <a:buNone/>
            </a:pPr>
            <a:r>
              <a:rPr lang="ru-RU" sz="3200" b="1" dirty="0" smtClean="0"/>
              <a:t> </a:t>
            </a:r>
            <a:r>
              <a:rPr lang="ru-RU" sz="3200" b="1" i="1" dirty="0" smtClean="0">
                <a:solidFill>
                  <a:srgbClr val="FF0000"/>
                </a:solidFill>
              </a:rPr>
              <a:t>Ваши действия </a:t>
            </a:r>
            <a:r>
              <a:rPr lang="ru-RU" sz="3200" b="1" i="1" dirty="0" smtClean="0"/>
              <a:t>– </a:t>
            </a:r>
            <a:r>
              <a:rPr lang="ru-RU" sz="3200" b="1" dirty="0" smtClean="0"/>
              <a:t>накрыть плотной тканью, вызвать пожарную охрану «01» – </a:t>
            </a:r>
            <a:r>
              <a:rPr lang="ru-RU" sz="3200" b="1" i="1" dirty="0" smtClean="0">
                <a:solidFill>
                  <a:srgbClr val="0070C0"/>
                </a:solidFill>
              </a:rPr>
              <a:t>почему?)</a:t>
            </a:r>
            <a:endParaRPr lang="ru-RU" sz="3200" b="1" dirty="0" smtClean="0">
              <a:solidFill>
                <a:srgbClr val="0070C0"/>
              </a:solidFill>
            </a:endParaRPr>
          </a:p>
          <a:p>
            <a:pPr>
              <a:buNone/>
            </a:pPr>
            <a:r>
              <a:rPr lang="ru-RU" sz="3200" b="1" dirty="0" smtClean="0">
                <a:solidFill>
                  <a:srgbClr val="C00000"/>
                </a:solidFill>
              </a:rPr>
              <a:t>Что нужно делать, чтобы не возникла данная ситуация?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476672"/>
            <a:ext cx="7920880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i="1" u="sng" dirty="0" smtClean="0">
                <a:solidFill>
                  <a:srgbClr val="FF0000"/>
                </a:solidFill>
              </a:rPr>
              <a:t>Ситуация №3                                                                                                                      </a:t>
            </a:r>
            <a:r>
              <a:rPr lang="ru-RU" sz="3600" b="1" dirty="0" smtClean="0"/>
              <a:t>Комната. Смотрите телевизор. Один дома. Вдруг из телевизора пошёл дым и появилось небольшое  пламя.  </a:t>
            </a:r>
          </a:p>
          <a:p>
            <a:r>
              <a:rPr lang="ru-RU" sz="3600" b="1" i="1" dirty="0" smtClean="0">
                <a:solidFill>
                  <a:srgbClr val="FF0000"/>
                </a:solidFill>
              </a:rPr>
              <a:t>Ваши действия?</a:t>
            </a:r>
            <a:endParaRPr lang="ru-RU" sz="3600" dirty="0" smtClean="0">
              <a:solidFill>
                <a:srgbClr val="FF0000"/>
              </a:solidFill>
            </a:endParaRPr>
          </a:p>
          <a:p>
            <a:r>
              <a:rPr lang="ru-RU" sz="3600" b="1" dirty="0" smtClean="0"/>
              <a:t>- залить пламя водой;</a:t>
            </a:r>
          </a:p>
          <a:p>
            <a:r>
              <a:rPr lang="ru-RU" sz="3600" b="1" dirty="0" smtClean="0"/>
              <a:t>- засыпать </a:t>
            </a:r>
            <a:r>
              <a:rPr lang="ru-RU" sz="3600" b="1" dirty="0" smtClean="0"/>
              <a:t>пламя </a:t>
            </a:r>
            <a:r>
              <a:rPr lang="ru-RU" sz="3600" b="1" dirty="0" smtClean="0"/>
              <a:t>песком;</a:t>
            </a:r>
          </a:p>
          <a:p>
            <a:pPr marL="571500" indent="-571500">
              <a:buFontTx/>
              <a:buChar char="-"/>
            </a:pPr>
            <a:r>
              <a:rPr lang="ru-RU" sz="3600" b="1" dirty="0" smtClean="0"/>
              <a:t>накрыть пламя тканью;</a:t>
            </a:r>
          </a:p>
          <a:p>
            <a:pPr marL="571500" indent="-571500">
              <a:buFontTx/>
              <a:buChar char="-"/>
            </a:pPr>
            <a:r>
              <a:rPr lang="ru-RU" sz="3600" b="1" dirty="0" smtClean="0"/>
              <a:t>отключить телевизор.</a:t>
            </a:r>
            <a:endParaRPr lang="ru-RU" sz="3600" b="1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476672"/>
            <a:ext cx="8064896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 smtClean="0">
                <a:solidFill>
                  <a:srgbClr val="FF0000"/>
                </a:solidFill>
              </a:rPr>
              <a:t>Результат:  </a:t>
            </a:r>
          </a:p>
          <a:p>
            <a:r>
              <a:rPr lang="ru-RU" sz="2800" b="1" dirty="0" smtClean="0"/>
              <a:t>1. Правильно – табличка  </a:t>
            </a:r>
            <a:r>
              <a:rPr lang="ru-RU" sz="2800" b="1" dirty="0" smtClean="0">
                <a:solidFill>
                  <a:srgbClr val="FF0000"/>
                </a:solidFill>
              </a:rPr>
              <a:t>«Молодец» </a:t>
            </a:r>
            <a:r>
              <a:rPr lang="ru-RU" sz="2800" b="1" dirty="0" smtClean="0"/>
              <a:t>- объяснение – </a:t>
            </a:r>
            <a:r>
              <a:rPr lang="ru-RU" sz="2800" b="1" dirty="0" smtClean="0">
                <a:solidFill>
                  <a:srgbClr val="C00000"/>
                </a:solidFill>
              </a:rPr>
              <a:t>почему?</a:t>
            </a:r>
          </a:p>
          <a:p>
            <a:pPr>
              <a:buNone/>
            </a:pPr>
            <a:r>
              <a:rPr lang="ru-RU" sz="2800" b="1" dirty="0" smtClean="0"/>
              <a:t>   2. Неправильно – табличка  </a:t>
            </a:r>
            <a:r>
              <a:rPr lang="ru-RU" sz="2800" b="1" dirty="0" smtClean="0">
                <a:solidFill>
                  <a:srgbClr val="FF0000"/>
                </a:solidFill>
              </a:rPr>
              <a:t>«Взрыв» </a:t>
            </a:r>
            <a:r>
              <a:rPr lang="ru-RU" sz="2800" b="1" dirty="0" smtClean="0"/>
              <a:t>- объяснение – </a:t>
            </a:r>
            <a:r>
              <a:rPr lang="ru-RU" sz="2800" b="1" dirty="0" smtClean="0">
                <a:solidFill>
                  <a:srgbClr val="C00000"/>
                </a:solidFill>
              </a:rPr>
              <a:t>почему?</a:t>
            </a:r>
          </a:p>
          <a:p>
            <a:r>
              <a:rPr lang="ru-RU" sz="2800" dirty="0" smtClean="0">
                <a:solidFill>
                  <a:srgbClr val="FF0000"/>
                </a:solidFill>
              </a:rPr>
              <a:t>(</a:t>
            </a:r>
            <a:r>
              <a:rPr lang="ru-RU" sz="2800" b="1" i="1" dirty="0" smtClean="0">
                <a:solidFill>
                  <a:srgbClr val="FF0000"/>
                </a:solidFill>
              </a:rPr>
              <a:t>Нельзя использовать: </a:t>
            </a:r>
            <a:r>
              <a:rPr lang="ru-RU" sz="2800" b="1" dirty="0" smtClean="0"/>
              <a:t>песок, воду – </a:t>
            </a:r>
            <a:r>
              <a:rPr lang="ru-RU" sz="2800" b="1" i="1" dirty="0" smtClean="0">
                <a:solidFill>
                  <a:srgbClr val="C00000"/>
                </a:solidFill>
              </a:rPr>
              <a:t>почему?</a:t>
            </a:r>
            <a:endParaRPr lang="ru-RU" sz="2800" dirty="0" smtClean="0">
              <a:solidFill>
                <a:srgbClr val="C00000"/>
              </a:solidFill>
            </a:endParaRPr>
          </a:p>
          <a:p>
            <a:r>
              <a:rPr lang="ru-RU" sz="2800" b="1" i="1" dirty="0" smtClean="0">
                <a:solidFill>
                  <a:srgbClr val="C00000"/>
                </a:solidFill>
              </a:rPr>
              <a:t>Ваши действия:  </a:t>
            </a:r>
            <a:r>
              <a:rPr lang="ru-RU" sz="2800" b="1" dirty="0" smtClean="0"/>
              <a:t>отключить телевизор, набросить плотную ткань, позвать взрослых, позвонить в пожарную охрану  </a:t>
            </a:r>
            <a:r>
              <a:rPr lang="ru-RU" sz="2800" dirty="0" smtClean="0">
                <a:solidFill>
                  <a:srgbClr val="FF0000"/>
                </a:solidFill>
              </a:rPr>
              <a:t>«</a:t>
            </a:r>
            <a:r>
              <a:rPr lang="ru-RU" sz="2800" b="1" dirty="0" smtClean="0">
                <a:solidFill>
                  <a:srgbClr val="FF0000"/>
                </a:solidFill>
              </a:rPr>
              <a:t>01»</a:t>
            </a:r>
            <a:r>
              <a:rPr lang="ru-RU" sz="2800" dirty="0" smtClean="0">
                <a:solidFill>
                  <a:srgbClr val="FF0000"/>
                </a:solidFill>
              </a:rPr>
              <a:t>- </a:t>
            </a:r>
            <a:r>
              <a:rPr lang="ru-RU" sz="2800" b="1" i="1" dirty="0" smtClean="0">
                <a:solidFill>
                  <a:srgbClr val="00B0F0"/>
                </a:solidFill>
              </a:rPr>
              <a:t>почему?</a:t>
            </a:r>
            <a:r>
              <a:rPr lang="ru-RU" sz="2800" dirty="0" smtClean="0">
                <a:solidFill>
                  <a:srgbClr val="00B0F0"/>
                </a:solidFill>
              </a:rPr>
              <a:t>).</a:t>
            </a:r>
          </a:p>
          <a:p>
            <a:r>
              <a:rPr lang="ru-RU" sz="2800" b="1" dirty="0" smtClean="0">
                <a:solidFill>
                  <a:srgbClr val="C00000"/>
                </a:solidFill>
              </a:rPr>
              <a:t>Что нужно делать, чтобы не возникла данная ситуация?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382013"/>
            <a:ext cx="8136904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i="1" u="sng" dirty="0" smtClean="0">
                <a:solidFill>
                  <a:srgbClr val="FF0000"/>
                </a:solidFill>
              </a:rPr>
              <a:t>Ситуация №4 </a:t>
            </a:r>
            <a:endParaRPr lang="ru-RU" sz="3600" dirty="0" smtClean="0">
              <a:solidFill>
                <a:srgbClr val="FF0000"/>
              </a:solidFill>
            </a:endParaRPr>
          </a:p>
          <a:p>
            <a:r>
              <a:rPr lang="ru-RU" sz="3600" b="1" dirty="0" smtClean="0"/>
              <a:t>Лето. Во дворе промывали детали мотоцикла бензином. Бензин разлился по земле и загорелся.  </a:t>
            </a:r>
            <a:r>
              <a:rPr lang="ru-RU" sz="3600" b="1" i="1" dirty="0" smtClean="0">
                <a:solidFill>
                  <a:srgbClr val="C00000"/>
                </a:solidFill>
              </a:rPr>
              <a:t>Ваши действия?  </a:t>
            </a:r>
            <a:endParaRPr lang="ru-RU" sz="3600" dirty="0" smtClean="0">
              <a:solidFill>
                <a:srgbClr val="C00000"/>
              </a:solidFill>
            </a:endParaRPr>
          </a:p>
          <a:p>
            <a:r>
              <a:rPr lang="ru-RU" sz="3600" b="1" dirty="0" smtClean="0"/>
              <a:t>- засыпать песком или забросать землёй;</a:t>
            </a:r>
          </a:p>
          <a:p>
            <a:r>
              <a:rPr lang="ru-RU" sz="3600" b="1" dirty="0" smtClean="0"/>
              <a:t>- залить водой;</a:t>
            </a:r>
          </a:p>
          <a:p>
            <a:r>
              <a:rPr lang="ru-RU" sz="3600" b="1" dirty="0" smtClean="0"/>
              <a:t>- накрыть плотной тканью</a:t>
            </a:r>
            <a:endParaRPr lang="ru-RU" sz="3600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332656"/>
            <a:ext cx="8064896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i="1" dirty="0" smtClean="0">
                <a:solidFill>
                  <a:srgbClr val="FF0000"/>
                </a:solidFill>
              </a:rPr>
              <a:t>Результат:  </a:t>
            </a:r>
          </a:p>
          <a:p>
            <a:r>
              <a:rPr lang="ru-RU" sz="3200" dirty="0" smtClean="0"/>
              <a:t>1</a:t>
            </a:r>
            <a:r>
              <a:rPr lang="ru-RU" sz="3200" b="1" dirty="0" smtClean="0"/>
              <a:t>. Правильно – табличка  </a:t>
            </a:r>
            <a:r>
              <a:rPr lang="ru-RU" sz="3200" b="1" dirty="0" smtClean="0">
                <a:solidFill>
                  <a:srgbClr val="FF0000"/>
                </a:solidFill>
              </a:rPr>
              <a:t>«Молодец» </a:t>
            </a:r>
            <a:r>
              <a:rPr lang="ru-RU" sz="3200" b="1" dirty="0" smtClean="0"/>
              <a:t>- объяснение – </a:t>
            </a:r>
            <a:r>
              <a:rPr lang="ru-RU" sz="3200" b="1" dirty="0" smtClean="0">
                <a:solidFill>
                  <a:srgbClr val="C00000"/>
                </a:solidFill>
              </a:rPr>
              <a:t>почему?</a:t>
            </a:r>
          </a:p>
          <a:p>
            <a:pPr>
              <a:buNone/>
            </a:pPr>
            <a:r>
              <a:rPr lang="ru-RU" sz="3200" b="1" dirty="0" smtClean="0"/>
              <a:t>  2. Неправильно – </a:t>
            </a:r>
            <a:r>
              <a:rPr lang="ru-RU" sz="3200" b="1" dirty="0" smtClean="0">
                <a:solidFill>
                  <a:srgbClr val="FF0000"/>
                </a:solidFill>
              </a:rPr>
              <a:t>«Взрыв» </a:t>
            </a:r>
            <a:r>
              <a:rPr lang="ru-RU" sz="3200" b="1" dirty="0" smtClean="0"/>
              <a:t>- объяснение – </a:t>
            </a:r>
            <a:r>
              <a:rPr lang="ru-RU" sz="3200" b="1" dirty="0" smtClean="0">
                <a:solidFill>
                  <a:srgbClr val="C00000"/>
                </a:solidFill>
              </a:rPr>
              <a:t>почему?</a:t>
            </a:r>
          </a:p>
          <a:p>
            <a:r>
              <a:rPr lang="ru-RU" sz="3200" b="1" i="1" dirty="0" smtClean="0">
                <a:solidFill>
                  <a:srgbClr val="FF0000"/>
                </a:solidFill>
              </a:rPr>
              <a:t>(нельзя использовать:  </a:t>
            </a:r>
            <a:r>
              <a:rPr lang="ru-RU" sz="3200" b="1" dirty="0" smtClean="0"/>
              <a:t>воду – </a:t>
            </a:r>
            <a:r>
              <a:rPr lang="ru-RU" sz="3200" b="1" i="1" dirty="0" smtClean="0">
                <a:solidFill>
                  <a:srgbClr val="C00000"/>
                </a:solidFill>
              </a:rPr>
              <a:t>почему?</a:t>
            </a:r>
            <a:endParaRPr lang="ru-RU" sz="3200" dirty="0" smtClean="0">
              <a:solidFill>
                <a:srgbClr val="C00000"/>
              </a:solidFill>
            </a:endParaRPr>
          </a:p>
          <a:p>
            <a:r>
              <a:rPr lang="ru-RU" sz="3200" b="1" i="1" dirty="0" smtClean="0">
                <a:solidFill>
                  <a:srgbClr val="FF0000"/>
                </a:solidFill>
              </a:rPr>
              <a:t>Ваши действия:  </a:t>
            </a:r>
            <a:r>
              <a:rPr lang="ru-RU" sz="3200" b="1" dirty="0" smtClean="0"/>
              <a:t>засыпать песком или забросать землёй, накрыть плотной тканью  - </a:t>
            </a:r>
            <a:r>
              <a:rPr lang="ru-RU" sz="3200" b="1" i="1" dirty="0" smtClean="0">
                <a:solidFill>
                  <a:srgbClr val="0070C0"/>
                </a:solidFill>
              </a:rPr>
              <a:t>почему?</a:t>
            </a:r>
            <a:r>
              <a:rPr lang="ru-RU" sz="3200" dirty="0" smtClean="0">
                <a:solidFill>
                  <a:srgbClr val="0070C0"/>
                </a:solidFill>
              </a:rPr>
              <a:t>)</a:t>
            </a:r>
          </a:p>
          <a:p>
            <a:r>
              <a:rPr lang="ru-RU" sz="3200" b="1" dirty="0" smtClean="0">
                <a:solidFill>
                  <a:srgbClr val="C00000"/>
                </a:solidFill>
              </a:rPr>
              <a:t>Что нужно делать, чтобы не возникла данная ситуация?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255564"/>
            <a:ext cx="8064896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3200" b="1" dirty="0" smtClean="0">
                <a:solidFill>
                  <a:srgbClr val="FF0000"/>
                </a:solidFill>
              </a:rPr>
              <a:t>Подведение итогов: (рефлексия)</a:t>
            </a:r>
            <a:endParaRPr lang="ru-RU" sz="3200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ru-RU" sz="3200" b="1" dirty="0" smtClean="0"/>
              <a:t>Проведём анализ своей деятельности по итогам урока:</a:t>
            </a:r>
            <a:endParaRPr lang="ru-RU" sz="3200" dirty="0" smtClean="0"/>
          </a:p>
          <a:p>
            <a:pPr>
              <a:buNone/>
            </a:pPr>
            <a:r>
              <a:rPr lang="ru-RU" sz="3200" b="1" dirty="0" smtClean="0"/>
              <a:t>-что вы можете делать сами без помощи взрослых?</a:t>
            </a:r>
            <a:endParaRPr lang="ru-RU" sz="3200" dirty="0" smtClean="0"/>
          </a:p>
          <a:p>
            <a:pPr>
              <a:buNone/>
            </a:pPr>
            <a:r>
              <a:rPr lang="ru-RU" sz="3200" b="1" dirty="0" smtClean="0"/>
              <a:t>-какие трудности вы испытывали в процессе работы?</a:t>
            </a:r>
            <a:endParaRPr lang="ru-RU" sz="3200" dirty="0" smtClean="0"/>
          </a:p>
          <a:p>
            <a:pPr>
              <a:buNone/>
            </a:pPr>
            <a:r>
              <a:rPr lang="ru-RU" sz="3200" b="1" dirty="0" smtClean="0"/>
              <a:t>-теперь я знаю, понимаю…….</a:t>
            </a:r>
            <a:endParaRPr lang="ru-RU" sz="3200" dirty="0" smtClean="0"/>
          </a:p>
          <a:p>
            <a:pPr>
              <a:buNone/>
            </a:pPr>
            <a:r>
              <a:rPr lang="ru-RU" sz="3200" b="1" dirty="0" smtClean="0"/>
              <a:t>-теперь я могу объяснить как……., почему…..?</a:t>
            </a:r>
            <a:endParaRPr lang="ru-RU" sz="3200" dirty="0" smtClean="0"/>
          </a:p>
          <a:p>
            <a:pPr>
              <a:buNone/>
            </a:pPr>
            <a:r>
              <a:rPr lang="ru-RU" sz="3200" b="1" dirty="0" smtClean="0"/>
              <a:t>-теперь я могу применить ……….</a:t>
            </a:r>
            <a:endParaRPr lang="ru-RU" sz="3200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255564"/>
            <a:ext cx="806489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endParaRPr lang="ru-RU" sz="3200" dirty="0" smtClean="0">
              <a:solidFill>
                <a:srgbClr val="FF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79512" y="255564"/>
            <a:ext cx="8568952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3200" b="1" dirty="0"/>
          </a:p>
          <a:p>
            <a:r>
              <a:rPr lang="ru-RU" sz="3200" b="1" dirty="0"/>
              <a:t>Литература:</a:t>
            </a:r>
          </a:p>
          <a:p>
            <a:r>
              <a:rPr lang="ru-RU" sz="3200" b="1" dirty="0"/>
              <a:t>А. В.  </a:t>
            </a:r>
            <a:r>
              <a:rPr lang="ru-RU" sz="3200" b="1" dirty="0" err="1"/>
              <a:t>Пёрышкин</a:t>
            </a:r>
            <a:r>
              <a:rPr lang="ru-RU" sz="3200" b="1" dirty="0"/>
              <a:t>    учебник «Физика» 8 класс.</a:t>
            </a:r>
          </a:p>
          <a:p>
            <a:r>
              <a:rPr lang="ru-RU" sz="3200" b="1" dirty="0"/>
              <a:t>А. В.  </a:t>
            </a:r>
            <a:r>
              <a:rPr lang="ru-RU" sz="3200" b="1" dirty="0" err="1"/>
              <a:t>Пёрышкин</a:t>
            </a:r>
            <a:r>
              <a:rPr lang="ru-RU" sz="3200" b="1" dirty="0"/>
              <a:t>     учебник «Физика» 7 класс</a:t>
            </a:r>
          </a:p>
          <a:p>
            <a:r>
              <a:rPr lang="ru-RU" sz="3200" b="1" dirty="0"/>
              <a:t>    М.Е. </a:t>
            </a:r>
            <a:r>
              <a:rPr lang="ru-RU" sz="3200" b="1" dirty="0" err="1"/>
              <a:t>Тульчинский</a:t>
            </a:r>
            <a:r>
              <a:rPr lang="ru-RU" sz="3200" b="1" dirty="0"/>
              <a:t> «Качественные задачи по  </a:t>
            </a:r>
          </a:p>
          <a:p>
            <a:r>
              <a:rPr lang="ru-RU" sz="3200" b="1" dirty="0"/>
              <a:t>   физике»;</a:t>
            </a:r>
          </a:p>
          <a:p>
            <a:r>
              <a:rPr lang="ru-RU" sz="3200" b="1" dirty="0"/>
              <a:t>Ю.В Щербакова «Занимательная физика на уроках и внеклассных мероприятиях»;</a:t>
            </a:r>
          </a:p>
          <a:p>
            <a:r>
              <a:rPr lang="ru-RU" sz="3200" b="1" dirty="0"/>
              <a:t>Я.И. Перельман «Занимательная физика»</a:t>
            </a:r>
          </a:p>
          <a:p>
            <a:r>
              <a:rPr lang="ru-RU" sz="3200" b="1" dirty="0"/>
              <a:t>И.Я. Ланина «Не уроком единым»</a:t>
            </a:r>
          </a:p>
        </p:txBody>
      </p:sp>
    </p:spTree>
    <p:extLst>
      <p:ext uri="{BB962C8B-B14F-4D97-AF65-F5344CB8AC3E}">
        <p14:creationId xmlns:p14="http://schemas.microsoft.com/office/powerpoint/2010/main" val="9170910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548680"/>
            <a:ext cx="8064896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3600" b="1" dirty="0" smtClean="0"/>
              <a:t> </a:t>
            </a:r>
            <a:r>
              <a:rPr lang="ru-RU" sz="3600" b="1" dirty="0" smtClean="0">
                <a:solidFill>
                  <a:srgbClr val="C00000"/>
                </a:solidFill>
              </a:rPr>
              <a:t>Цель: </a:t>
            </a:r>
          </a:p>
          <a:p>
            <a:pPr>
              <a:buNone/>
            </a:pPr>
            <a:r>
              <a:rPr lang="ru-RU" sz="3600" b="1" dirty="0" smtClean="0"/>
              <a:t>   </a:t>
            </a:r>
            <a:endParaRPr lang="ru-RU" sz="3600" b="1" dirty="0" smtClean="0"/>
          </a:p>
          <a:p>
            <a:pPr>
              <a:buNone/>
            </a:pPr>
            <a:endParaRPr lang="ru-RU" sz="3600" b="1" dirty="0"/>
          </a:p>
          <a:p>
            <a:pPr>
              <a:buNone/>
            </a:pPr>
            <a:r>
              <a:rPr lang="ru-RU" sz="3600" b="1" dirty="0" smtClean="0"/>
              <a:t>  «</a:t>
            </a:r>
            <a:r>
              <a:rPr lang="ru-RU" sz="3600" b="1" dirty="0" smtClean="0"/>
              <a:t>Сформировать умения у </a:t>
            </a:r>
          </a:p>
          <a:p>
            <a:pPr>
              <a:buNone/>
            </a:pPr>
            <a:r>
              <a:rPr lang="ru-RU" sz="3600" b="1" dirty="0" smtClean="0"/>
              <a:t>   обучающихся правильно действовать        </a:t>
            </a:r>
          </a:p>
          <a:p>
            <a:pPr>
              <a:buNone/>
            </a:pPr>
            <a:r>
              <a:rPr lang="ru-RU" sz="3600" b="1" dirty="0" smtClean="0"/>
              <a:t>    </a:t>
            </a:r>
            <a:r>
              <a:rPr lang="ru-RU" sz="3600" b="1" dirty="0" smtClean="0"/>
              <a:t>в  </a:t>
            </a:r>
            <a:r>
              <a:rPr lang="ru-RU" sz="3600" b="1" dirty="0" smtClean="0"/>
              <a:t>возникших нестандартных,      </a:t>
            </a:r>
          </a:p>
          <a:p>
            <a:pPr>
              <a:buNone/>
            </a:pPr>
            <a:r>
              <a:rPr lang="ru-RU" sz="3600" b="1" dirty="0" smtClean="0"/>
              <a:t>                           критических ситуациях»</a:t>
            </a:r>
            <a:endParaRPr lang="ru-RU" sz="36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404664"/>
            <a:ext cx="7992888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3600" b="1" i="1" dirty="0" smtClean="0"/>
              <a:t> </a:t>
            </a:r>
            <a:r>
              <a:rPr lang="ru-RU" sz="3600" b="1" i="1" dirty="0" smtClean="0">
                <a:solidFill>
                  <a:srgbClr val="C00000"/>
                </a:solidFill>
              </a:rPr>
              <a:t>Оборудовани</a:t>
            </a:r>
            <a:r>
              <a:rPr lang="ru-RU" sz="3600" i="1" dirty="0" smtClean="0">
                <a:solidFill>
                  <a:srgbClr val="C00000"/>
                </a:solidFill>
              </a:rPr>
              <a:t>е:</a:t>
            </a:r>
            <a:r>
              <a:rPr lang="ru-RU" sz="3600" dirty="0" smtClean="0">
                <a:solidFill>
                  <a:srgbClr val="C00000"/>
                </a:solidFill>
              </a:rPr>
              <a:t> </a:t>
            </a:r>
          </a:p>
          <a:p>
            <a:pPr>
              <a:buNone/>
            </a:pPr>
            <a:r>
              <a:rPr lang="ru-RU" sz="3600" b="1" dirty="0" smtClean="0"/>
              <a:t>  </a:t>
            </a:r>
            <a:r>
              <a:rPr lang="ru-RU" sz="3600" b="1" dirty="0" smtClean="0"/>
              <a:t>газовая </a:t>
            </a:r>
            <a:r>
              <a:rPr lang="ru-RU" sz="3600" b="1" dirty="0" smtClean="0"/>
              <a:t>плита, телефонный аппарат – 2 шт., сотовый телефон – 2 шт., выключатель – 2 шт., кран (манометр) с трубками, красная лента для имитации огня, пилот – 2 шт., ёмкости для воды, песка – 4 шт., плотная ткань – 2 куска, лоток – 2 шт. </a:t>
            </a:r>
            <a:endParaRPr lang="ru-RU" sz="36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620688"/>
            <a:ext cx="792088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endParaRPr lang="ru-RU" sz="3600" b="1" dirty="0" smtClean="0">
              <a:solidFill>
                <a:srgbClr val="FF0000"/>
              </a:solidFill>
            </a:endParaRPr>
          </a:p>
          <a:p>
            <a:pPr>
              <a:buNone/>
            </a:pPr>
            <a:endParaRPr lang="ru-RU" sz="3600" b="1" dirty="0">
              <a:solidFill>
                <a:srgbClr val="FF0000"/>
              </a:solidFill>
            </a:endParaRPr>
          </a:p>
          <a:p>
            <a:pPr>
              <a:buNone/>
            </a:pPr>
            <a:r>
              <a:rPr lang="ru-RU" sz="3600" b="1" dirty="0" smtClean="0">
                <a:solidFill>
                  <a:srgbClr val="FF0000"/>
                </a:solidFill>
              </a:rPr>
              <a:t>Когда</a:t>
            </a:r>
            <a:r>
              <a:rPr lang="ru-RU" sz="3600" b="1" dirty="0" smtClean="0">
                <a:solidFill>
                  <a:srgbClr val="FF0000"/>
                </a:solidFill>
              </a:rPr>
              <a:t>, в каких ситуациях вы должны сами себе помочь?                                       </a:t>
            </a:r>
          </a:p>
          <a:p>
            <a:pPr>
              <a:buNone/>
            </a:pPr>
            <a:endParaRPr lang="ru-RU" sz="3600" b="1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ru-RU" sz="3600" b="1" dirty="0" smtClean="0">
                <a:solidFill>
                  <a:srgbClr val="FF0000"/>
                </a:solidFill>
              </a:rPr>
              <a:t>Могут </a:t>
            </a:r>
            <a:r>
              <a:rPr lang="ru-RU" sz="3600" b="1" dirty="0" smtClean="0">
                <a:solidFill>
                  <a:srgbClr val="FF0000"/>
                </a:solidFill>
              </a:rPr>
              <a:t>ли возникнуть такие ситуации дома?   </a:t>
            </a:r>
            <a:endParaRPr lang="ru-RU" sz="3600" b="1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ru-RU" sz="3600" b="1" dirty="0">
                <a:solidFill>
                  <a:srgbClr val="FF0000"/>
                </a:solidFill>
              </a:rPr>
              <a:t> </a:t>
            </a:r>
            <a:r>
              <a:rPr lang="ru-RU" sz="3600" b="1" dirty="0" smtClean="0">
                <a:solidFill>
                  <a:srgbClr val="FF0000"/>
                </a:solidFill>
              </a:rPr>
              <a:t>              </a:t>
            </a:r>
            <a:r>
              <a:rPr lang="ru-RU" sz="3600" b="1" dirty="0" smtClean="0"/>
              <a:t>(</a:t>
            </a:r>
            <a:r>
              <a:rPr lang="ru-RU" sz="3600" b="1" dirty="0" smtClean="0"/>
              <a:t>беседа с обучающимися)</a:t>
            </a:r>
            <a:endParaRPr lang="ru-RU" sz="36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404664"/>
            <a:ext cx="8064896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2800" b="1" dirty="0" smtClean="0"/>
              <a:t>Мы все живём в домах, где есть газ, электричество. Они служат нам. Создают тепло и уют. А как?                                                                                                             Когда газовая горелка горит, то мы видим </a:t>
            </a:r>
            <a:r>
              <a:rPr lang="ru-RU" sz="2800" b="1" dirty="0" err="1" smtClean="0"/>
              <a:t>голубое</a:t>
            </a:r>
            <a:r>
              <a:rPr lang="ru-RU" sz="2800" b="1" dirty="0" smtClean="0"/>
              <a:t>  пламя. Оно очень красивое и послушное.                                                                                                     Одним щелчком выключателя мы можем погасить или зажечь электрическую лампочку.                                                                                                        Но давайте подумаем, всегда ли газ и электрическая энергия будут подчиняться нам?                                                                                                                Могут ли они быть грозными, опасными?                                                                              Могут ли они разрушать, обжигать, взрывать?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476672"/>
            <a:ext cx="8208912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i="1" dirty="0" smtClean="0">
                <a:solidFill>
                  <a:srgbClr val="FF0000"/>
                </a:solidFill>
              </a:rPr>
              <a:t>Ход урока:</a:t>
            </a:r>
          </a:p>
          <a:p>
            <a:r>
              <a:rPr lang="ru-RU" sz="3600" b="1" i="1" dirty="0" smtClean="0"/>
              <a:t>Ребята делятся на две команды –      </a:t>
            </a:r>
            <a:r>
              <a:rPr lang="ru-RU" sz="3600" b="1" i="1" dirty="0" smtClean="0"/>
              <a:t>   ( </a:t>
            </a:r>
            <a:r>
              <a:rPr lang="ru-RU" sz="3600" b="1" i="1" dirty="0" smtClean="0">
                <a:solidFill>
                  <a:srgbClr val="C00000"/>
                </a:solidFill>
              </a:rPr>
              <a:t>костерок</a:t>
            </a:r>
            <a:r>
              <a:rPr lang="ru-RU" sz="3600" b="1" i="1" dirty="0" smtClean="0"/>
              <a:t> и </a:t>
            </a:r>
            <a:r>
              <a:rPr lang="ru-RU" sz="3600" b="1" i="1" dirty="0" smtClean="0">
                <a:solidFill>
                  <a:srgbClr val="FF0000"/>
                </a:solidFill>
              </a:rPr>
              <a:t>огонёк</a:t>
            </a:r>
            <a:r>
              <a:rPr lang="ru-RU" sz="3600" b="1" i="1" dirty="0" smtClean="0"/>
              <a:t>). </a:t>
            </a:r>
          </a:p>
          <a:p>
            <a:r>
              <a:rPr lang="ru-RU" sz="3600" b="1" i="1" dirty="0" smtClean="0"/>
              <a:t>Им предлагаются примеры чрезвычайных ситуаций   дома и на улице. </a:t>
            </a:r>
          </a:p>
          <a:p>
            <a:r>
              <a:rPr lang="ru-RU" sz="3600" b="1" i="1" dirty="0" smtClean="0"/>
              <a:t>Ребята, обсудив между собой ситуации, должны показать и рассказать о своих действиях.</a:t>
            </a:r>
            <a:r>
              <a:rPr lang="ru-RU" sz="3600" dirty="0" smtClean="0"/>
              <a:t> </a:t>
            </a:r>
            <a:endParaRPr lang="ru-RU" sz="36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332656"/>
            <a:ext cx="8352928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i="1" u="sng" dirty="0" smtClean="0">
                <a:solidFill>
                  <a:srgbClr val="FF0000"/>
                </a:solidFill>
              </a:rPr>
              <a:t>Ситуация №1</a:t>
            </a:r>
            <a:r>
              <a:rPr lang="ru-RU" sz="3200" b="1" i="1" dirty="0" smtClean="0">
                <a:solidFill>
                  <a:srgbClr val="FF0000"/>
                </a:solidFill>
              </a:rPr>
              <a:t>                                                                                                                        </a:t>
            </a:r>
            <a:r>
              <a:rPr lang="ru-RU" sz="3200" b="1" dirty="0" smtClean="0"/>
              <a:t>Вечер. Темно. Дома нет никого. Зашли на кухню  (макет кухни) и почувствовали сильный запах газа.  </a:t>
            </a:r>
            <a:r>
              <a:rPr lang="ru-RU" sz="3200" b="1" i="1" dirty="0" smtClean="0">
                <a:solidFill>
                  <a:srgbClr val="FF0000"/>
                </a:solidFill>
              </a:rPr>
              <a:t>Ваши действия? </a:t>
            </a:r>
          </a:p>
          <a:p>
            <a:r>
              <a:rPr lang="ru-RU" sz="3200" b="1" i="1" dirty="0" smtClean="0"/>
              <a:t>- включить свет с помощью выключателя;</a:t>
            </a:r>
          </a:p>
          <a:p>
            <a:r>
              <a:rPr lang="ru-RU" sz="3200" b="1" i="1" dirty="0" smtClean="0"/>
              <a:t>-  позвонить по домашнему телефону взрослым </a:t>
            </a:r>
            <a:r>
              <a:rPr lang="ru-RU" sz="3200" b="1" i="1" dirty="0" smtClean="0">
                <a:solidFill>
                  <a:srgbClr val="0070C0"/>
                </a:solidFill>
              </a:rPr>
              <a:t>(телефон стоит в кухне);</a:t>
            </a:r>
          </a:p>
          <a:p>
            <a:r>
              <a:rPr lang="ru-RU" sz="3200" b="1" i="1" dirty="0" smtClean="0"/>
              <a:t>-  позвонить по сотовому телефону взрослым </a:t>
            </a:r>
            <a:r>
              <a:rPr lang="ru-RU" sz="3200" b="1" i="1" dirty="0" smtClean="0">
                <a:solidFill>
                  <a:srgbClr val="0070C0"/>
                </a:solidFill>
              </a:rPr>
              <a:t>(в кухне)</a:t>
            </a:r>
          </a:p>
          <a:p>
            <a:r>
              <a:rPr lang="ru-RU" sz="3200" b="1" i="1" dirty="0" smtClean="0"/>
              <a:t>- выбежать на улицу и позвонить по телефону.</a:t>
            </a:r>
            <a:endParaRPr lang="ru-RU" sz="32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332656"/>
            <a:ext cx="8136904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 smtClean="0">
                <a:solidFill>
                  <a:srgbClr val="C00000"/>
                </a:solidFill>
              </a:rPr>
              <a:t>Результат</a:t>
            </a:r>
            <a:r>
              <a:rPr lang="ru-RU" sz="2800" dirty="0" smtClean="0">
                <a:solidFill>
                  <a:srgbClr val="C00000"/>
                </a:solidFill>
              </a:rPr>
              <a:t> : </a:t>
            </a:r>
          </a:p>
          <a:p>
            <a:pPr>
              <a:buNone/>
            </a:pPr>
            <a:r>
              <a:rPr lang="ru-RU" sz="2800" b="1" dirty="0" smtClean="0"/>
              <a:t>1. Правильно – табличка </a:t>
            </a:r>
            <a:r>
              <a:rPr lang="ru-RU" sz="2800" b="1" dirty="0" smtClean="0">
                <a:solidFill>
                  <a:srgbClr val="FF0000"/>
                </a:solidFill>
              </a:rPr>
              <a:t>«Молодец» </a:t>
            </a:r>
            <a:r>
              <a:rPr lang="ru-RU" sz="2800" b="1" dirty="0" smtClean="0"/>
              <a:t>- объяснение – </a:t>
            </a:r>
            <a:r>
              <a:rPr lang="ru-RU" sz="2800" b="1" dirty="0" smtClean="0">
                <a:solidFill>
                  <a:srgbClr val="FF0000"/>
                </a:solidFill>
              </a:rPr>
              <a:t>почему?                               </a:t>
            </a:r>
          </a:p>
          <a:p>
            <a:pPr>
              <a:buNone/>
            </a:pPr>
            <a:r>
              <a:rPr lang="ru-RU" sz="2800" b="1" dirty="0" smtClean="0"/>
              <a:t> 2. Неправильно – табличка </a:t>
            </a:r>
            <a:r>
              <a:rPr lang="ru-RU" sz="2800" b="1" dirty="0" smtClean="0">
                <a:solidFill>
                  <a:srgbClr val="FF0000"/>
                </a:solidFill>
              </a:rPr>
              <a:t>«Взрыв»  </a:t>
            </a:r>
            <a:r>
              <a:rPr lang="ru-RU" sz="2800" b="1" dirty="0" smtClean="0"/>
              <a:t>- объяснение – </a:t>
            </a:r>
            <a:r>
              <a:rPr lang="ru-RU" sz="2800" b="1" dirty="0" smtClean="0">
                <a:solidFill>
                  <a:srgbClr val="FF0000"/>
                </a:solidFill>
              </a:rPr>
              <a:t>почему?</a:t>
            </a:r>
          </a:p>
          <a:p>
            <a:pPr>
              <a:buNone/>
            </a:pPr>
            <a:r>
              <a:rPr lang="ru-RU" sz="2800" b="1" dirty="0" smtClean="0">
                <a:solidFill>
                  <a:srgbClr val="FF0000"/>
                </a:solidFill>
              </a:rPr>
              <a:t>(</a:t>
            </a:r>
            <a:r>
              <a:rPr lang="ru-RU" sz="2800" b="1" i="1" dirty="0" smtClean="0">
                <a:solidFill>
                  <a:srgbClr val="FF0000"/>
                </a:solidFill>
              </a:rPr>
              <a:t>Нельзя использовать</a:t>
            </a:r>
            <a:r>
              <a:rPr lang="ru-RU" sz="2800" b="1" dirty="0" smtClean="0">
                <a:solidFill>
                  <a:srgbClr val="FF0000"/>
                </a:solidFill>
              </a:rPr>
              <a:t>:  </a:t>
            </a:r>
            <a:r>
              <a:rPr lang="ru-RU" sz="2800" b="1" dirty="0" smtClean="0"/>
              <a:t>выключатель, домашний телефон,  сотовый телефон - </a:t>
            </a:r>
            <a:r>
              <a:rPr lang="ru-RU" sz="2800" b="1" i="1" dirty="0" smtClean="0">
                <a:solidFill>
                  <a:srgbClr val="FF0000"/>
                </a:solidFill>
              </a:rPr>
              <a:t>почему?</a:t>
            </a:r>
            <a:r>
              <a:rPr lang="ru-RU" sz="2800" b="1" dirty="0" smtClean="0">
                <a:solidFill>
                  <a:srgbClr val="FF0000"/>
                </a:solidFill>
              </a:rPr>
              <a:t>                                                                                                    </a:t>
            </a:r>
            <a:r>
              <a:rPr lang="ru-RU" sz="2800" b="1" i="1" dirty="0" smtClean="0">
                <a:solidFill>
                  <a:srgbClr val="FF0000"/>
                </a:solidFill>
              </a:rPr>
              <a:t>Ваши действия</a:t>
            </a:r>
            <a:r>
              <a:rPr lang="ru-RU" sz="2800" b="1" dirty="0" smtClean="0">
                <a:solidFill>
                  <a:srgbClr val="FF0000"/>
                </a:solidFill>
              </a:rPr>
              <a:t> </a:t>
            </a:r>
            <a:r>
              <a:rPr lang="ru-RU" sz="2800" b="1" dirty="0" smtClean="0"/>
              <a:t>– быстро выйти на улицу и позвонить родителям и позвать соседей, позвонить пожарную охрану «01».                                                                                                                           </a:t>
            </a:r>
            <a:r>
              <a:rPr lang="ru-RU" sz="2800" b="1" i="1" dirty="0" smtClean="0">
                <a:solidFill>
                  <a:srgbClr val="FF0000"/>
                </a:solidFill>
              </a:rPr>
              <a:t>Действия взрослых </a:t>
            </a:r>
            <a:r>
              <a:rPr lang="ru-RU" sz="2800" b="1" i="1" dirty="0" smtClean="0"/>
              <a:t>- </a:t>
            </a:r>
            <a:r>
              <a:rPr lang="ru-RU" sz="2800" b="1" dirty="0" smtClean="0"/>
              <a:t> выключить газ и открыть окна и двери).</a:t>
            </a:r>
          </a:p>
          <a:p>
            <a:r>
              <a:rPr lang="ru-RU" sz="2800" b="1" dirty="0" smtClean="0">
                <a:solidFill>
                  <a:srgbClr val="C00000"/>
                </a:solidFill>
              </a:rPr>
              <a:t>Что нужно делать, чтобы не возникла данная ситуация?       </a:t>
            </a:r>
            <a:r>
              <a:rPr lang="ru-RU" sz="2800" b="1" dirty="0" smtClean="0">
                <a:solidFill>
                  <a:srgbClr val="00B0F0"/>
                </a:solidFill>
              </a:rPr>
              <a:t>(беседа)</a:t>
            </a:r>
            <a:endParaRPr lang="ru-RU" sz="2800" b="1" dirty="0">
              <a:solidFill>
                <a:srgbClr val="00B0F0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404664"/>
            <a:ext cx="8352928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i="1" u="sng" dirty="0" smtClean="0">
                <a:solidFill>
                  <a:srgbClr val="C00000"/>
                </a:solidFill>
              </a:rPr>
              <a:t>Ситуация №2</a:t>
            </a:r>
            <a:endParaRPr lang="ru-RU" sz="3200" b="1" dirty="0" smtClean="0">
              <a:solidFill>
                <a:srgbClr val="C00000"/>
              </a:solidFill>
            </a:endParaRPr>
          </a:p>
          <a:p>
            <a:r>
              <a:rPr lang="ru-RU" sz="3200" b="1" dirty="0" smtClean="0"/>
              <a:t>Труба, по которой проходит газ к газовой плите, имеет кран. С помощью которого можно перекрыть газ </a:t>
            </a:r>
            <a:r>
              <a:rPr lang="ru-RU" sz="3200" b="1" dirty="0" smtClean="0">
                <a:solidFill>
                  <a:srgbClr val="0070C0"/>
                </a:solidFill>
              </a:rPr>
              <a:t>(макеты - газовой плиты, пламени)  </a:t>
            </a:r>
            <a:r>
              <a:rPr lang="ru-RU" sz="3200" b="1" dirty="0" smtClean="0"/>
              <a:t>Открываем,  зажигаем газ и вдруг, там где находится кран, вспыхивает пламя.        </a:t>
            </a:r>
            <a:r>
              <a:rPr lang="ru-RU" sz="3200" b="1" i="1" dirty="0" smtClean="0">
                <a:solidFill>
                  <a:srgbClr val="FF0000"/>
                </a:solidFill>
              </a:rPr>
              <a:t>Ваши действия?   </a:t>
            </a:r>
            <a:endParaRPr lang="ru-RU" sz="3200" b="1" dirty="0" smtClean="0">
              <a:solidFill>
                <a:srgbClr val="FF0000"/>
              </a:solidFill>
            </a:endParaRPr>
          </a:p>
          <a:p>
            <a:r>
              <a:rPr lang="ru-RU" sz="3200" b="1" dirty="0" smtClean="0"/>
              <a:t>- закрываем газовый кран на трубе;</a:t>
            </a:r>
          </a:p>
          <a:p>
            <a:r>
              <a:rPr lang="ru-RU" sz="3200" b="1" dirty="0" smtClean="0"/>
              <a:t>- пламя заливаем водой;</a:t>
            </a:r>
          </a:p>
          <a:p>
            <a:r>
              <a:rPr lang="ru-RU" sz="3200" b="1" dirty="0" smtClean="0"/>
              <a:t>- пламя засыпаем песком;</a:t>
            </a:r>
          </a:p>
          <a:p>
            <a:r>
              <a:rPr lang="ru-RU" sz="3200" b="1" dirty="0" smtClean="0"/>
              <a:t>- накрываем огонь плотной  тканью.</a:t>
            </a:r>
            <a:endParaRPr lang="ru-RU" sz="3200" b="1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241</TotalTime>
  <Words>864</Words>
  <Application>Microsoft Office PowerPoint</Application>
  <PresentationFormat>Экран (4:3)</PresentationFormat>
  <Paragraphs>87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Reanimator Extreme Edition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xxx</dc:creator>
  <cp:lastModifiedBy>ученик</cp:lastModifiedBy>
  <cp:revision>52</cp:revision>
  <dcterms:created xsi:type="dcterms:W3CDTF">2015-09-08T16:04:54Z</dcterms:created>
  <dcterms:modified xsi:type="dcterms:W3CDTF">2015-09-30T08:24:38Z</dcterms:modified>
</cp:coreProperties>
</file>