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8" r:id="rId4"/>
    <p:sldId id="261" r:id="rId5"/>
    <p:sldId id="264" r:id="rId6"/>
    <p:sldId id="259" r:id="rId7"/>
    <p:sldId id="260" r:id="rId8"/>
    <p:sldId id="269" r:id="rId9"/>
    <p:sldId id="258" r:id="rId10"/>
    <p:sldId id="266" r:id="rId11"/>
    <p:sldId id="265" r:id="rId12"/>
    <p:sldId id="26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9900"/>
    <a:srgbClr val="7F0D01"/>
    <a:srgbClr val="1C06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47" autoAdjust="0"/>
    <p:restoredTop sz="94660"/>
  </p:normalViewPr>
  <p:slideViewPr>
    <p:cSldViewPr>
      <p:cViewPr varScale="1">
        <p:scale>
          <a:sx n="51" d="100"/>
          <a:sy n="51" d="100"/>
        </p:scale>
        <p:origin x="-58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AEA7C-53D6-4125-B717-15FDC80357AC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214D8-6B46-42B8-B865-7ED81D440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334CF-7663-4E15-87A9-84444873491E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EB857-3F9C-46F2-8859-B60B6E503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E4C5B-19B5-40EA-AE19-5DB57D5060A2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B9764-D9AA-4390-805D-D0F063569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3DD72-694F-4BF2-9CF1-FFE97A356CE4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707B7-EF31-48E0-96F9-D145912FE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72D80-5031-41D1-85D5-4FF0691ABA0E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58EE4-A3A4-46F4-B435-32E302E1D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8E98D-48F4-4BF7-906A-61708AB52446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A73AD-C8FC-449B-B4B5-91C3364F3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37197-46D3-423A-B005-C29B527CFACC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297AE-E17B-4254-9618-5B761CEC1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FDC5E-B998-428C-A68A-B44712BE3601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2B24A-B09F-4787-BEAE-5C566715E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A1C24-F9D1-4E54-9B21-1FC8E6380082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2C021-C5F5-4178-AF2E-D70E2F9F59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48682-A316-4098-B185-9136CC5F186F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788B5-DA04-4E20-86E4-59CEAC716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687E2-5036-4834-A599-9C55A015BFED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A37CD-34D8-44A5-B707-35A23A4AA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3F8158-8B27-4C87-81DD-64FB86F6C167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70C581-1EED-4509-AAEE-1D699D3B8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accent6"/>
                </a:solidFill>
              </a:rPr>
              <a:t>Проценты %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331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349500"/>
            <a:ext cx="3382963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одзаголовок 2"/>
          <p:cNvSpPr txBox="1">
            <a:spLocks/>
          </p:cNvSpPr>
          <p:nvPr/>
        </p:nvSpPr>
        <p:spPr bwMode="auto">
          <a:xfrm>
            <a:off x="1692275" y="6092825"/>
            <a:ext cx="71278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sz="2400" b="1">
                <a:solidFill>
                  <a:schemeClr val="tx2"/>
                </a:solidFill>
                <a:latin typeface="Trebuchet MS" pitchFamily="34" charset="0"/>
              </a:rPr>
              <a:t>Кузина Марина 5Л</a:t>
            </a:r>
            <a:r>
              <a:rPr lang="ru-RU" sz="2400" b="1">
                <a:solidFill>
                  <a:schemeClr val="tx2"/>
                </a:solidFill>
              </a:rPr>
              <a:t>, сош №10, г.Нефтеюганск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2"/>
          <p:cNvSpPr>
            <a:spLocks noGrp="1"/>
          </p:cNvSpPr>
          <p:nvPr>
            <p:ph sz="quarter" idx="13"/>
          </p:nvPr>
        </p:nvSpPr>
        <p:spPr>
          <a:xfrm>
            <a:off x="0" y="981075"/>
            <a:ext cx="9144000" cy="5327650"/>
          </a:xfrm>
        </p:spPr>
        <p:txBody>
          <a:bodyPr/>
          <a:lstStyle/>
          <a:p>
            <a:pPr eaLnBrk="1" hangingPunct="1"/>
            <a:r>
              <a:rPr lang="ru-RU" sz="3200" smtClean="0"/>
              <a:t>Масса Земли </a:t>
            </a:r>
            <a:r>
              <a:rPr lang="ru-RU" sz="3200" b="1" smtClean="0"/>
              <a:t>5975</a:t>
            </a:r>
            <a:r>
              <a:rPr lang="ru-RU" sz="3200" smtClean="0"/>
              <a:t> квинтиллионов тонн.</a:t>
            </a:r>
            <a:endParaRPr lang="ru-RU" sz="3200" smtClean="0">
              <a:latin typeface="Arial" charset="0"/>
            </a:endParaRPr>
          </a:p>
          <a:p>
            <a:pPr eaLnBrk="1" hangingPunct="1"/>
            <a:r>
              <a:rPr lang="ru-RU" sz="3200" smtClean="0">
                <a:solidFill>
                  <a:srgbClr val="1C067A"/>
                </a:solidFill>
              </a:rPr>
              <a:t>Железо составляет </a:t>
            </a:r>
            <a:r>
              <a:rPr lang="ru-RU" sz="3200" b="1" smtClean="0">
                <a:solidFill>
                  <a:srgbClr val="1C067A"/>
                </a:solidFill>
              </a:rPr>
              <a:t>37,04%</a:t>
            </a:r>
            <a:r>
              <a:rPr lang="ru-RU" sz="3200" smtClean="0">
                <a:solidFill>
                  <a:srgbClr val="1C067A"/>
                </a:solidFill>
              </a:rPr>
              <a:t> от массы Земли.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3200" smtClean="0"/>
              <a:t>   </a:t>
            </a:r>
            <a:r>
              <a:rPr lang="ru-RU" sz="3200" b="1" smtClean="0">
                <a:solidFill>
                  <a:srgbClr val="1C067A"/>
                </a:solidFill>
              </a:rPr>
              <a:t>5975:100·37,04=2213,14~2200(</a:t>
            </a:r>
            <a:r>
              <a:rPr lang="ru-RU" sz="3200" b="1" smtClean="0">
                <a:solidFill>
                  <a:srgbClr val="1C067A"/>
                </a:solidFill>
                <a:latin typeface="Arial" charset="0"/>
              </a:rPr>
              <a:t>квинт.</a:t>
            </a:r>
            <a:r>
              <a:rPr lang="ru-RU" sz="3200" b="1" smtClean="0">
                <a:solidFill>
                  <a:srgbClr val="1C067A"/>
                </a:solidFill>
              </a:rPr>
              <a:t>тонн)</a:t>
            </a:r>
            <a:endParaRPr lang="ru-RU" sz="3200" b="1" smtClean="0">
              <a:solidFill>
                <a:srgbClr val="1C067A"/>
              </a:solidFill>
              <a:latin typeface="Arial" charset="0"/>
            </a:endParaRPr>
          </a:p>
          <a:p>
            <a:pPr eaLnBrk="1" hangingPunct="1"/>
            <a:r>
              <a:rPr lang="ru-RU" sz="3200" smtClean="0"/>
              <a:t>  </a:t>
            </a:r>
            <a:r>
              <a:rPr lang="ru-RU" sz="3200" smtClean="0">
                <a:solidFill>
                  <a:srgbClr val="009900"/>
                </a:solidFill>
              </a:rPr>
              <a:t>Масса воды на планете составляет 9%.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3200" smtClean="0">
                <a:solidFill>
                  <a:srgbClr val="009900"/>
                </a:solidFill>
              </a:rPr>
              <a:t>  </a:t>
            </a:r>
            <a:r>
              <a:rPr lang="ru-RU" sz="3200" smtClean="0">
                <a:solidFill>
                  <a:srgbClr val="009900"/>
                </a:solidFill>
                <a:latin typeface="Arial" charset="0"/>
              </a:rPr>
              <a:t>    </a:t>
            </a:r>
            <a:r>
              <a:rPr lang="ru-RU" sz="3200" b="1" smtClean="0">
                <a:solidFill>
                  <a:srgbClr val="009900"/>
                </a:solidFill>
              </a:rPr>
              <a:t>5975:100 ·9=537,75 ~500(</a:t>
            </a:r>
            <a:r>
              <a:rPr lang="ru-RU" sz="3200" b="1" smtClean="0">
                <a:solidFill>
                  <a:srgbClr val="009900"/>
                </a:solidFill>
                <a:latin typeface="Arial" charset="0"/>
              </a:rPr>
              <a:t>квинт.</a:t>
            </a:r>
            <a:r>
              <a:rPr lang="ru-RU" sz="3200" b="1" smtClean="0">
                <a:solidFill>
                  <a:srgbClr val="009900"/>
                </a:solidFill>
              </a:rPr>
              <a:t>тонн).</a:t>
            </a:r>
            <a:endParaRPr lang="ru-RU" b="1" smtClean="0">
              <a:solidFill>
                <a:srgbClr val="009900"/>
              </a:solidFill>
              <a:latin typeface="Arial" charset="0"/>
            </a:endParaRPr>
          </a:p>
          <a:p>
            <a:pPr eaLnBrk="1" hangingPunct="1"/>
            <a:r>
              <a:rPr lang="ru-RU" sz="3200" smtClean="0">
                <a:solidFill>
                  <a:srgbClr val="990000"/>
                </a:solidFill>
              </a:rPr>
              <a:t>На контрольной работе </a:t>
            </a:r>
            <a:r>
              <a:rPr lang="ru-RU" sz="3200" b="1" smtClean="0">
                <a:solidFill>
                  <a:srgbClr val="990000"/>
                </a:solidFill>
              </a:rPr>
              <a:t>6</a:t>
            </a:r>
            <a:r>
              <a:rPr lang="ru-RU" sz="3200" smtClean="0">
                <a:solidFill>
                  <a:srgbClr val="990000"/>
                </a:solidFill>
              </a:rPr>
              <a:t> учеников получили оценку «</a:t>
            </a:r>
            <a:r>
              <a:rPr lang="ru-RU" sz="3200" b="1" smtClean="0">
                <a:solidFill>
                  <a:srgbClr val="990000"/>
                </a:solidFill>
              </a:rPr>
              <a:t>5</a:t>
            </a:r>
            <a:r>
              <a:rPr lang="ru-RU" sz="3200" smtClean="0">
                <a:solidFill>
                  <a:srgbClr val="990000"/>
                </a:solidFill>
              </a:rPr>
              <a:t>» - это составило </a:t>
            </a:r>
            <a:r>
              <a:rPr lang="ru-RU" sz="3200" b="1" smtClean="0">
                <a:solidFill>
                  <a:srgbClr val="990000"/>
                </a:solidFill>
              </a:rPr>
              <a:t>24%</a:t>
            </a:r>
            <a:r>
              <a:rPr lang="ru-RU" sz="3200" smtClean="0">
                <a:solidFill>
                  <a:srgbClr val="990000"/>
                </a:solidFill>
              </a:rPr>
              <a:t> класса. Сколько учеников в классе?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3200" smtClean="0">
                <a:solidFill>
                  <a:srgbClr val="990000"/>
                </a:solidFill>
              </a:rPr>
              <a:t>           </a:t>
            </a:r>
            <a:r>
              <a:rPr lang="ru-RU" sz="3200" b="1" smtClean="0">
                <a:solidFill>
                  <a:srgbClr val="990000"/>
                </a:solidFill>
              </a:rPr>
              <a:t>6:24·100 =25(учеников)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3200" smtClean="0"/>
              <a:t> 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3200" smtClean="0"/>
              <a:t>          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Задачи на проценты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2"/>
          <p:cNvSpPr>
            <a:spLocks noGrp="1"/>
          </p:cNvSpPr>
          <p:nvPr>
            <p:ph sz="quarter" idx="13"/>
          </p:nvPr>
        </p:nvSpPr>
        <p:spPr>
          <a:xfrm>
            <a:off x="250825" y="260350"/>
            <a:ext cx="8713788" cy="3946525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sz="3200" smtClean="0">
                <a:solidFill>
                  <a:srgbClr val="009900"/>
                </a:solidFill>
              </a:rPr>
              <a:t>«</a:t>
            </a:r>
            <a:r>
              <a:rPr lang="ru-RU" sz="3200" u="sng" smtClean="0">
                <a:solidFill>
                  <a:srgbClr val="009900"/>
                </a:solidFill>
              </a:rPr>
              <a:t>На все сто</a:t>
            </a:r>
            <a:r>
              <a:rPr lang="ru-RU" sz="3200" smtClean="0">
                <a:solidFill>
                  <a:srgbClr val="009900"/>
                </a:solidFill>
              </a:rPr>
              <a:t> (процентов)» </a:t>
            </a:r>
            <a:endParaRPr lang="ru-RU" sz="3200" smtClean="0">
              <a:solidFill>
                <a:srgbClr val="009900"/>
              </a:solidFill>
              <a:latin typeface="Arial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sz="3200" smtClean="0">
                <a:solidFill>
                  <a:srgbClr val="009900"/>
                </a:solidFill>
                <a:latin typeface="Arial" charset="0"/>
              </a:rPr>
              <a:t> </a:t>
            </a:r>
            <a:r>
              <a:rPr lang="ru-RU" sz="3200" smtClean="0">
                <a:solidFill>
                  <a:srgbClr val="009900"/>
                </a:solidFill>
              </a:rPr>
              <a:t>— прекрасный во всех отношениях;</a:t>
            </a:r>
            <a:endParaRPr lang="ru-RU" sz="3200" smtClean="0">
              <a:solidFill>
                <a:srgbClr val="009900"/>
              </a:solidFill>
              <a:latin typeface="Arial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sz="3200" smtClean="0">
                <a:solidFill>
                  <a:srgbClr val="009900"/>
                </a:solidFill>
              </a:rPr>
              <a:t> </a:t>
            </a:r>
            <a:r>
              <a:rPr lang="ru-RU" sz="3200" smtClean="0">
                <a:solidFill>
                  <a:srgbClr val="009900"/>
                </a:solidFill>
                <a:latin typeface="Arial" charset="0"/>
              </a:rPr>
              <a:t>-- </a:t>
            </a:r>
            <a:r>
              <a:rPr lang="ru-RU" sz="3200" smtClean="0">
                <a:solidFill>
                  <a:srgbClr val="009900"/>
                </a:solidFill>
              </a:rPr>
              <a:t>всецело, полностью, целиком.</a:t>
            </a:r>
          </a:p>
          <a:p>
            <a:pPr eaLnBrk="1" hangingPunct="1"/>
            <a:r>
              <a:rPr lang="ru-RU" sz="3200" smtClean="0">
                <a:solidFill>
                  <a:srgbClr val="990000"/>
                </a:solidFill>
              </a:rPr>
              <a:t>«Процентщик» — человек, ссужающий деньги под большие проценты, ростовщик.</a:t>
            </a:r>
            <a:br>
              <a:rPr lang="ru-RU" sz="3200" smtClean="0">
                <a:solidFill>
                  <a:srgbClr val="990000"/>
                </a:solidFill>
              </a:rPr>
            </a:br>
            <a:endParaRPr lang="ru-RU" sz="3200" smtClean="0">
              <a:solidFill>
                <a:srgbClr val="99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357563"/>
            <a:ext cx="3671887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908175" y="7821613"/>
            <a:ext cx="6511925" cy="576262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sp>
        <p:nvSpPr>
          <p:cNvPr id="24578" name="Объект 2"/>
          <p:cNvSpPr>
            <a:spLocks noGrp="1"/>
          </p:cNvSpPr>
          <p:nvPr>
            <p:ph sz="quarter" idx="13"/>
          </p:nvPr>
        </p:nvSpPr>
        <p:spPr>
          <a:xfrm>
            <a:off x="250825" y="333375"/>
            <a:ext cx="6842125" cy="5360988"/>
          </a:xfrm>
        </p:spPr>
        <p:txBody>
          <a:bodyPr/>
          <a:lstStyle/>
          <a:p>
            <a:pPr marL="44450" indent="0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3000" smtClean="0">
                <a:solidFill>
                  <a:srgbClr val="C3260C"/>
                </a:solidFill>
              </a:rPr>
              <a:t>Это интересно!</a:t>
            </a:r>
          </a:p>
          <a:p>
            <a:pPr marL="44450" indent="0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3000" smtClean="0"/>
              <a:t>-14% людей едят арбуз вместе с семечками .</a:t>
            </a:r>
            <a:endParaRPr lang="ru-RU" sz="3000" smtClean="0">
              <a:latin typeface="Arial" charset="0"/>
            </a:endParaRPr>
          </a:p>
          <a:p>
            <a:pPr marL="44450" indent="0"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3000" smtClean="0">
              <a:latin typeface="Arial" charset="0"/>
            </a:endParaRPr>
          </a:p>
          <a:p>
            <a:pPr marL="44450" indent="0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3000" smtClean="0"/>
              <a:t>-Язык хамелеона на 200% длиннее его тела!</a:t>
            </a:r>
          </a:p>
          <a:p>
            <a:pPr marL="44450" indent="0"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3000" smtClean="0"/>
          </a:p>
          <a:p>
            <a:pPr marL="44450" indent="0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3000" smtClean="0"/>
              <a:t>-Только 1% бактерий вызывает недуги у человека.</a:t>
            </a:r>
          </a:p>
          <a:p>
            <a:pPr marL="44450" indent="0"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3000" smtClean="0"/>
          </a:p>
          <a:p>
            <a:pPr marL="44450" indent="0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3000" smtClean="0"/>
              <a:t>-Медуза на 95% состоит из воды.</a:t>
            </a:r>
          </a:p>
          <a:p>
            <a:pPr marL="44450" indent="0"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3000" smtClean="0"/>
          </a:p>
        </p:txBody>
      </p:sp>
      <p:pic>
        <p:nvPicPr>
          <p:cNvPr id="2457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309563"/>
            <a:ext cx="2187575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1639888"/>
            <a:ext cx="2187575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3238500"/>
            <a:ext cx="2187575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4716463"/>
            <a:ext cx="218757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4294967295"/>
          </p:nvPr>
        </p:nvSpPr>
        <p:spPr>
          <a:xfrm>
            <a:off x="611188" y="731838"/>
            <a:ext cx="7848600" cy="3475037"/>
          </a:xfrm>
        </p:spPr>
        <p:txBody>
          <a:bodyPr/>
          <a:lstStyle/>
          <a:p>
            <a:r>
              <a:rPr lang="ru-RU" sz="3600" smtClean="0"/>
              <a:t>Цель - помочь учащимся, </a:t>
            </a:r>
          </a:p>
          <a:p>
            <a:pPr>
              <a:buFont typeface="Georgia" pitchFamily="18" charset="0"/>
              <a:buNone/>
            </a:pPr>
            <a:r>
              <a:rPr lang="ru-RU" sz="3600" smtClean="0"/>
              <a:t>у которых есть трудности в понимании понятия процента </a:t>
            </a:r>
          </a:p>
          <a:p>
            <a:pPr>
              <a:buFont typeface="Georgia" pitchFamily="18" charset="0"/>
              <a:buNone/>
            </a:pPr>
            <a:r>
              <a:rPr lang="ru-RU" sz="3600" smtClean="0"/>
              <a:t>и в решении задач с процентами.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0825" y="1844675"/>
            <a:ext cx="8642350" cy="2520950"/>
          </a:xfrm>
        </p:spPr>
        <p:txBody>
          <a:bodyPr/>
          <a:lstStyle/>
          <a:p>
            <a:pPr marL="0" indent="0" algn="ctr" eaLnBrk="1" hangingPunct="1">
              <a:buFont typeface="Georgia" pitchFamily="18" charset="0"/>
              <a:buNone/>
            </a:pPr>
            <a:r>
              <a:rPr lang="ru-RU" sz="4000" b="1" smtClean="0">
                <a:solidFill>
                  <a:schemeClr val="tx2"/>
                </a:solidFill>
              </a:rPr>
              <a:t>Процент</a:t>
            </a:r>
            <a:r>
              <a:rPr lang="ru-RU" sz="4000" b="1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4000" b="1" smtClean="0">
                <a:solidFill>
                  <a:schemeClr val="tx2"/>
                </a:solidFill>
              </a:rPr>
              <a:t>-</a:t>
            </a:r>
            <a:r>
              <a:rPr lang="ru-RU" sz="4000" b="1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4000" b="1" smtClean="0">
                <a:solidFill>
                  <a:schemeClr val="tx2"/>
                </a:solidFill>
              </a:rPr>
              <a:t>одна сотая часть</a:t>
            </a:r>
            <a:r>
              <a:rPr lang="ru-RU" sz="4000" b="1" smtClean="0">
                <a:solidFill>
                  <a:schemeClr val="tx2"/>
                </a:solidFill>
                <a:latin typeface="Arial" charset="0"/>
              </a:rPr>
              <a:t> целого</a:t>
            </a:r>
            <a:r>
              <a:rPr lang="ru-RU" sz="4000" b="1" smtClean="0">
                <a:solidFill>
                  <a:schemeClr val="tx2"/>
                </a:solidFill>
              </a:rPr>
              <a:t>. </a:t>
            </a:r>
          </a:p>
          <a:p>
            <a:pPr marL="0" indent="0" algn="ctr" eaLnBrk="1" hangingPunct="1">
              <a:buFont typeface="Georgia" pitchFamily="18" charset="0"/>
              <a:buNone/>
            </a:pPr>
            <a:r>
              <a:rPr lang="ru-RU" sz="4000" b="1" smtClean="0">
                <a:solidFill>
                  <a:schemeClr val="tx2"/>
                </a:solidFill>
              </a:rPr>
              <a:t>Обозначается знаком %.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400" dirty="0" smtClean="0">
                <a:solidFill>
                  <a:schemeClr val="accent6"/>
                </a:solidFill>
              </a:rPr>
              <a:t>Проценты %</a:t>
            </a:r>
            <a:endParaRPr lang="ru-RU" sz="54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750" y="549275"/>
            <a:ext cx="5761038" cy="6048375"/>
          </a:xfrm>
        </p:spPr>
        <p:txBody>
          <a:bodyPr rtlCol="0">
            <a:normAutofit fontScale="85000" lnSpcReduction="20000"/>
          </a:bodyPr>
          <a:lstStyle/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История процента</a:t>
            </a:r>
          </a:p>
          <a:p>
            <a:pPr marL="0" indent="0" algn="ctr" eaLnBrk="1" fontAlgn="auto" hangingPunct="1">
              <a:lnSpc>
                <a:spcPct val="11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 средних веков человечество прекрасно обходилось без процентов, но с 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развитием торговли, математика в 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Европе обрела десятичные дроби, а с ними и </a:t>
            </a:r>
            <a:r>
              <a:rPr lang="ru-RU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проценты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Произошло это лишь </a:t>
            </a:r>
            <a:endParaRPr lang="ru-RU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eaLnBrk="1" fontAlgn="auto" hangingPunct="1">
              <a:lnSpc>
                <a:spcPct val="11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 веке, после публикации 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работы голландского 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математика </a:t>
            </a:r>
            <a:endParaRPr lang="ru-RU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eaLnBrk="1" fontAlgn="auto" hangingPunct="1">
              <a:lnSpc>
                <a:spcPct val="11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Симона  </a:t>
            </a:r>
            <a:r>
              <a:rPr lang="en-US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ru-RU" sz="2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тевина</a:t>
            </a:r>
            <a:r>
              <a:rPr lang="ru-RU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 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названием: </a:t>
            </a:r>
            <a:endParaRPr lang="ru-RU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eaLnBrk="1" fontAlgn="auto" hangingPunct="1">
              <a:lnSpc>
                <a:spcPct val="11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r>
              <a:rPr lang="ru-RU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Таблица процентов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”.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eaLnBrk="1" fontAlgn="auto" hangingPunct="1">
              <a:lnSpc>
                <a:spcPct val="11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Он впервые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опубликовал таблицы для расчета процентов в  1584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году. </a:t>
            </a:r>
          </a:p>
          <a:p>
            <a:pPr marL="0" indent="0" algn="ctr" eaLnBrk="1" fontAlgn="auto" hangingPunct="1">
              <a:lnSpc>
                <a:spcPct val="11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Симон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Стевин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инженер из города Брюгге (Нидерланды). </a:t>
            </a:r>
          </a:p>
          <a:p>
            <a:pPr marL="0" indent="0" algn="ctr" eaLnBrk="1" fontAlgn="auto" hangingPunct="1">
              <a:lnSpc>
                <a:spcPct val="11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Стевин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известен замечательным разнообразием научных открытий в том числе – особой записи десятичных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дробей.</a:t>
            </a: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333375"/>
            <a:ext cx="2592387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3213100"/>
            <a:ext cx="2592387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2"/>
          <p:cNvSpPr>
            <a:spLocks noGrp="1"/>
          </p:cNvSpPr>
          <p:nvPr>
            <p:ph sz="quarter" idx="13"/>
          </p:nvPr>
        </p:nvSpPr>
        <p:spPr>
          <a:xfrm>
            <a:off x="539750" y="731838"/>
            <a:ext cx="7920038" cy="3475037"/>
          </a:xfrm>
        </p:spPr>
        <p:txBody>
          <a:bodyPr/>
          <a:lstStyle/>
          <a:p>
            <a:pPr eaLnBrk="1" hangingPunct="1"/>
            <a:r>
              <a:rPr lang="ru-RU" sz="2800" smtClean="0"/>
              <a:t>Проценты широко использовались в Древнем Риме. Римляне называли процентами деньги, которые платил должник за каждую занятую сотню.</a:t>
            </a:r>
          </a:p>
          <a:p>
            <a:pPr eaLnBrk="1" hangingPunct="1"/>
            <a:r>
              <a:rPr lang="ru-RU" sz="2800" smtClean="0"/>
              <a:t>Из Древнего Рима проценты перешли к другим народам.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2"/>
          <p:cNvSpPr>
            <a:spLocks noGrp="1"/>
          </p:cNvSpPr>
          <p:nvPr>
            <p:ph sz="quarter" idx="13"/>
          </p:nvPr>
        </p:nvSpPr>
        <p:spPr>
          <a:xfrm>
            <a:off x="954088" y="188913"/>
            <a:ext cx="7416800" cy="6524625"/>
          </a:xfr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800" smtClean="0"/>
              <a:t>Так же есть версия, что впервые с процентами начали работать в Вавилоне. Были найдены клинописные таблицы вавилонян с расчётами процентов.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800" smtClean="0"/>
              <a:t>Позже процент появился в Индии. Индийские математики научились вычислять процент в более сложных примерах.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800" smtClean="0"/>
              <a:t>В России проценты ввёл Пётр </a:t>
            </a:r>
            <a:r>
              <a:rPr lang="en-US" sz="2800" smtClean="0"/>
              <a:t>I</a:t>
            </a:r>
            <a:r>
              <a:rPr lang="ru-RU" sz="2800" smtClean="0"/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12565063" y="4371975"/>
            <a:ext cx="46037" cy="186531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1843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549775"/>
            <a:ext cx="2262188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4549775"/>
            <a:ext cx="2011363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4549775"/>
            <a:ext cx="2857500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875" y="8181975"/>
            <a:ext cx="10771188" cy="46038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/>
          </a:p>
        </p:txBody>
      </p:sp>
      <p:sp>
        <p:nvSpPr>
          <p:cNvPr id="19458" name="Объект 2"/>
          <p:cNvSpPr>
            <a:spLocks noGrp="1"/>
          </p:cNvSpPr>
          <p:nvPr>
            <p:ph sz="quarter" idx="13"/>
          </p:nvPr>
        </p:nvSpPr>
        <p:spPr>
          <a:xfrm>
            <a:off x="4076700" y="4048125"/>
            <a:ext cx="4679950" cy="2305050"/>
          </a:xfrm>
        </p:spPr>
        <p:txBody>
          <a:bodyPr/>
          <a:lstStyle/>
          <a:p>
            <a:pPr marL="44450" indent="0" eaLnBrk="1" hangingPunct="1">
              <a:buFont typeface="Georgia" pitchFamily="18" charset="0"/>
              <a:buNone/>
            </a:pPr>
            <a:r>
              <a:rPr lang="ru-RU" sz="2800" smtClean="0"/>
              <a:t>По другой  версии, знак % </a:t>
            </a:r>
          </a:p>
          <a:p>
            <a:pPr marL="44450" indent="0" eaLnBrk="1" hangingPunct="1">
              <a:buFont typeface="Georgia" pitchFamily="18" charset="0"/>
              <a:buNone/>
            </a:pPr>
            <a:r>
              <a:rPr lang="ru-RU" sz="2800" smtClean="0"/>
              <a:t>это упрощение буквы t в слове cto, которым ранее обозначали проценты.</a:t>
            </a:r>
          </a:p>
          <a:p>
            <a:pPr marL="44450" indent="0" algn="r" eaLnBrk="1" hangingPunct="1">
              <a:buFont typeface="Georgia" pitchFamily="18" charset="0"/>
              <a:buNone/>
            </a:pPr>
            <a:endParaRPr lang="ru-RU" sz="3200" b="1" smtClean="0"/>
          </a:p>
        </p:txBody>
      </p:sp>
      <p:pic>
        <p:nvPicPr>
          <p:cNvPr id="1945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4188" y="4076700"/>
            <a:ext cx="2428875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Объект 2"/>
          <p:cNvSpPr txBox="1">
            <a:spLocks/>
          </p:cNvSpPr>
          <p:nvPr/>
        </p:nvSpPr>
        <p:spPr bwMode="auto">
          <a:xfrm>
            <a:off x="323850" y="260350"/>
            <a:ext cx="8424863" cy="342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450" algn="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sz="3000">
                <a:solidFill>
                  <a:srgbClr val="404040"/>
                </a:solidFill>
                <a:latin typeface="Trebuchet MS" pitchFamily="34" charset="0"/>
              </a:rPr>
              <a:t>Знак процента появился так: в 17 веке </a:t>
            </a:r>
          </a:p>
          <a:p>
            <a:pPr marL="44450" algn="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sz="3000">
                <a:solidFill>
                  <a:srgbClr val="404040"/>
                </a:solidFill>
                <a:latin typeface="Trebuchet MS" pitchFamily="34" charset="0"/>
              </a:rPr>
              <a:t>во Франции была издана книга о процентах, </a:t>
            </a:r>
          </a:p>
          <a:p>
            <a:pPr marL="44450" algn="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sz="3000">
                <a:solidFill>
                  <a:srgbClr val="404040"/>
                </a:solidFill>
                <a:latin typeface="Trebuchet MS" pitchFamily="34" charset="0"/>
              </a:rPr>
              <a:t>в ту пору проценты обозначали как: </a:t>
            </a:r>
            <a:r>
              <a:rPr lang="en-US" sz="3000">
                <a:solidFill>
                  <a:srgbClr val="404040"/>
                </a:solidFill>
                <a:latin typeface="Trebuchet MS" pitchFamily="34" charset="0"/>
              </a:rPr>
              <a:t>cto</a:t>
            </a:r>
            <a:r>
              <a:rPr lang="ru-RU" sz="3000">
                <a:solidFill>
                  <a:srgbClr val="404040"/>
                </a:solidFill>
                <a:latin typeface="Trebuchet MS" pitchFamily="34" charset="0"/>
              </a:rPr>
              <a:t> .</a:t>
            </a:r>
          </a:p>
          <a:p>
            <a:pPr marL="44450" algn="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sz="3000">
                <a:solidFill>
                  <a:srgbClr val="404040"/>
                </a:solidFill>
                <a:latin typeface="Trebuchet MS" pitchFamily="34" charset="0"/>
              </a:rPr>
              <a:t>При наборе печатной машинки эти три буквы приняли за дробь и напечатали </a:t>
            </a:r>
            <a:r>
              <a:rPr lang="ru-RU" sz="3000" b="1">
                <a:solidFill>
                  <a:srgbClr val="404040"/>
                </a:solidFill>
                <a:latin typeface="Trebuchet MS" pitchFamily="34" charset="0"/>
              </a:rPr>
              <a:t>%</a:t>
            </a:r>
            <a:r>
              <a:rPr lang="ru-RU" sz="3000">
                <a:solidFill>
                  <a:srgbClr val="404040"/>
                </a:solidFill>
                <a:latin typeface="Trebuchet MS" pitchFamily="34" charset="0"/>
              </a:rPr>
              <a:t>.</a:t>
            </a:r>
          </a:p>
          <a:p>
            <a:pPr marL="44450" algn="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sz="3000">
                <a:solidFill>
                  <a:srgbClr val="404040"/>
                </a:solidFill>
                <a:latin typeface="Trebuchet MS" pitchFamily="34" charset="0"/>
              </a:rPr>
              <a:t>С тех пор было принято писать вместо </a:t>
            </a:r>
            <a:r>
              <a:rPr lang="en-US" sz="3000">
                <a:solidFill>
                  <a:srgbClr val="404040"/>
                </a:solidFill>
                <a:latin typeface="Trebuchet MS" pitchFamily="34" charset="0"/>
              </a:rPr>
              <a:t>cto</a:t>
            </a:r>
            <a:r>
              <a:rPr lang="ru-RU" sz="3000">
                <a:solidFill>
                  <a:srgbClr val="404040"/>
                </a:solidFill>
                <a:latin typeface="Trebuchet MS" pitchFamily="34" charset="0"/>
              </a:rPr>
              <a:t>, </a:t>
            </a:r>
            <a:r>
              <a:rPr lang="ru-RU" sz="3000" b="1">
                <a:solidFill>
                  <a:srgbClr val="404040"/>
                </a:solidFill>
                <a:latin typeface="Trebuchet MS" pitchFamily="34" charset="0"/>
              </a:rPr>
              <a:t>%</a:t>
            </a:r>
          </a:p>
          <a:p>
            <a:pPr marL="44450" algn="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endParaRPr lang="ru-RU" sz="2600">
              <a:solidFill>
                <a:srgbClr val="404040"/>
              </a:solidFill>
              <a:latin typeface="Trebuchet MS" pitchFamily="34" charset="0"/>
            </a:endParaRPr>
          </a:p>
          <a:p>
            <a:pPr marL="44450" algn="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endParaRPr lang="ru-RU" sz="3000" b="1">
              <a:solidFill>
                <a:srgbClr val="40404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00113" y="1916113"/>
            <a:ext cx="2951162" cy="1584325"/>
          </a:xfrm>
        </p:spPr>
        <p:txBody>
          <a:bodyPr/>
          <a:lstStyle/>
          <a:p>
            <a:pPr marL="0" indent="0" algn="ctr" eaLnBrk="1" hangingPunct="1">
              <a:buFont typeface="Georgia" pitchFamily="18" charset="0"/>
              <a:buNone/>
            </a:pPr>
            <a:r>
              <a:rPr lang="ru-RU" sz="7200" smtClean="0">
                <a:solidFill>
                  <a:schemeClr val="tx2"/>
                </a:solidFill>
                <a:latin typeface="Arial" charset="0"/>
              </a:rPr>
              <a:t>1</a:t>
            </a:r>
            <a:r>
              <a:rPr lang="ru-RU" sz="7200" smtClean="0">
                <a:solidFill>
                  <a:schemeClr val="tx2"/>
                </a:solidFill>
              </a:rPr>
              <a:t>%</a:t>
            </a:r>
            <a:r>
              <a:rPr lang="ru-RU" sz="960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7200" smtClean="0">
                <a:solidFill>
                  <a:schemeClr val="tx2"/>
                </a:solidFill>
                <a:latin typeface="Arial" charset="0"/>
              </a:rPr>
              <a:t>-</a:t>
            </a:r>
            <a:endParaRPr lang="ru-RU" sz="7200" b="1" smtClean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400" dirty="0" smtClean="0">
                <a:solidFill>
                  <a:schemeClr val="accent6"/>
                </a:solidFill>
              </a:rPr>
              <a:t>Проценты %</a:t>
            </a:r>
            <a:endParaRPr lang="ru-RU" sz="5400" dirty="0">
              <a:solidFill>
                <a:schemeClr val="accent6"/>
              </a:solidFill>
            </a:endParaRPr>
          </a:p>
        </p:txBody>
      </p:sp>
      <p:sp>
        <p:nvSpPr>
          <p:cNvPr id="2049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9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3492500" y="1628775"/>
          <a:ext cx="4465638" cy="2525713"/>
        </p:xfrm>
        <a:graphic>
          <a:graphicData uri="http://schemas.openxmlformats.org/presentationml/2006/ole">
            <p:oleObj spid="_x0000_s20487" name="Формула" r:id="rId3" imgW="698197" imgH="393529" progId="Equation.3">
              <p:embed/>
            </p:oleObj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2"/>
          <p:cNvSpPr>
            <a:spLocks noGrp="1"/>
          </p:cNvSpPr>
          <p:nvPr>
            <p:ph sz="quarter" idx="13"/>
          </p:nvPr>
        </p:nvSpPr>
        <p:spPr>
          <a:xfrm>
            <a:off x="539750" y="731838"/>
            <a:ext cx="8424863" cy="5792787"/>
          </a:xfrm>
        </p:spPr>
        <p:txBody>
          <a:bodyPr/>
          <a:lstStyle/>
          <a:p>
            <a:pPr eaLnBrk="1" hangingPunct="1"/>
            <a:r>
              <a:rPr lang="ru-RU" sz="2600" smtClean="0">
                <a:solidFill>
                  <a:srgbClr val="1C067A"/>
                </a:solidFill>
              </a:rPr>
              <a:t>Чтобы перевести проценты в дробь, нужно убрать знак </a:t>
            </a:r>
            <a:r>
              <a:rPr lang="ru-RU" sz="2600" b="1" smtClean="0">
                <a:solidFill>
                  <a:srgbClr val="1C067A"/>
                </a:solidFill>
              </a:rPr>
              <a:t>%</a:t>
            </a:r>
            <a:r>
              <a:rPr lang="ru-RU" sz="2600" smtClean="0">
                <a:solidFill>
                  <a:srgbClr val="1C067A"/>
                </a:solidFill>
              </a:rPr>
              <a:t> и разделить число на </a:t>
            </a:r>
            <a:r>
              <a:rPr lang="ru-RU" sz="2600" b="1" smtClean="0">
                <a:solidFill>
                  <a:srgbClr val="1C067A"/>
                </a:solidFill>
              </a:rPr>
              <a:t>100.</a:t>
            </a:r>
          </a:p>
          <a:p>
            <a:pPr eaLnBrk="1" hangingPunct="1"/>
            <a:r>
              <a:rPr lang="ru-RU" sz="2600" smtClean="0">
                <a:solidFill>
                  <a:srgbClr val="1C067A"/>
                </a:solidFill>
              </a:rPr>
              <a:t>Например: </a:t>
            </a:r>
            <a:r>
              <a:rPr lang="ru-RU" sz="4000" b="1" smtClean="0">
                <a:solidFill>
                  <a:srgbClr val="1C067A"/>
                </a:solidFill>
              </a:rPr>
              <a:t>6%</a:t>
            </a:r>
            <a:r>
              <a:rPr lang="ru-RU" sz="4000" b="1" smtClean="0">
                <a:solidFill>
                  <a:srgbClr val="1C067A"/>
                </a:solidFill>
                <a:latin typeface="Arial" charset="0"/>
              </a:rPr>
              <a:t> --- </a:t>
            </a:r>
            <a:r>
              <a:rPr lang="ru-RU" sz="4000" b="1" smtClean="0">
                <a:solidFill>
                  <a:srgbClr val="1C067A"/>
                </a:solidFill>
              </a:rPr>
              <a:t>6:100=0,06  </a:t>
            </a:r>
          </a:p>
          <a:p>
            <a:pPr eaLnBrk="1" hangingPunct="1"/>
            <a:r>
              <a:rPr lang="ru-RU" sz="2600" smtClean="0">
                <a:solidFill>
                  <a:srgbClr val="7F0D01"/>
                </a:solidFill>
              </a:rPr>
              <a:t>Чтобы перевести десятичную дробь в проценты, нужно дробь умножить на </a:t>
            </a:r>
            <a:r>
              <a:rPr lang="ru-RU" sz="2600" b="1" smtClean="0">
                <a:solidFill>
                  <a:srgbClr val="7F0D01"/>
                </a:solidFill>
              </a:rPr>
              <a:t>100</a:t>
            </a:r>
            <a:r>
              <a:rPr lang="ru-RU" sz="2600" smtClean="0">
                <a:solidFill>
                  <a:srgbClr val="7F0D01"/>
                </a:solidFill>
              </a:rPr>
              <a:t> и добавить знак </a:t>
            </a:r>
            <a:r>
              <a:rPr lang="ru-RU" sz="2600" b="1" smtClean="0">
                <a:solidFill>
                  <a:srgbClr val="7F0D01"/>
                </a:solidFill>
              </a:rPr>
              <a:t>%</a:t>
            </a:r>
            <a:r>
              <a:rPr lang="ru-RU" sz="2600" smtClean="0">
                <a:solidFill>
                  <a:srgbClr val="7F0D01"/>
                </a:solidFill>
              </a:rPr>
              <a:t>  </a:t>
            </a:r>
          </a:p>
          <a:p>
            <a:pPr eaLnBrk="1" hangingPunct="1"/>
            <a:r>
              <a:rPr lang="ru-RU" sz="2600" smtClean="0">
                <a:solidFill>
                  <a:srgbClr val="7F0D01"/>
                </a:solidFill>
              </a:rPr>
              <a:t>Например: </a:t>
            </a:r>
            <a:r>
              <a:rPr lang="ru-RU" sz="4000" b="1" smtClean="0">
                <a:solidFill>
                  <a:srgbClr val="7F0D01"/>
                </a:solidFill>
              </a:rPr>
              <a:t>0,16</a:t>
            </a:r>
            <a:r>
              <a:rPr lang="ru-RU" sz="4000" b="1" smtClean="0">
                <a:solidFill>
                  <a:srgbClr val="7F0D01"/>
                </a:solidFill>
                <a:latin typeface="Arial" charset="0"/>
              </a:rPr>
              <a:t> --- </a:t>
            </a:r>
            <a:r>
              <a:rPr lang="ru-RU" sz="4000" b="1" smtClean="0">
                <a:solidFill>
                  <a:srgbClr val="7F0D01"/>
                </a:solidFill>
              </a:rPr>
              <a:t>0,16х100%=16%  </a:t>
            </a:r>
          </a:p>
        </p:txBody>
      </p:sp>
      <p:pic>
        <p:nvPicPr>
          <p:cNvPr id="2150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4221163"/>
            <a:ext cx="3959225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294</TotalTime>
  <Words>346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Trebuchet MS</vt:lpstr>
      <vt:lpstr>Georgia</vt:lpstr>
      <vt:lpstr>Calibri</vt:lpstr>
      <vt:lpstr>Воздушный поток</vt:lpstr>
      <vt:lpstr>Воздушный поток</vt:lpstr>
      <vt:lpstr>Воздушный поток</vt:lpstr>
      <vt:lpstr>Воздушный поток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Проценты %</dc:title>
  <dc:creator>Марина Кузина</dc:creator>
  <cp:lastModifiedBy>ДОМ</cp:lastModifiedBy>
  <cp:revision>40</cp:revision>
  <dcterms:created xsi:type="dcterms:W3CDTF">2015-03-31T09:59:50Z</dcterms:created>
  <dcterms:modified xsi:type="dcterms:W3CDTF">2015-10-13T12:43:24Z</dcterms:modified>
</cp:coreProperties>
</file>