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1" r:id="rId7"/>
    <p:sldId id="263" r:id="rId8"/>
    <p:sldId id="277" r:id="rId9"/>
    <p:sldId id="279" r:id="rId10"/>
    <p:sldId id="270" r:id="rId11"/>
    <p:sldId id="264" r:id="rId12"/>
    <p:sldId id="266" r:id="rId13"/>
    <p:sldId id="282" r:id="rId14"/>
    <p:sldId id="276" r:id="rId15"/>
    <p:sldId id="268" r:id="rId16"/>
    <p:sldId id="285" r:id="rId17"/>
    <p:sldId id="269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3300"/>
    <a:srgbClr val="0000CC"/>
    <a:srgbClr val="9900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6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E7D0E-EA2E-469D-80DA-5EA93AE429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5160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DCC0F8-1139-49EB-B683-73D2742673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811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24520-560C-4C67-A9A0-8D73FF0133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571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AEB669-0531-4886-A324-9D21473103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572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38D0A4-7A16-4EE8-8667-C949E327615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6823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8067E1-6BEF-4497-A3A7-F1F29E3CD6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7712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C8DB12-DCDA-4C2B-98CD-94D5770D58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9040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B5D2F3-673F-4327-B8A2-0B72409BA08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7819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950AB4-3872-4A78-8C5C-D8FCAC4002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0653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0441BD-FE63-41B9-A0B0-63A8BEFFAC5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9552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7B52A1-294B-444C-A33A-22BBCF73A9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053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7B4560C-5B18-488D-8FEA-2E994FA3876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3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3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15.jpeg"/><Relationship Id="rId10" Type="http://schemas.openxmlformats.org/officeDocument/2006/relationships/image" Target="../media/image26.jpeg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8913"/>
            <a:ext cx="7772400" cy="1727200"/>
          </a:xfrm>
        </p:spPr>
        <p:txBody>
          <a:bodyPr anchor="ctr"/>
          <a:lstStyle/>
          <a:p>
            <a:pPr eaLnBrk="1" hangingPunct="1"/>
            <a:endParaRPr lang="ru-RU" altLang="ru-RU" sz="4400" smtClean="0"/>
          </a:p>
        </p:txBody>
      </p:sp>
      <p:sp>
        <p:nvSpPr>
          <p:cNvPr id="205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ru-RU" altLang="ru-RU" sz="3200" smtClean="0"/>
          </a:p>
        </p:txBody>
      </p:sp>
      <p:sp>
        <p:nvSpPr>
          <p:cNvPr id="2052" name="AutoShape 25" descr="099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53" name="AutoShape 27" descr="099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054" name="Picture 29" descr="005619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34"/>
          <p:cNvSpPr>
            <a:spLocks noChangeArrowheads="1"/>
          </p:cNvSpPr>
          <p:nvPr/>
        </p:nvSpPr>
        <p:spPr bwMode="auto">
          <a:xfrm>
            <a:off x="1547813" y="1412875"/>
            <a:ext cx="424815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i="1" dirty="0">
                <a:solidFill>
                  <a:srgbClr val="CC0000"/>
                </a:solidFill>
              </a:rPr>
              <a:t>Проект по художественно-эстетическому развитию в средней группе   «Чудо ложечка»</a:t>
            </a:r>
          </a:p>
        </p:txBody>
      </p:sp>
      <p:sp>
        <p:nvSpPr>
          <p:cNvPr id="2056" name="Rectangle 35"/>
          <p:cNvSpPr>
            <a:spLocks noChangeArrowheads="1"/>
          </p:cNvSpPr>
          <p:nvPr/>
        </p:nvSpPr>
        <p:spPr bwMode="auto">
          <a:xfrm>
            <a:off x="1403350" y="5589588"/>
            <a:ext cx="5059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1">
                <a:solidFill>
                  <a:srgbClr val="C00000"/>
                </a:solidFill>
              </a:rPr>
              <a:t>Составили: воспитатели средней группы:</a:t>
            </a:r>
            <a:br>
              <a:rPr lang="ru-RU" altLang="ru-RU" i="1">
                <a:solidFill>
                  <a:srgbClr val="C00000"/>
                </a:solidFill>
              </a:rPr>
            </a:br>
            <a:r>
              <a:rPr lang="ru-RU" altLang="ru-RU" i="1">
                <a:solidFill>
                  <a:srgbClr val="C00000"/>
                </a:solidFill>
              </a:rPr>
              <a:t>                                                   Биденко Г.И.</a:t>
            </a:r>
          </a:p>
          <a:p>
            <a:pPr eaLnBrk="1" hangingPunct="1"/>
            <a:r>
              <a:rPr lang="ru-RU" altLang="ru-RU" i="1">
                <a:solidFill>
                  <a:srgbClr val="C00000"/>
                </a:solidFill>
              </a:rPr>
              <a:t>                                                   Шабунина Е.Н</a:t>
            </a:r>
            <a:r>
              <a:rPr lang="ru-RU" altLang="ru-RU" b="1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48761" y="309057"/>
            <a:ext cx="744129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" charset="0"/>
                <a:cs typeface="Arial" charset="0"/>
              </a:rPr>
              <a:t>ГБОУ ШКОЛА № 2083 СП ДЕТСКИЙ САД «СЕМИЦВЕТИК»</a:t>
            </a:r>
          </a:p>
        </p:txBody>
      </p:sp>
      <p:pic>
        <p:nvPicPr>
          <p:cNvPr id="2088" name="Picture 40" descr="1368449979rzds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96572">
            <a:off x="6884204" y="3510452"/>
            <a:ext cx="1579562" cy="15986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1268" name="Picture 4" descr="8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P104030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1052513"/>
            <a:ext cx="3240087" cy="2624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7414" name="Picture 6" descr="P104030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644900"/>
            <a:ext cx="3600450" cy="2700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7417" name="Picture 9" descr="&amp;Lcy;&amp;iecy;&amp;gcy;&amp;iecy;&amp;ncy;&amp;dcy;&amp;ycy; : &amp;Lcy;&amp;ocy;&amp;zhcy;&amp;kcy;&amp;a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052513"/>
            <a:ext cx="3455987" cy="1898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1272" name="Text Box 14"/>
          <p:cNvSpPr txBox="1">
            <a:spLocks noChangeArrowheads="1"/>
          </p:cNvSpPr>
          <p:nvPr/>
        </p:nvSpPr>
        <p:spPr bwMode="auto">
          <a:xfrm>
            <a:off x="2195513" y="404813"/>
            <a:ext cx="4343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>
                <a:solidFill>
                  <a:srgbClr val="CC0000"/>
                </a:solidFill>
              </a:rPr>
              <a:t>Весёлые «Ложкари»</a:t>
            </a:r>
          </a:p>
        </p:txBody>
      </p:sp>
      <p:sp>
        <p:nvSpPr>
          <p:cNvPr id="11273" name="Rectangle 16"/>
          <p:cNvSpPr>
            <a:spLocks noChangeArrowheads="1"/>
          </p:cNvSpPr>
          <p:nvPr/>
        </p:nvSpPr>
        <p:spPr bwMode="auto">
          <a:xfrm>
            <a:off x="4716463" y="4221163"/>
            <a:ext cx="3600450" cy="168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i="1">
                <a:solidFill>
                  <a:srgbClr val="CC0000"/>
                </a:solidFill>
              </a:rPr>
              <a:t>Ложки разными бывают, </a:t>
            </a:r>
          </a:p>
          <a:p>
            <a:pPr algn="ctr" eaLnBrk="1" hangingPunct="1"/>
            <a:r>
              <a:rPr lang="ru-RU" altLang="ru-RU" sz="2000" b="1" i="1">
                <a:solidFill>
                  <a:srgbClr val="CC0000"/>
                </a:solidFill>
              </a:rPr>
              <a:t>И на них порой играют.</a:t>
            </a:r>
          </a:p>
          <a:p>
            <a:pPr algn="ctr" eaLnBrk="1" hangingPunct="1"/>
            <a:r>
              <a:rPr lang="ru-RU" altLang="ru-RU" sz="2000" b="1" i="1">
                <a:solidFill>
                  <a:srgbClr val="CC0000"/>
                </a:solidFill>
              </a:rPr>
              <a:t>Отбивают ритм такой.</a:t>
            </a:r>
          </a:p>
          <a:p>
            <a:pPr algn="ctr" eaLnBrk="1" hangingPunct="1"/>
            <a:r>
              <a:rPr lang="ru-RU" altLang="ru-RU" sz="2000" b="1" i="1">
                <a:solidFill>
                  <a:srgbClr val="CC0000"/>
                </a:solidFill>
              </a:rPr>
              <a:t>Сразу в пляс пойдет любой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2292" name="Picture 5" descr="8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1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971550" y="333375"/>
            <a:ext cx="69850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/>
              <a:t>                     </a:t>
            </a:r>
            <a:r>
              <a:rPr lang="ru-RU" altLang="ru-RU" sz="3200" b="1" i="1">
                <a:solidFill>
                  <a:srgbClr val="CC0000"/>
                </a:solidFill>
              </a:rPr>
              <a:t>Исследовательская деятельность</a:t>
            </a:r>
          </a:p>
          <a:p>
            <a:pPr algn="ctr" eaLnBrk="1" hangingPunct="1"/>
            <a:endParaRPr lang="ru-RU" altLang="ru-RU" sz="2400">
              <a:solidFill>
                <a:srgbClr val="000066"/>
              </a:solidFill>
            </a:endParaRPr>
          </a:p>
          <a:p>
            <a:pPr algn="ctr" eaLnBrk="1" hangingPunct="1"/>
            <a:r>
              <a:rPr lang="ru-RU" altLang="ru-RU" sz="2400">
                <a:solidFill>
                  <a:srgbClr val="000066"/>
                </a:solidFill>
              </a:rPr>
              <a:t>           </a:t>
            </a:r>
            <a:endParaRPr lang="ru-RU" altLang="ru-RU" sz="2400" b="1" i="1">
              <a:solidFill>
                <a:srgbClr val="FF3300"/>
              </a:solidFill>
            </a:endParaRPr>
          </a:p>
        </p:txBody>
      </p:sp>
      <p:pic>
        <p:nvPicPr>
          <p:cNvPr id="11272" name="Picture 8" descr="P10403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052736"/>
            <a:ext cx="2735263" cy="216967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1273" name="Picture 5" descr="C:\Users\Дмитрий\Desktop\img20110322140839_93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412776"/>
            <a:ext cx="1220787" cy="1471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274" name="Picture 10" descr="2015-01-29 0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8307" y="4390940"/>
            <a:ext cx="2808287" cy="226218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1280" name="Picture 16" descr="&amp;Scy;&amp;tcy;&amp;ocy;&amp;lcy;&amp;ocy;&amp;vcy;&amp;ocy;&amp;iecy; &amp;scy;&amp;iecy;&amp;rcy;&amp;iecy;&amp;bcy;&amp;rcy;&amp;ocy;. &amp;pcy;&amp;rcy;&amp;icy;&amp;bcy;&amp;ocy;&amp;rcy;&amp;ycy; &amp;scy;&amp;tcy;&amp;ocy;&amp;lcy;&amp;ocy;&amp;vcy;&amp;ycy;&amp;iecy;. &amp;Lcy;&amp;ocy;&amp;zhcy;&amp;kcy;&amp;acy; &amp;icy;&amp;zcy; &amp;scy;&amp;iecy;&amp;rcy;&amp;iecy;&amp;bcy;&amp;rcy;&amp;acy; &amp;dcy;&amp;iecy;&amp;tcy;&amp;scy;&amp;kcy;&amp;acy;&amp;ya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51" y="3887170"/>
            <a:ext cx="1728787" cy="1511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2298" name="Picture 22" descr="&amp;Lcy;&amp;ocy;&amp;zhcy;&amp;kcy;&amp;a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5563" y="5365750"/>
            <a:ext cx="201612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8" name="Picture 24" descr="881-053 VETTA &amp;Kcy;&amp;ocy;&amp;lcy;&amp;ocy;&amp;rcy; &amp;Lcy;&amp;ocy;&amp;zhcy;&amp;kcy;&amp;acy; &amp;kcy;&amp;rcy;&amp;acy;&amp;scy;&amp;ncy;&amp;acy;&amp;yacy; SK05M021 - &amp;Gcy;&amp;acy;&amp;lcy;&amp;acy;&amp;TScy;&amp;iecy;&amp;ncy;&amp;tcy;&amp;rcy;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9233" y="3782133"/>
            <a:ext cx="2016125" cy="1217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300" name="Rectangle 26"/>
          <p:cNvSpPr>
            <a:spLocks noChangeArrowheads="1"/>
          </p:cNvSpPr>
          <p:nvPr/>
        </p:nvSpPr>
        <p:spPr bwMode="auto">
          <a:xfrm>
            <a:off x="2774950" y="3159125"/>
            <a:ext cx="37560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FF3300"/>
                </a:solidFill>
              </a:rPr>
              <a:t>Чтоб есть суп – она большая.</a:t>
            </a:r>
            <a:br>
              <a:rPr lang="ru-RU" altLang="ru-RU" b="1" i="1">
                <a:solidFill>
                  <a:srgbClr val="FF3300"/>
                </a:solidFill>
              </a:rPr>
            </a:br>
            <a:r>
              <a:rPr lang="ru-RU" altLang="ru-RU" b="1" i="1">
                <a:solidFill>
                  <a:srgbClr val="FF3300"/>
                </a:solidFill>
              </a:rPr>
              <a:t>И для каши есть такая.</a:t>
            </a:r>
            <a:br>
              <a:rPr lang="ru-RU" altLang="ru-RU" b="1" i="1">
                <a:solidFill>
                  <a:srgbClr val="FF3300"/>
                </a:solidFill>
              </a:rPr>
            </a:br>
            <a:r>
              <a:rPr lang="ru-RU" altLang="ru-RU" b="1" i="1">
                <a:solidFill>
                  <a:srgbClr val="FF3300"/>
                </a:solidFill>
              </a:rPr>
              <a:t>Меньше чайная немножко.</a:t>
            </a:r>
            <a:br>
              <a:rPr lang="ru-RU" altLang="ru-RU" b="1" i="1">
                <a:solidFill>
                  <a:srgbClr val="FF3300"/>
                </a:solidFill>
              </a:rPr>
            </a:br>
            <a:r>
              <a:rPr lang="ru-RU" altLang="ru-RU" b="1" i="1">
                <a:solidFill>
                  <a:srgbClr val="FF3300"/>
                </a:solidFill>
              </a:rPr>
              <a:t>Что это? Конечно … (ложка)</a:t>
            </a:r>
          </a:p>
        </p:txBody>
      </p:sp>
      <p:pic>
        <p:nvPicPr>
          <p:cNvPr id="11271" name="Picture 7" descr="P104030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2522538" cy="218396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3316" name="Picture 4" descr="8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5" descr="&amp;Rcy;&amp;ocy;&amp;lcy;&amp;icy;&amp;kcy;&amp;icy; &amp;icy;&amp;zcy; &amp;kcy;&amp;acy;&amp;tcy;&amp;iecy;&amp;gcy;&amp;ocy;&amp;rcy;&amp;icy;&amp;icy; &quot;&amp;Dcy;&amp;iecy;&amp;tcy;&amp;scy;&amp;kcy;&amp;icy;&amp;iecy; &amp;fcy;&amp;icy;&amp;lcy;&amp;softcy;&amp;mcy;&amp;ycy;&quot; - &amp;Mcy;&amp;ucy;&amp;lcy;&amp;softcy;&amp;tcy;&amp;lcy;&amp;yacy;&amp;ncy;&amp;dcy;&amp;icy;&amp;yacy; - &amp;vcy;&amp;icy;&amp;dcy;&amp;iecy;&amp;ocy; &amp;dcy;&amp;lcy;&amp;yacy; &amp;dcy;&amp;iecy;&amp;tcy;&amp;iecy;&amp;j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1700213"/>
            <a:ext cx="1944687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19"/>
          <p:cNvSpPr txBox="1">
            <a:spLocks noChangeArrowheads="1"/>
          </p:cNvSpPr>
          <p:nvPr/>
        </p:nvSpPr>
        <p:spPr bwMode="auto">
          <a:xfrm>
            <a:off x="755650" y="765175"/>
            <a:ext cx="28368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>
                <a:solidFill>
                  <a:srgbClr val="FF3300"/>
                </a:solidFill>
              </a:rPr>
              <a:t>Чтение сказок</a:t>
            </a:r>
          </a:p>
        </p:txBody>
      </p:sp>
      <p:sp>
        <p:nvSpPr>
          <p:cNvPr id="13319" name="AutoShape 21" descr="099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3320" name="Picture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180022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Text Box 28"/>
          <p:cNvSpPr txBox="1">
            <a:spLocks noChangeArrowheads="1"/>
          </p:cNvSpPr>
          <p:nvPr/>
        </p:nvSpPr>
        <p:spPr bwMode="auto">
          <a:xfrm>
            <a:off x="4572000" y="1052513"/>
            <a:ext cx="4464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>
                <a:solidFill>
                  <a:srgbClr val="FF3300"/>
                </a:solidFill>
              </a:rPr>
              <a:t>Отгадывание загадок</a:t>
            </a:r>
          </a:p>
        </p:txBody>
      </p:sp>
      <p:sp>
        <p:nvSpPr>
          <p:cNvPr id="13322" name="Rectangle 29"/>
          <p:cNvSpPr>
            <a:spLocks noChangeArrowheads="1"/>
          </p:cNvSpPr>
          <p:nvPr/>
        </p:nvSpPr>
        <p:spPr bwMode="auto">
          <a:xfrm>
            <a:off x="4932363" y="2349500"/>
            <a:ext cx="32543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1">
                <a:solidFill>
                  <a:srgbClr val="FF3300"/>
                </a:solidFill>
              </a:rPr>
              <a:t>Не лопата, не совок,</a:t>
            </a:r>
            <a:br>
              <a:rPr lang="ru-RU" altLang="ru-RU" i="1">
                <a:solidFill>
                  <a:srgbClr val="FF3300"/>
                </a:solidFill>
              </a:rPr>
            </a:br>
            <a:r>
              <a:rPr lang="ru-RU" altLang="ru-RU" i="1">
                <a:solidFill>
                  <a:srgbClr val="FF3300"/>
                </a:solidFill>
              </a:rPr>
              <a:t>Что захватит, то в роток;</a:t>
            </a:r>
            <a:br>
              <a:rPr lang="ru-RU" altLang="ru-RU" i="1">
                <a:solidFill>
                  <a:srgbClr val="FF3300"/>
                </a:solidFill>
              </a:rPr>
            </a:br>
            <a:r>
              <a:rPr lang="ru-RU" altLang="ru-RU" i="1">
                <a:solidFill>
                  <a:srgbClr val="FF3300"/>
                </a:solidFill>
              </a:rPr>
              <a:t>Кашу, суп или окрошку…</a:t>
            </a:r>
            <a:br>
              <a:rPr lang="ru-RU" altLang="ru-RU" i="1">
                <a:solidFill>
                  <a:srgbClr val="FF3300"/>
                </a:solidFill>
              </a:rPr>
            </a:br>
            <a:r>
              <a:rPr lang="ru-RU" altLang="ru-RU" i="1">
                <a:solidFill>
                  <a:srgbClr val="FF3300"/>
                </a:solidFill>
              </a:rPr>
              <a:t>Вы узнали? Это   (ложка)</a:t>
            </a:r>
          </a:p>
        </p:txBody>
      </p:sp>
      <p:pic>
        <p:nvPicPr>
          <p:cNvPr id="13323" name="Picture 3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112" y="4352131"/>
            <a:ext cx="2232025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36" descr="&amp;Acy; &amp;icy;&amp;gcy;&amp;rcy;&amp;acy;&amp;lcy;&amp;icy; &amp;ocy;&amp;ncy;&amp;icy; &amp;tcy;&amp;acy;&amp;kcy;. &amp;Ncy;&amp;acy; &amp;dcy;&amp;ucy;&amp;dcy;&amp;ocy;&amp;chcy;&amp;kcy;&amp;iecy;: &amp;Dcy;&amp;Ucy; - &amp;Dcy;&amp;Ucy; - &amp;Dcy;&amp;Ucy;. &amp;Ncy;&amp;acy; &amp;lcy;&amp;ocy;&amp;zhcy;&amp;kcy;&amp;acy;&amp;khcy;: &amp;Tcy;&amp;Ucy;&amp;Kcy; - &amp;Tcy;&amp;Ucy;&amp;Kcy; - &amp;Tcy;&amp;Ucy;&amp;Kcy;. &amp;Ncy;&amp;acy; &amp;kcy;&amp;ocy;&amp;lcy;&amp;ocy;&amp;kcy;&amp;ocy;&amp;lcy;&amp;softcy;&amp;chcy;&amp;icy;&amp;kcy;&amp;iecy;: &amp;Dcy;&amp;Icy;&amp;Ncy;&amp;SOFTcy; - &amp;Dcy;&amp;Icy;&amp;Ncy;&amp;SOFTcy;. &amp;Ncy;&amp;acy; &amp;bcy;&amp;acy;&amp;rcy;&amp;acy;&amp;bcy;&amp;acy;&amp;ncy;&amp;iecy;: &amp;Tcy;&amp;Rcy;&amp;Acy; - &amp;Tcy;&amp;Acy; - &amp;Tcy;&amp;A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054357">
            <a:off x="4587875" y="4454525"/>
            <a:ext cx="21621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37" descr="&amp;Kcy;&amp;acy;&amp;rcy;&amp;tcy;&amp;icy;&amp;ncy;&amp;kcy;&amp;icy; &amp;kcy;&amp;ncy;&amp;icy;&amp;zhcy;&amp;iecy;&amp;kcy;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3789363"/>
            <a:ext cx="18764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8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7116" y="28741"/>
            <a:ext cx="9342273" cy="70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3" descr="&amp;Acy;&amp;ncy;&amp;tcy;&amp;ocy;&amp;shcy;&amp;kcy;&amp;acy; / &amp;Dcy;&amp;vcy;&amp;acy; &amp;vcy;&amp;iecy;&amp;scy;&amp;iocy;&amp;lcy;&amp;ycy;&amp;khcy; &amp;gcy;&amp;ucy;&amp;scy;&amp;yacy; / &amp;Rcy;&amp;ycy;&amp;zhcy;&amp;icy;&amp;jcy;, &amp;rcy;&amp;ycy;&amp;zhcy;&amp;icy;&amp;jcy;, &amp;kcy;&amp;ocy;&amp;ncy;&amp;ocy;&amp;pcy;&amp;acy;&amp;tcy;&amp;ycy;&amp;jcy; (&amp;Lcy;&amp;iecy;&amp;ocy;&amp;ncy;&amp;icy;&amp;dcy; &amp;Ncy;&amp;ocy;&amp;scy;&amp;ycy;&amp;rcy;&amp;iecy;&amp;vcy;) 1969-1971 &amp;gcy;&amp;gcy;., &amp;rcy;&amp;icy;&amp;scy;&amp;ocy;&amp;vcy;&amp;acy;&amp;ncy;&amp;ncy;&amp;acy;&amp;yacy; &amp;acy;&amp;ncy;&amp;icy;&amp;mcy;&amp;acy;&amp;tscy;&amp;icy;&amp;yacy;, DVDRi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02524"/>
            <a:ext cx="3052370" cy="23018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4" descr="&amp;Kcy;&amp;ocy;&amp;ncy;&amp;fcy;&amp;iecy;&amp;rcy;&amp;iecy;&amp;ncy;&amp;tscy;&amp;icy;&amp;icy; &amp;kcy;&amp;lcy;&amp;ucy;&amp;bcy;&amp;acy; &amp;Rcy;&amp;ocy;&amp;dcy;&amp;icy;&amp;mcy; &amp;icy; &amp;vcy;&amp;ycy;&amp;rcy;&amp;acy;&amp;scy;&amp;tcy;&amp;icy;&amp;mcy; &amp;Scy;&amp;ocy;&amp;vcy;&amp;mcy;&amp;iecy;&amp;scy;&amp;tcy;&amp;ncy;&amp;ycy;&amp;iecy; &amp;pcy;&amp;ocy;&amp;kcy;&amp;ucy;&amp;pcy;&amp;kcy;&amp;icy;- &amp;pcy;&amp;rcy;&amp;ocy;&amp;dcy;&amp;ucy;&amp;kcy;&amp;tcy;&amp;ycy; &amp;CHcy;&amp;acy;&amp;jcy;, &amp;Kcy;&amp;ocy;&amp;fcy;&amp;iecy; &amp;Pcy;&amp;ocy;&amp;tcy;&amp;acy;&amp;ncy;&amp;tscy;&amp;ucy;&amp;iecy;&amp;mcy; &amp;Dcy;&amp;ucy;&amp;bcy;&amp;lcy;&amp;softcy; 9 &amp;scy;&amp;tcy;&amp;rcy;.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9522" y="3714674"/>
            <a:ext cx="3116563" cy="2487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4310" y="2480886"/>
            <a:ext cx="1871663" cy="230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835696" y="571497"/>
            <a:ext cx="62646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3200" b="1" i="1" dirty="0" smtClean="0">
                <a:solidFill>
                  <a:srgbClr val="CC0000"/>
                </a:solidFill>
              </a:rPr>
              <a:t>Любимые  мультфильмы</a:t>
            </a:r>
            <a:endParaRPr lang="ru-RU" altLang="ru-RU" sz="3200" b="1" i="1" dirty="0">
              <a:solidFill>
                <a:srgbClr val="CC0000"/>
              </a:solidFill>
            </a:endParaRPr>
          </a:p>
        </p:txBody>
      </p:sp>
      <p:pic>
        <p:nvPicPr>
          <p:cNvPr id="16" name="Picture 6" descr="&amp;Pcy;&amp;iecy;&amp;tcy;&amp;ucy;&amp;shcy;&amp;ocy;&amp;kcy; - &amp;zcy;&amp;ocy;&amp;lcy;&amp;ocy;&amp;tcy;&amp;ocy;&amp;jcy; &amp;gcy;&amp;rcy;&amp;iecy;&amp;bcy;&amp;iecy;&amp;shcy;&amp;ocy;&amp;kcy; - &amp;vcy;&amp;icy;&amp;dcy;&amp;iecy;&amp;ocy; &amp;scy;&amp;mcy;&amp;ocy;&amp;tcy;&amp;rcy;&amp;iecy;&amp;tcy;&amp;soft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912670"/>
            <a:ext cx="3053186" cy="2289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3800" name="Picture 8" descr="&amp;Icy;&amp;lcy;&amp;lcy;&amp;yucy;&amp;scy;&amp;tcy;&amp;rcy;&amp;acy;&amp;tscy;&amp;icy;&amp;yacy; 4 &amp;icy;&amp;zcy; 9 &amp;dcy;&amp;lcy;&amp;yacy; &amp;Icy;&amp;gcy;&amp;rcy;&amp;acy;&amp;iecy;&amp;mcy; &amp;vcy; &amp;scy;&amp;kcy;&amp;acy;&amp;zcy;&amp;kcy;&amp;ucy;. &amp;Tcy;&amp;rcy;&amp;icy; &amp;mcy;&amp;iecy;&amp;dcy;&amp;vcy;&amp;iecy;&amp;dcy;&amp;yacy; &amp;Lcy;&amp;acy;&amp;bcy;&amp;icy;&amp;rcy;&amp;icy;&amp;ncy;&amp;tcy; - &amp;kcy;&amp;ncy;&amp;icy;&amp;gcy;&amp;i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110" y="1186003"/>
            <a:ext cx="3018067" cy="2263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060661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4339" name="Picture 4" descr="84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25606" name="Picture 6" descr="P10402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3022600" cy="2305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1042988" y="549275"/>
            <a:ext cx="7388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>
                <a:solidFill>
                  <a:srgbClr val="CC0000"/>
                </a:solidFill>
              </a:rPr>
              <a:t>Театрализованная деятельность</a:t>
            </a:r>
          </a:p>
        </p:txBody>
      </p:sp>
      <p:pic>
        <p:nvPicPr>
          <p:cNvPr id="25611" name="Picture 11" descr="DSC0314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"/>
          <a:stretch/>
        </p:blipFill>
        <p:spPr bwMode="auto">
          <a:xfrm>
            <a:off x="3598863" y="3140968"/>
            <a:ext cx="2052637" cy="1977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343" name="Rectangle 13"/>
          <p:cNvSpPr>
            <a:spLocks noChangeArrowheads="1"/>
          </p:cNvSpPr>
          <p:nvPr/>
        </p:nvSpPr>
        <p:spPr bwMode="auto">
          <a:xfrm>
            <a:off x="3924300" y="1484313"/>
            <a:ext cx="47529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FF3300"/>
                </a:solidFill>
              </a:rPr>
              <a:t>Эта простая ложка — Котова, эта простая ложка — Петина, а эта не простая — точеная, ручка золоченая, — Жихаркина. Никому ее не отдам.</a:t>
            </a:r>
            <a:r>
              <a:rPr lang="ru-RU" altLang="ru-RU"/>
              <a:t> </a:t>
            </a:r>
          </a:p>
        </p:txBody>
      </p:sp>
      <p:pic>
        <p:nvPicPr>
          <p:cNvPr id="25614" name="Picture 14" descr="DSC031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861049"/>
            <a:ext cx="2232025" cy="2014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4345" name="Rectangle 16"/>
          <p:cNvSpPr>
            <a:spLocks noChangeArrowheads="1"/>
          </p:cNvSpPr>
          <p:nvPr/>
        </p:nvSpPr>
        <p:spPr bwMode="auto">
          <a:xfrm>
            <a:off x="2916238" y="5157788"/>
            <a:ext cx="3240087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FF3300"/>
                </a:solidFill>
              </a:rPr>
              <a:t>Возле каждой тарелочки лежала ложка: большая, средняя и маленькая. </a:t>
            </a:r>
          </a:p>
        </p:txBody>
      </p:sp>
      <p:pic>
        <p:nvPicPr>
          <p:cNvPr id="25617" name="Picture 17" descr="2015-01-29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3644900"/>
            <a:ext cx="2303463" cy="2301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4347" name="Picture 19" descr="&amp;Lcy;&amp;ocy;&amp;zhcy;&amp;kcy;&amp;a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75068">
            <a:off x="5026025" y="2686050"/>
            <a:ext cx="201612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5364" name="Picture 4" descr="8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8" descr="P104023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48680"/>
            <a:ext cx="3024436" cy="27040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5369" name="Picture 9" descr="P10403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89040"/>
            <a:ext cx="2592288" cy="23208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48680"/>
            <a:ext cx="2880320" cy="2386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1187450" y="2997200"/>
            <a:ext cx="14398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i="1">
                <a:solidFill>
                  <a:srgbClr val="7030A0"/>
                </a:solidFill>
              </a:rPr>
              <a:t>ЛЕПКА</a:t>
            </a:r>
            <a:endParaRPr lang="ru-RU" altLang="ru-RU">
              <a:solidFill>
                <a:srgbClr val="7030A0"/>
              </a:solidFill>
            </a:endParaRP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971550" y="6237288"/>
            <a:ext cx="1871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i="1">
                <a:solidFill>
                  <a:srgbClr val="7030A0"/>
                </a:solidFill>
              </a:rPr>
              <a:t>АППЛИКАЦИЯ</a:t>
            </a:r>
            <a:endParaRPr lang="ru-RU" altLang="ru-RU">
              <a:solidFill>
                <a:srgbClr val="7030A0"/>
              </a:solidFill>
            </a:endParaRPr>
          </a:p>
        </p:txBody>
      </p:sp>
      <p:sp>
        <p:nvSpPr>
          <p:cNvPr id="15370" name="Rectangle 13"/>
          <p:cNvSpPr>
            <a:spLocks noChangeArrowheads="1"/>
          </p:cNvSpPr>
          <p:nvPr/>
        </p:nvSpPr>
        <p:spPr bwMode="auto">
          <a:xfrm>
            <a:off x="5867400" y="3357563"/>
            <a:ext cx="2952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7030A0"/>
                </a:solidFill>
              </a:rPr>
              <a:t>ПЛАСТИЛИНОГРАФИЯ</a:t>
            </a:r>
            <a:endParaRPr lang="ru-RU" altLang="ru-RU">
              <a:solidFill>
                <a:srgbClr val="7030A0"/>
              </a:solidFill>
            </a:endParaRPr>
          </a:p>
        </p:txBody>
      </p:sp>
      <p:pic>
        <p:nvPicPr>
          <p:cNvPr id="16" name="Picture 7" descr="P104027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789040"/>
            <a:ext cx="2176338" cy="2479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7" name="Picture 5" descr="P104028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789040"/>
            <a:ext cx="2143815" cy="2533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5003800" y="6308725"/>
            <a:ext cx="2305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i="1">
                <a:solidFill>
                  <a:srgbClr val="7030A0"/>
                </a:solidFill>
              </a:rPr>
              <a:t>РИСОВАНИЕ</a:t>
            </a:r>
            <a:endParaRPr lang="ru-RU" altLang="ru-RU">
              <a:solidFill>
                <a:srgbClr val="7030A0"/>
              </a:solidFill>
            </a:endParaRPr>
          </a:p>
        </p:txBody>
      </p:sp>
      <p:pic>
        <p:nvPicPr>
          <p:cNvPr id="15374" name="Picture 10" descr="&amp;CHcy;&amp;icy;&amp;tcy;&amp;acy;&amp;lcy;&amp;softcy;&amp;ncy;&amp;ycy;&amp;jcy; &amp;zcy;&amp;acy;&amp;lcy;. &amp;Dcy;&amp;ocy;&amp;rcy;&amp;ocy;&amp;gcy;&amp;acy; &amp;lcy;&amp;ocy;&amp;zhcy;&amp;kcy;&amp;acy; &amp;kcy; &amp;ocy;&amp;bcy;&amp;iecy;&amp;dcy;&amp;ucy;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341438"/>
            <a:ext cx="2016125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8436" name="Picture 4" descr="8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P104029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92150"/>
            <a:ext cx="2520950" cy="2520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P104029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692150"/>
            <a:ext cx="2513012" cy="2592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P104023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692150"/>
            <a:ext cx="2520950" cy="2233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8" descr="P104023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4206875"/>
            <a:ext cx="2592388" cy="2317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9" descr="P104031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933825"/>
            <a:ext cx="2592388" cy="2320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1" descr="P104024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4292600"/>
            <a:ext cx="2159000" cy="2232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Rectangle 15"/>
          <p:cNvSpPr>
            <a:spLocks noChangeArrowheads="1"/>
          </p:cNvSpPr>
          <p:nvPr/>
        </p:nvSpPr>
        <p:spPr bwMode="auto">
          <a:xfrm>
            <a:off x="3059113" y="3068638"/>
            <a:ext cx="3575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 dirty="0">
                <a:solidFill>
                  <a:srgbClr val="FF3300"/>
                </a:solidFill>
              </a:rPr>
              <a:t>Наварила мама кашки.</a:t>
            </a:r>
            <a:br>
              <a:rPr lang="ru-RU" altLang="ru-RU" b="1" i="1" dirty="0">
                <a:solidFill>
                  <a:srgbClr val="FF3300"/>
                </a:solidFill>
              </a:rPr>
            </a:br>
            <a:r>
              <a:rPr lang="ru-RU" altLang="ru-RU" b="1" i="1" dirty="0">
                <a:solidFill>
                  <a:srgbClr val="FF3300"/>
                </a:solidFill>
              </a:rPr>
              <a:t>Положила кашку в чашки.</a:t>
            </a:r>
            <a:br>
              <a:rPr lang="ru-RU" altLang="ru-RU" b="1" i="1" dirty="0">
                <a:solidFill>
                  <a:srgbClr val="FF3300"/>
                </a:solidFill>
              </a:rPr>
            </a:br>
            <a:r>
              <a:rPr lang="ru-RU" altLang="ru-RU" b="1" i="1" dirty="0">
                <a:solidFill>
                  <a:srgbClr val="FF3300"/>
                </a:solidFill>
              </a:rPr>
              <a:t>Будем кушать понемножку.</a:t>
            </a:r>
            <a:br>
              <a:rPr lang="ru-RU" altLang="ru-RU" b="1" i="1" dirty="0">
                <a:solidFill>
                  <a:srgbClr val="FF3300"/>
                </a:solidFill>
              </a:rPr>
            </a:br>
            <a:r>
              <a:rPr lang="ru-RU" altLang="ru-RU" b="1" i="1" dirty="0">
                <a:solidFill>
                  <a:srgbClr val="FF3300"/>
                </a:solidFill>
              </a:rPr>
              <a:t>Только дайте, дайте (ложку)</a:t>
            </a: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2127923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388" name="Picture 4" descr="8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584"/>
            <a:ext cx="9144000" cy="689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547813" y="620713"/>
            <a:ext cx="698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i="1">
                <a:solidFill>
                  <a:srgbClr val="CC0000"/>
                </a:solidFill>
              </a:rPr>
              <a:t>ВЫСТАВКА ДЕТСКИИХ РАБОТ «ВОТ ТАК ЛОЖЕЧКА!»</a:t>
            </a:r>
          </a:p>
        </p:txBody>
      </p:sp>
      <p:pic>
        <p:nvPicPr>
          <p:cNvPr id="16390" name="Picture 6" descr="P10402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601" y="1077401"/>
            <a:ext cx="2788295" cy="221575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6391" name="Picture 7" descr="P10403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714791"/>
            <a:ext cx="2510850" cy="230179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6392" name="Picture 8" descr="P104023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719757"/>
            <a:ext cx="2825674" cy="229186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6394" name="Picture 10" descr="P104027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3521" y="1171274"/>
            <a:ext cx="2632068" cy="228069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3471863" y="1865313"/>
            <a:ext cx="239712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FF3300"/>
                </a:solidFill>
              </a:rPr>
              <a:t>По моей тарелке</a:t>
            </a:r>
          </a:p>
          <a:p>
            <a:pPr eaLnBrk="1" hangingPunct="1"/>
            <a:r>
              <a:rPr lang="ru-RU" altLang="ru-RU" b="1" i="1">
                <a:solidFill>
                  <a:srgbClr val="FF3300"/>
                </a:solidFill>
              </a:rPr>
              <a:t>Лодочка плывёт.</a:t>
            </a:r>
          </a:p>
          <a:p>
            <a:pPr eaLnBrk="1" hangingPunct="1"/>
            <a:r>
              <a:rPr lang="ru-RU" altLang="ru-RU" b="1" i="1">
                <a:solidFill>
                  <a:srgbClr val="FF3300"/>
                </a:solidFill>
              </a:rPr>
              <a:t>Лодочку с едою </a:t>
            </a:r>
          </a:p>
          <a:p>
            <a:pPr eaLnBrk="1" hangingPunct="1"/>
            <a:r>
              <a:rPr lang="ru-RU" altLang="ru-RU" b="1" i="1">
                <a:solidFill>
                  <a:srgbClr val="FF3300"/>
                </a:solidFill>
              </a:rPr>
              <a:t>Отправляю в рот.</a:t>
            </a:r>
          </a:p>
          <a:p>
            <a:pPr eaLnBrk="1" hangingPunct="1"/>
            <a:r>
              <a:rPr lang="ru-RU" altLang="ru-RU" b="1" i="1">
                <a:solidFill>
                  <a:srgbClr val="FF3300"/>
                </a:solidFill>
              </a:rPr>
              <a:t>          (Ложка).</a:t>
            </a:r>
          </a:p>
          <a:p>
            <a:pPr eaLnBrk="1" hangingPunct="1"/>
            <a:endParaRPr lang="ru-RU" altLang="ru-RU" b="1" i="1">
              <a:solidFill>
                <a:srgbClr val="FF3300"/>
              </a:solidFill>
            </a:endParaRPr>
          </a:p>
        </p:txBody>
      </p:sp>
      <p:sp>
        <p:nvSpPr>
          <p:cNvPr id="16395" name="AutoShape 14" descr="IMG_6147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4" name="Picture 19" descr="&amp;Lcy;&amp;ocy;&amp;zhcy;&amp;kcy;&amp;a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75068">
            <a:off x="3517639" y="3264693"/>
            <a:ext cx="201612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11" name="Picture 4" descr="84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24582" name="Picture 6" descr="09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412875"/>
            <a:ext cx="4321175" cy="39608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24583" name="Picture 7" descr="P104032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8806" y="3763017"/>
            <a:ext cx="2233612" cy="2101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24584" name="Picture 8" descr="IMG_614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1412875"/>
            <a:ext cx="3025775" cy="22685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950913" y="5537200"/>
            <a:ext cx="2811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CC0000"/>
                </a:solidFill>
              </a:rPr>
              <a:t>Сказка «Курочка Ряба»</a:t>
            </a: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5867400" y="5876925"/>
            <a:ext cx="1349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CC0000"/>
                </a:solidFill>
              </a:rPr>
              <a:t>Машенька</a:t>
            </a:r>
          </a:p>
        </p:txBody>
      </p:sp>
      <p:sp>
        <p:nvSpPr>
          <p:cNvPr id="17417" name="Text Box 5"/>
          <p:cNvSpPr txBox="1">
            <a:spLocks noChangeArrowheads="1"/>
          </p:cNvSpPr>
          <p:nvPr/>
        </p:nvSpPr>
        <p:spPr bwMode="auto">
          <a:xfrm>
            <a:off x="3395374" y="610726"/>
            <a:ext cx="2289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i="1" dirty="0" smtClean="0">
                <a:solidFill>
                  <a:srgbClr val="CC0000"/>
                </a:solidFill>
              </a:rPr>
              <a:t>«</a:t>
            </a:r>
            <a:r>
              <a:rPr lang="ru-RU" altLang="ru-RU" sz="2000" b="1" i="1" dirty="0">
                <a:solidFill>
                  <a:srgbClr val="CC0000"/>
                </a:solidFill>
              </a:rPr>
              <a:t>ТЕАТР ЛОЖЕК»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8436" name="Picture 4" descr="8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116013" y="476250"/>
            <a:ext cx="71548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 i="1">
                <a:solidFill>
                  <a:srgbClr val="CC0000"/>
                </a:solidFill>
              </a:rPr>
              <a:t>Выставка  «Чудо – ложки»</a:t>
            </a:r>
          </a:p>
        </p:txBody>
      </p:sp>
      <p:pic>
        <p:nvPicPr>
          <p:cNvPr id="21510" name="Picture 6" descr="IMG_615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931" y="1167171"/>
            <a:ext cx="7704138" cy="4819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076" name="Picture 4" descr="43114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987675" y="260350"/>
            <a:ext cx="48958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FF0000"/>
                </a:solidFill>
              </a:rPr>
              <a:t>Тип проекта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39750" y="836613"/>
            <a:ext cx="8207375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2800" i="1">
                <a:solidFill>
                  <a:srgbClr val="000066"/>
                </a:solidFill>
              </a:rPr>
              <a:t> Художественно –эстетический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 sz="2800" i="1">
              <a:solidFill>
                <a:srgbClr val="000066"/>
              </a:solidFill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2800" i="1">
                <a:solidFill>
                  <a:srgbClr val="000066"/>
                </a:solidFill>
              </a:rPr>
              <a:t> Групповой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 sz="2800" i="1">
              <a:solidFill>
                <a:srgbClr val="000066"/>
              </a:solidFill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2800" i="1">
                <a:solidFill>
                  <a:srgbClr val="000066"/>
                </a:solidFill>
              </a:rPr>
              <a:t> Краткосрочный (две недели)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 sz="2800" i="1">
              <a:solidFill>
                <a:srgbClr val="000066"/>
              </a:solidFill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2800" i="1">
                <a:solidFill>
                  <a:srgbClr val="000066"/>
                </a:solidFill>
              </a:rPr>
              <a:t> Интеграция образовательных областей:  «Коммуникация», «Чтение художественной литературы», «Художественное творчество».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 sz="2800" i="1">
              <a:solidFill>
                <a:srgbClr val="000066"/>
              </a:solidFill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2800" i="1">
                <a:solidFill>
                  <a:srgbClr val="000066"/>
                </a:solidFill>
              </a:rPr>
              <a:t> Участники проекта: дети  средней группы, воспитатели ,родители.</a:t>
            </a:r>
          </a:p>
        </p:txBody>
      </p:sp>
      <p:pic>
        <p:nvPicPr>
          <p:cNvPr id="3079" name="Picture 5" descr="C:\Users\Дмитрий\Desktop\pic3301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549275"/>
            <a:ext cx="1403350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57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1628775"/>
            <a:ext cx="37449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100" name="Picture 4" descr="43114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063625" y="784225"/>
            <a:ext cx="58959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>
                <a:solidFill>
                  <a:srgbClr val="FF0000"/>
                </a:solidFill>
              </a:rPr>
              <a:t>Актуальность проекта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900113" y="1557338"/>
            <a:ext cx="6192837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2800">
                <a:solidFill>
                  <a:srgbClr val="000066"/>
                </a:solidFill>
              </a:rPr>
              <a:t> Художественно-эстетическое развитие - важнейшая сторона воспитания ребенка. Оно способствует обогащению чувственного опыта, эмоциональной сферы личности, влияет на познание нравственной стороны действительности, повышает и познавательную активность.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 sz="2000">
              <a:solidFill>
                <a:srgbClr val="000066"/>
              </a:solidFill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>
              <a:solidFill>
                <a:srgbClr val="000066"/>
              </a:solidFill>
            </a:endParaRPr>
          </a:p>
        </p:txBody>
      </p:sp>
      <p:pic>
        <p:nvPicPr>
          <p:cNvPr id="4103" name="Picture 7" descr="C:\Users\Дмитрий\Desktop\ШПО 21.03.13!!!!!!!\картнки\169040ddad5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7088" y="3579813"/>
            <a:ext cx="1966912" cy="273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2" descr="&amp;Dcy;&amp;iecy;&amp;rcy;&amp;iecy;&amp;vcy;&amp;yacy;&amp;ncy;&amp;ncy;&amp;acy;&amp;yacy; &amp;lcy;&amp;ocy;&amp;zhcy;&amp;kcy;&amp;acy; &amp;CHcy;&amp;IEcy;&amp;Rcy;&amp;Ncy;&amp;Ucy;&amp;SHcy;&amp;Kcy;&amp;Acy; &amp;mcy;&amp;acy;&amp;lcy;&amp;iecy;&amp;ncy;&amp;softcy;&amp;kcy;&amp;acy;&amp;yacy;, 3,5&amp;khcy;15 &amp;scy;&amp;mcy;, &amp;Rcy;&amp;yacy;&amp;zcy;&amp;acy;&amp;ncy;&amp;softcy;, &amp;Rcy;&amp;yacy;&amp;zcy;&amp;acy;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635028">
            <a:off x="7362825" y="684213"/>
            <a:ext cx="10445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4" name="Picture 4" descr="43114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539750" y="765175"/>
            <a:ext cx="532765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i="1" u="sng">
                <a:solidFill>
                  <a:srgbClr val="CC0000"/>
                </a:solidFill>
              </a:rPr>
              <a:t>Цель проекта</a:t>
            </a:r>
            <a:r>
              <a:rPr lang="ru-RU" altLang="ru-RU" sz="2400" i="1">
                <a:solidFill>
                  <a:srgbClr val="CC0000"/>
                </a:solidFill>
              </a:rPr>
              <a:t>:</a:t>
            </a:r>
          </a:p>
          <a:p>
            <a:pPr eaLnBrk="1" hangingPunct="1"/>
            <a:endParaRPr lang="ru-RU" altLang="ru-RU" sz="2400" i="1">
              <a:solidFill>
                <a:srgbClr val="CC0000"/>
              </a:solidFill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2400" i="1">
                <a:solidFill>
                  <a:srgbClr val="000066"/>
                </a:solidFill>
              </a:rPr>
              <a:t> Развитие творческих способностей, эстетического восприятия</a:t>
            </a:r>
          </a:p>
          <a:p>
            <a:pPr eaLnBrk="1" hangingPunct="1"/>
            <a:endParaRPr lang="ru-RU" altLang="ru-RU" sz="2400" i="1">
              <a:solidFill>
                <a:srgbClr val="000066"/>
              </a:solidFill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ru-RU" altLang="ru-RU" sz="2400" i="1">
                <a:solidFill>
                  <a:srgbClr val="000066"/>
                </a:solidFill>
              </a:rPr>
              <a:t>Содействовать развитию устойчивого познавательного интереса детей к процессу открытия новых, необычных знаний о знакомом предмете – ложке. 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 sz="2400" i="1">
              <a:solidFill>
                <a:srgbClr val="000066"/>
              </a:solidFill>
            </a:endParaRPr>
          </a:p>
          <a:p>
            <a:pPr eaLnBrk="1" hangingPunct="1">
              <a:buFont typeface="Wingdings" panose="05000000000000000000" pitchFamily="2" charset="2"/>
              <a:buChar char="v"/>
            </a:pPr>
            <a:endParaRPr lang="ru-RU" altLang="ru-RU" sz="2400" i="1">
              <a:solidFill>
                <a:srgbClr val="000066"/>
              </a:solidFill>
            </a:endParaRPr>
          </a:p>
        </p:txBody>
      </p:sp>
      <p:pic>
        <p:nvPicPr>
          <p:cNvPr id="5128" name="Picture 8" descr="posuda-620x4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163" y="4786313"/>
            <a:ext cx="1943100" cy="14398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5129" name="Picture 9" descr="42529686_hohloma_d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2924175"/>
            <a:ext cx="1831975" cy="1368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5130" name="Picture 10" descr="&amp;Pcy;&amp;rcy;&amp;ocy;&amp;shcy;&amp;iecy;&amp;dcy;&amp;shcy;&amp;icy;&amp;iecy; &amp;scy;&amp;ocy;&amp;bcy;&amp;ycy;&amp;tcy;&amp;icy;&amp;yacy; &amp;vcy; &amp;Dcy;&amp;ocy;&amp;ncy;&amp;iecy;&amp;tscy;&amp;kcy;&amp;iecy;: &amp;ocy;&amp;tcy;&amp;chcy;&amp;iecy;&amp;tcy;&amp;ycy;, &amp;fcy;&amp;ocy;&amp;tcy;&amp;ocy;- &amp;icy; &amp;vcy;&amp;icy;&amp;dcy;&amp;iecy;&amp;ocy;&amp;ocy;&amp;bcy;&amp;zcy;&amp;ocy;&amp;rcy;&amp;y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836613"/>
            <a:ext cx="2159000" cy="1584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5132" name="Picture 12" descr="086b52b9ff4472a0d2b39da995e2a1a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5084763"/>
            <a:ext cx="1944687" cy="1368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2" name="Picture 13" descr="&amp;Ncy;&amp;acy;&amp;shcy;&amp;acy; &amp;gcy;&amp;ocy;&amp;rcy;&amp;dcy;&amp;ocy;&amp;scy;&amp;tcy;&amp;softcy;-&amp;ncy;&amp;acy;&amp;shcy;&amp;icy; &amp;kcy;&amp;acy;&amp;dcy;&amp;rcy;&amp;ycy; / &amp;Mcy;&amp;Bcy;&amp;Dcy;&amp;Ocy;&amp;Ucy; &quot;&amp;Dcy;&amp;iecy;&amp;tcy;&amp;scy;&amp;kcy;&amp;icy;&amp;jcy; &amp;scy;&amp;acy;&amp;dcy; 7 &quot;&amp;Bcy;&amp;ucy;&amp;rcy;&amp;acy;&amp;tcy;&amp;icy;&amp;ncy;&amp;ocy;&quot; &amp;gcy;…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5373688"/>
            <a:ext cx="194310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148" name="Picture 4" descr="43114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684213" y="298450"/>
            <a:ext cx="7632700" cy="538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u="sng">
                <a:solidFill>
                  <a:srgbClr val="CC0000"/>
                </a:solidFill>
              </a:rPr>
              <a:t>Задачи</a:t>
            </a:r>
            <a:endParaRPr lang="ru-RU" altLang="ru-RU" sz="4000">
              <a:solidFill>
                <a:srgbClr val="CC0000"/>
              </a:solidFill>
            </a:endParaRPr>
          </a:p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altLang="ru-RU" sz="2000" i="1">
                <a:solidFill>
                  <a:srgbClr val="000066"/>
                </a:solidFill>
              </a:rPr>
              <a:t>  Обогатить и уточнить представления о видовом многообразии однородных предметов</a:t>
            </a:r>
          </a:p>
          <a:p>
            <a:pPr algn="ctr" eaLnBrk="1" hangingPunct="1">
              <a:buFont typeface="Wingdings" panose="05000000000000000000" pitchFamily="2" charset="2"/>
              <a:buChar char="v"/>
            </a:pPr>
            <a:endParaRPr lang="ru-RU" altLang="ru-RU" sz="2000" i="1">
              <a:solidFill>
                <a:srgbClr val="000066"/>
              </a:solidFill>
            </a:endParaRPr>
          </a:p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altLang="ru-RU" sz="2000" i="1">
                <a:solidFill>
                  <a:srgbClr val="000066"/>
                </a:solidFill>
              </a:rPr>
              <a:t> Дать представление детям о том, как и почему появилась посуда (ложка), и из какого материала была изготовлена.</a:t>
            </a:r>
          </a:p>
          <a:p>
            <a:pPr algn="ctr" eaLnBrk="1" hangingPunct="1"/>
            <a:r>
              <a:rPr lang="ru-RU" altLang="ru-RU" sz="2000" i="1">
                <a:solidFill>
                  <a:srgbClr val="000066"/>
                </a:solidFill>
              </a:rPr>
              <a:t> </a:t>
            </a:r>
          </a:p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altLang="ru-RU" sz="2000" i="1">
                <a:solidFill>
                  <a:srgbClr val="000066"/>
                </a:solidFill>
              </a:rPr>
              <a:t> Совершенствовать умение  сравнивать и выделять нарядную ложку (цвет, узор),украшать силуэты ложки, используя технику «пластилинография».</a:t>
            </a:r>
          </a:p>
          <a:p>
            <a:pPr algn="ctr" eaLnBrk="1" hangingPunct="1"/>
            <a:endParaRPr lang="ru-RU" altLang="ru-RU" sz="2000" i="1">
              <a:solidFill>
                <a:srgbClr val="000066"/>
              </a:solidFill>
            </a:endParaRPr>
          </a:p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altLang="ru-RU" sz="2000" i="1">
                <a:solidFill>
                  <a:srgbClr val="000066"/>
                </a:solidFill>
              </a:rPr>
              <a:t>  Развивать навыки опытно-экспериментальной работы с предметами.</a:t>
            </a:r>
          </a:p>
          <a:p>
            <a:pPr algn="ctr" eaLnBrk="1" hangingPunct="1">
              <a:buFont typeface="Wingdings" panose="05000000000000000000" pitchFamily="2" charset="2"/>
              <a:buChar char="v"/>
            </a:pPr>
            <a:r>
              <a:rPr lang="ru-RU" altLang="ru-RU" sz="2000" i="1">
                <a:solidFill>
                  <a:srgbClr val="000066"/>
                </a:solidFill>
              </a:rPr>
              <a:t>  Развивать творческие способности, эстетическое восприятие</a:t>
            </a:r>
            <a:r>
              <a:rPr lang="ru-RU" altLang="ru-RU" sz="2400" i="1">
                <a:solidFill>
                  <a:srgbClr val="000066"/>
                </a:solidFill>
              </a:rPr>
              <a:t>.</a:t>
            </a:r>
          </a:p>
        </p:txBody>
      </p:sp>
      <p:pic>
        <p:nvPicPr>
          <p:cNvPr id="6150" name="Picture 14" descr="&amp;Ncy;&amp;acy;&amp;shcy;&amp;acy; &amp;gcy;&amp;ocy;&amp;rcy;&amp;dcy;&amp;ocy;&amp;scy;&amp;tcy;&amp;softcy;-&amp;ncy;&amp;acy;&amp;shcy;&amp;icy; &amp;kcy;&amp;acy;&amp;dcy;&amp;rcy;&amp;ycy; / &amp;Mcy;&amp;Bcy;&amp;Dcy;&amp;Ocy;&amp;Ucy; &quot;&amp;Dcy;&amp;iecy;&amp;tcy;&amp;scy;&amp;kcy;&amp;icy;&amp;jcy; &amp;scy;&amp;acy;&amp;dcy; 7 &quot;&amp;Bcy;&amp;ucy;&amp;rcy;&amp;acy;&amp;tcy;&amp;icy;&amp;ncy;&amp;ocy;&quot; &amp;gcy;…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454650"/>
            <a:ext cx="194310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7" descr="&amp;Acy; &amp;icy;&amp;gcy;&amp;rcy;&amp;acy;&amp;lcy;&amp;icy; &amp;ocy;&amp;ncy;&amp;icy; &amp;tcy;&amp;acy;&amp;kcy;. &amp;Ncy;&amp;acy; &amp;dcy;&amp;ucy;&amp;dcy;&amp;ocy;&amp;chcy;&amp;kcy;&amp;iecy;: &amp;Dcy;&amp;Ucy; - &amp;Dcy;&amp;Ucy; - &amp;Dcy;&amp;Ucy;. &amp;Ncy;&amp;acy; &amp;lcy;&amp;ocy;&amp;zhcy;&amp;kcy;&amp;acy;&amp;khcy;: &amp;Tcy;&amp;Ucy;&amp;Kcy; - &amp;Tcy;&amp;Ucy;&amp;Kcy; - &amp;Tcy;&amp;Ucy;&amp;Kcy;. &amp;Ncy;&amp;acy; &amp;kcy;&amp;ocy;&amp;lcy;&amp;ocy;&amp;kcy;&amp;ocy;&amp;lcy;&amp;softcy;&amp;chcy;&amp;icy;&amp;kcy;&amp;iecy;: &amp;Dcy;&amp;Icy;&amp;Ncy;&amp;SOFTcy; - &amp;Dcy;&amp;Icy;&amp;Ncy;&amp;SOFTcy;. &amp;Ncy;&amp;acy; &amp;bcy;&amp;acy;&amp;rcy;&amp;acy;&amp;bcy;&amp;acy;&amp;ncy;&amp;iecy;: &amp;Tcy;&amp;Rcy;&amp;Acy; - &amp;Tcy;&amp;Acy; - &amp;Tcy;&amp;A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14022">
            <a:off x="6389688" y="5456238"/>
            <a:ext cx="1944687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7172" name="Picture 4" descr="431143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Прямоугольник 6"/>
          <p:cNvSpPr>
            <a:spLocks noChangeArrowheads="1"/>
          </p:cNvSpPr>
          <p:nvPr/>
        </p:nvSpPr>
        <p:spPr bwMode="auto">
          <a:xfrm>
            <a:off x="2555875" y="309563"/>
            <a:ext cx="46799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u="sng">
                <a:solidFill>
                  <a:srgbClr val="CC0000"/>
                </a:solidFill>
              </a:rPr>
              <a:t>Подготовительный этап</a:t>
            </a:r>
            <a:endParaRPr lang="ru-RU" altLang="ru-RU" sz="4000">
              <a:solidFill>
                <a:srgbClr val="CC0000"/>
              </a:solidFill>
            </a:endParaRPr>
          </a:p>
        </p:txBody>
      </p:sp>
      <p:sp>
        <p:nvSpPr>
          <p:cNvPr id="7174" name="Прямоугольник 7"/>
          <p:cNvSpPr>
            <a:spLocks noChangeArrowheads="1"/>
          </p:cNvSpPr>
          <p:nvPr/>
        </p:nvSpPr>
        <p:spPr bwMode="auto">
          <a:xfrm>
            <a:off x="900113" y="1773238"/>
            <a:ext cx="48958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400" b="1" i="1">
                <a:solidFill>
                  <a:srgbClr val="000066"/>
                </a:solidFill>
              </a:rPr>
              <a:t>Подбор материала: </a:t>
            </a:r>
          </a:p>
          <a:p>
            <a:pPr algn="just" eaLnBrk="1" hangingPunct="1"/>
            <a:r>
              <a:rPr lang="ru-RU" altLang="ru-RU" sz="2400" i="1">
                <a:solidFill>
                  <a:srgbClr val="000066"/>
                </a:solidFill>
              </a:rPr>
              <a:t>-ложки различных видов, </a:t>
            </a:r>
          </a:p>
          <a:p>
            <a:pPr algn="just" eaLnBrk="1" hangingPunct="1"/>
            <a:r>
              <a:rPr lang="ru-RU" altLang="ru-RU" sz="2400" i="1">
                <a:solidFill>
                  <a:srgbClr val="000066"/>
                </a:solidFill>
              </a:rPr>
              <a:t>-игры, стихотворения, загадки, </a:t>
            </a:r>
          </a:p>
          <a:p>
            <a:pPr algn="just" eaLnBrk="1" hangingPunct="1"/>
            <a:r>
              <a:rPr lang="ru-RU" altLang="ru-RU" sz="2400" i="1">
                <a:solidFill>
                  <a:srgbClr val="000066"/>
                </a:solidFill>
              </a:rPr>
              <a:t>-картинки с изображением различных ложек, </a:t>
            </a:r>
          </a:p>
          <a:p>
            <a:pPr algn="just" eaLnBrk="1" hangingPunct="1"/>
            <a:r>
              <a:rPr lang="ru-RU" altLang="ru-RU" sz="2400" i="1">
                <a:solidFill>
                  <a:srgbClr val="000066"/>
                </a:solidFill>
              </a:rPr>
              <a:t>-фотографии с изображением ложек,</a:t>
            </a:r>
          </a:p>
          <a:p>
            <a:pPr algn="just" eaLnBrk="1" hangingPunct="1"/>
            <a:r>
              <a:rPr lang="ru-RU" altLang="ru-RU" sz="2400" i="1">
                <a:solidFill>
                  <a:srgbClr val="000066"/>
                </a:solidFill>
              </a:rPr>
              <a:t>памятников ложкам,</a:t>
            </a:r>
          </a:p>
          <a:p>
            <a:pPr algn="just" eaLnBrk="1" hangingPunct="1"/>
            <a:r>
              <a:rPr lang="ru-RU" altLang="ru-RU" sz="2400" i="1">
                <a:solidFill>
                  <a:srgbClr val="000066"/>
                </a:solidFill>
              </a:rPr>
              <a:t>- разработка НОД.</a:t>
            </a:r>
            <a:r>
              <a:rPr lang="ru-RU" altLang="ru-RU" sz="2400" i="1">
                <a:solidFill>
                  <a:srgbClr val="000000"/>
                </a:solidFill>
              </a:rPr>
              <a:t> </a:t>
            </a:r>
            <a:endParaRPr lang="ru-RU" altLang="ru-RU" sz="2400" i="1">
              <a:solidFill>
                <a:srgbClr val="000066"/>
              </a:solidFill>
            </a:endParaRPr>
          </a:p>
        </p:txBody>
      </p:sp>
      <p:pic>
        <p:nvPicPr>
          <p:cNvPr id="7175" name="Picture 17" descr="&amp;Lcy;&amp;ocy;&amp;zhcy;&amp;kcy;&amp;a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849126">
            <a:off x="4821238" y="3616325"/>
            <a:ext cx="133985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8" descr="&amp;Ncy;&amp;acy;&amp;shcy;&amp;acy; &amp;gcy;&amp;ocy;&amp;rcy;&amp;dcy;&amp;ocy;&amp;scy;&amp;tcy;&amp;softcy;-&amp;ncy;&amp;acy;&amp;shcy;&amp;icy; &amp;kcy;&amp;acy;&amp;dcy;&amp;rcy;&amp;ycy; / &amp;Mcy;&amp;Bcy;&amp;Dcy;&amp;Ocy;&amp;Ucy; &quot;&amp;Dcy;&amp;iecy;&amp;tcy;&amp;scy;&amp;kcy;&amp;icy;&amp;jcy; &amp;scy;&amp;acy;&amp;dcy; 7 &quot;&amp;Bcy;&amp;ucy;&amp;rcy;&amp;acy;&amp;tcy;&amp;icy;&amp;ncy;&amp;ocy;&quot; &amp;gcy;…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5300663"/>
            <a:ext cx="180022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lyuminievaya_logka_-_simbirsk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1340768"/>
            <a:ext cx="1511300" cy="2305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" name="Picture 15" descr="&amp;Rcy;&amp;ocy;&amp;lcy;&amp;icy;&amp;kcy;&amp;icy; &amp;icy;&amp;zcy; &amp;kcy;&amp;acy;&amp;tcy;&amp;iecy;&amp;gcy;&amp;ocy;&amp;rcy;&amp;icy;&amp;icy; &quot;&amp;Dcy;&amp;iecy;&amp;tcy;&amp;scy;&amp;kcy;&amp;icy;&amp;iecy; &amp;fcy;&amp;icy;&amp;lcy;&amp;softcy;&amp;mcy;&amp;ycy;&quot; - &amp;Mcy;&amp;ucy;&amp;lcy;&amp;softcy;&amp;tcy;&amp;lcy;&amp;yacy;&amp;ncy;&amp;dcy;&amp;icy;&amp;yacy; - &amp;vcy;&amp;icy;&amp;dcy;&amp;iecy;&amp;ocy; &amp;dcy;&amp;lcy;&amp;yacy; &amp;dcy;&amp;iecy;&amp;tcy;&amp;iecy;&amp;j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2327" y="4202758"/>
            <a:ext cx="1796838" cy="2195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686800" cy="6126163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8196" name="Picture 4" descr="ep05sc0130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26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2843213" y="4149725"/>
            <a:ext cx="45370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i="1">
                <a:solidFill>
                  <a:srgbClr val="CC0000"/>
                </a:solidFill>
              </a:rPr>
              <a:t>Кто такая? Каши зачерпнёт и в рот ?</a:t>
            </a:r>
          </a:p>
        </p:txBody>
      </p:sp>
      <p:sp>
        <p:nvSpPr>
          <p:cNvPr id="8198" name="Rectangle 13"/>
          <p:cNvSpPr>
            <a:spLocks noChangeArrowheads="1"/>
          </p:cNvSpPr>
          <p:nvPr/>
        </p:nvSpPr>
        <p:spPr bwMode="auto">
          <a:xfrm>
            <a:off x="1908175" y="115888"/>
            <a:ext cx="6551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 i="1">
                <a:solidFill>
                  <a:srgbClr val="FF3300"/>
                </a:solidFill>
              </a:rPr>
              <a:t>Основной  этап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19" name="Picture 7" descr="84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27656" name="Picture 8" descr="DSC0314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1125538"/>
            <a:ext cx="5616575" cy="467995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9221" name="Rectangle 9"/>
          <p:cNvSpPr>
            <a:spLocks noChangeArrowheads="1"/>
          </p:cNvSpPr>
          <p:nvPr/>
        </p:nvSpPr>
        <p:spPr bwMode="auto">
          <a:xfrm>
            <a:off x="900113" y="454025"/>
            <a:ext cx="77041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 i="1">
                <a:solidFill>
                  <a:srgbClr val="CC0000"/>
                </a:solidFill>
              </a:rPr>
              <a:t>Мини - музей «Русская изба»</a:t>
            </a:r>
          </a:p>
        </p:txBody>
      </p:sp>
      <p:pic>
        <p:nvPicPr>
          <p:cNvPr id="9222" name="Picture 13" descr="&amp;Acy; &amp;icy;&amp;gcy;&amp;rcy;&amp;acy;&amp;lcy;&amp;icy; &amp;ocy;&amp;ncy;&amp;icy; &amp;tcy;&amp;acy;&amp;kcy;. &amp;Ncy;&amp;acy; &amp;dcy;&amp;ucy;&amp;dcy;&amp;ocy;&amp;chcy;&amp;kcy;&amp;iecy;: &amp;Dcy;&amp;Ucy; - &amp;Dcy;&amp;Ucy; - &amp;Dcy;&amp;Ucy;. &amp;Ncy;&amp;acy; &amp;lcy;&amp;ocy;&amp;zhcy;&amp;kcy;&amp;acy;&amp;khcy;: &amp;Tcy;&amp;Ucy;&amp;Kcy; - &amp;Tcy;&amp;Ucy;&amp;Kcy; - &amp;Tcy;&amp;Ucy;&amp;Kcy;. &amp;Ncy;&amp;acy; &amp;kcy;&amp;ocy;&amp;lcy;&amp;ocy;&amp;kcy;&amp;ocy;&amp;lcy;&amp;softcy;&amp;chcy;&amp;icy;&amp;kcy;&amp;iecy;: &amp;Dcy;&amp;Icy;&amp;Ncy;&amp;SOFTcy; - &amp;Dcy;&amp;Icy;&amp;Ncy;&amp;SOFTcy;. &amp;Ncy;&amp;acy; &amp;bcy;&amp;acy;&amp;rcy;&amp;acy;&amp;bcy;&amp;acy;&amp;ncy;&amp;iecy;: &amp;Tcy;&amp;Rcy;&amp;Acy; - &amp;Tcy;&amp;Acy; - &amp;Tcy;&amp;A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344944">
            <a:off x="6572250" y="4094163"/>
            <a:ext cx="21621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4" descr="&amp;Dcy;&amp;iecy;&amp;rcy;&amp;iecy;&amp;vcy;&amp;yacy;&amp;ncy;&amp;ncy;&amp;acy;&amp;yacy; &amp;lcy;&amp;ocy;&amp;zhcy;&amp;kcy;&amp;acy; &amp;CHcy;&amp;IEcy;&amp;Rcy;&amp;Ncy;&amp;Ucy;&amp;SHcy;&amp;Kcy;&amp;Acy; &amp;mcy;&amp;acy;&amp;lcy;&amp;iecy;&amp;ncy;&amp;softcy;&amp;kcy;&amp;acy;&amp;yacy;, 3,5&amp;khcy;15 &amp;scy;&amp;mcy;, &amp;Rcy;&amp;yacy;&amp;zcy;&amp;acy;&amp;ncy;&amp;softcy;, &amp;Rcy;&amp;yacy;&amp;zcy;&amp;acy;…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635028">
            <a:off x="827088" y="3933825"/>
            <a:ext cx="10445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15"/>
          <p:cNvSpPr txBox="1">
            <a:spLocks noChangeArrowheads="1"/>
          </p:cNvSpPr>
          <p:nvPr/>
        </p:nvSpPr>
        <p:spPr bwMode="auto">
          <a:xfrm>
            <a:off x="2843213" y="5734050"/>
            <a:ext cx="3606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i="1">
                <a:solidFill>
                  <a:srgbClr val="CC0000"/>
                </a:solidFill>
              </a:rPr>
              <a:t>Деревянные ложки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0243" name="Picture 4" descr="84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80975" y="0"/>
            <a:ext cx="10260013" cy="6858000"/>
          </a:xfrm>
          <a:noFill/>
        </p:spPr>
      </p:pic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2195513" y="2852738"/>
            <a:ext cx="51990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 i="1">
                <a:solidFill>
                  <a:srgbClr val="CC0000"/>
                </a:solidFill>
              </a:rPr>
              <a:t>Памятники ложкам</a:t>
            </a:r>
          </a:p>
        </p:txBody>
      </p:sp>
      <p:pic>
        <p:nvPicPr>
          <p:cNvPr id="29704" name="Picture 8" descr="80868c0b53a40c04a874fbd9acd1f9b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920" y="3805198"/>
            <a:ext cx="2520950" cy="23764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705" name="Picture 9" descr="img-20131013165646-80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8029" y="3786480"/>
            <a:ext cx="1538288" cy="22688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706" name="Picture 10" descr="alyuminievaya_logka_-_simbirsk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8071" y="3805198"/>
            <a:ext cx="1511300" cy="23053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708" name="Picture 12" descr="49529113__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9953" y="3800360"/>
            <a:ext cx="2520950" cy="23542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709" name="Picture 13" descr="4fe8a85925fa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6860" y="802213"/>
            <a:ext cx="1312862" cy="20161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710" name="Picture 14" descr="509e53db5053411a701a0a38db99b33f04edda8d_44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60" y="761228"/>
            <a:ext cx="2663825" cy="20875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711" name="Picture 15" descr="137989_70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0475" y="651336"/>
            <a:ext cx="2562225" cy="22320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9712" name="Picture 16" descr="самая большая хохломская ложка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9997" y="733871"/>
            <a:ext cx="1479550" cy="20669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Окаймленный край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1243</TotalTime>
  <Words>402</Words>
  <Application>Microsoft Office PowerPoint</Application>
  <PresentationFormat>Экран (4:3)</PresentationFormat>
  <Paragraphs>74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Wingdings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galapodolsk@mail.ru</dc:creator>
  <cp:lastModifiedBy>Галина Биденко</cp:lastModifiedBy>
  <cp:revision>48</cp:revision>
  <dcterms:created xsi:type="dcterms:W3CDTF">2015-01-30T20:41:42Z</dcterms:created>
  <dcterms:modified xsi:type="dcterms:W3CDTF">2015-10-14T17:09:17Z</dcterms:modified>
</cp:coreProperties>
</file>