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0C6087-580E-4BAF-A5AC-A970038574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CB6C25-4848-490B-ACF3-EE3D013B68E6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i="1" dirty="0" err="1" smtClean="0"/>
            <a:t>Маскулинные</a:t>
          </a:r>
          <a:r>
            <a:rPr lang="ru-RU" sz="1400" i="1" dirty="0" smtClean="0"/>
            <a:t> </a:t>
          </a:r>
          <a:r>
            <a:rPr lang="ru-RU" sz="1400" b="1" i="1" dirty="0" smtClean="0"/>
            <a:t>дети</a:t>
          </a:r>
          <a:endParaRPr lang="ru-RU" sz="1400" dirty="0"/>
        </a:p>
      </dgm:t>
    </dgm:pt>
    <dgm:pt modelId="{007BC618-B11A-4138-A39D-B45D734B05BA}" type="parTrans" cxnId="{2FE4AF2F-7877-460F-BBA4-FE85A3444CC5}">
      <dgm:prSet/>
      <dgm:spPr/>
      <dgm:t>
        <a:bodyPr/>
        <a:lstStyle/>
        <a:p>
          <a:endParaRPr lang="ru-RU"/>
        </a:p>
      </dgm:t>
    </dgm:pt>
    <dgm:pt modelId="{1AD7C49C-7B36-45A0-84CA-A2E1A852FACC}" type="sibTrans" cxnId="{2FE4AF2F-7877-460F-BBA4-FE85A3444CC5}">
      <dgm:prSet/>
      <dgm:spPr/>
      <dgm:t>
        <a:bodyPr/>
        <a:lstStyle/>
        <a:p>
          <a:endParaRPr lang="ru-RU"/>
        </a:p>
      </dgm:t>
    </dgm:pt>
    <dgm:pt modelId="{02D9C7F7-05CA-4EAE-B3BB-099D0D3B1736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300" i="1" dirty="0" smtClean="0"/>
            <a:t> </a:t>
          </a:r>
          <a:r>
            <a:rPr lang="ru-RU" sz="1600" dirty="0" smtClean="0"/>
            <a:t>ценят авторитет силы и независимость поведения. Им присущ независимо-соревновательный стиль поведения, авторитарный характер взаимоотношения со сверстниками, отвергают женское общество и отдают предпочтение мужскому авторитету</a:t>
          </a:r>
          <a:endParaRPr lang="ru-RU" sz="1600" dirty="0"/>
        </a:p>
      </dgm:t>
    </dgm:pt>
    <dgm:pt modelId="{D78BBD94-36D6-40A6-8354-14AA142DBD41}" type="parTrans" cxnId="{E8806C13-6558-40AA-A590-8F4EAE320903}">
      <dgm:prSet/>
      <dgm:spPr/>
      <dgm:t>
        <a:bodyPr/>
        <a:lstStyle/>
        <a:p>
          <a:endParaRPr lang="ru-RU"/>
        </a:p>
      </dgm:t>
    </dgm:pt>
    <dgm:pt modelId="{62F466EC-3449-4EAE-B1A2-361FC661CD43}" type="sibTrans" cxnId="{E8806C13-6558-40AA-A590-8F4EAE320903}">
      <dgm:prSet/>
      <dgm:spPr/>
      <dgm:t>
        <a:bodyPr/>
        <a:lstStyle/>
        <a:p>
          <a:endParaRPr lang="ru-RU"/>
        </a:p>
      </dgm:t>
    </dgm:pt>
    <dgm:pt modelId="{9C5F2E23-63F5-478A-B3C5-B4814DD37968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i="1" u="none" dirty="0" err="1" smtClean="0"/>
            <a:t>Фемининн</a:t>
          </a:r>
          <a:r>
            <a:rPr lang="ru-RU" sz="1400" b="1" i="1" dirty="0" err="1" smtClean="0"/>
            <a:t>ые</a:t>
          </a:r>
          <a:r>
            <a:rPr lang="ru-RU" sz="1400" b="1" i="1" dirty="0" smtClean="0"/>
            <a:t> дети</a:t>
          </a:r>
          <a:endParaRPr lang="ru-RU" sz="1400" dirty="0"/>
        </a:p>
      </dgm:t>
    </dgm:pt>
    <dgm:pt modelId="{97A6B2A3-8B51-4FC6-8A42-193B4EE37097}" type="parTrans" cxnId="{05231BFD-EC4D-4BB9-AA0B-D0F335D0D0CF}">
      <dgm:prSet/>
      <dgm:spPr/>
      <dgm:t>
        <a:bodyPr/>
        <a:lstStyle/>
        <a:p>
          <a:endParaRPr lang="ru-RU"/>
        </a:p>
      </dgm:t>
    </dgm:pt>
    <dgm:pt modelId="{08BDA131-854A-4629-9C6B-0ADD5A565FCA}" type="sibTrans" cxnId="{05231BFD-EC4D-4BB9-AA0B-D0F335D0D0CF}">
      <dgm:prSet/>
      <dgm:spPr/>
      <dgm:t>
        <a:bodyPr/>
        <a:lstStyle/>
        <a:p>
          <a:endParaRPr lang="ru-RU"/>
        </a:p>
      </dgm:t>
    </dgm:pt>
    <dgm:pt modelId="{5E077D1A-05D9-4FCD-BFA9-243A32EE4532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/>
            <a:t>независимо от половой принадлежности принимают эмоционально-экспрессивный стиль поведения, связанный с зависимым, подчиненным положением, осторожностью, отказом от собственной инициативы и самостоятельности, ориентированностью на других</a:t>
          </a:r>
          <a:endParaRPr lang="ru-RU" sz="1600" dirty="0"/>
        </a:p>
      </dgm:t>
    </dgm:pt>
    <dgm:pt modelId="{57CCBC87-091B-4671-9F0D-655207D13DED}" type="parTrans" cxnId="{2722F579-D7C3-4ECD-8FE3-A48B39B8D8BD}">
      <dgm:prSet/>
      <dgm:spPr/>
      <dgm:t>
        <a:bodyPr/>
        <a:lstStyle/>
        <a:p>
          <a:endParaRPr lang="ru-RU"/>
        </a:p>
      </dgm:t>
    </dgm:pt>
    <dgm:pt modelId="{745BEAE8-5B8E-446B-AE66-6A4AD41676D3}" type="sibTrans" cxnId="{2722F579-D7C3-4ECD-8FE3-A48B39B8D8BD}">
      <dgm:prSet/>
      <dgm:spPr/>
      <dgm:t>
        <a:bodyPr/>
        <a:lstStyle/>
        <a:p>
          <a:endParaRPr lang="ru-RU"/>
        </a:p>
      </dgm:t>
    </dgm:pt>
    <dgm:pt modelId="{FBAFCBAA-635D-44D0-BF6B-8F77275DD0AC}">
      <dgm:prSet phldrT="[Текст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i="1" dirty="0" smtClean="0"/>
            <a:t>Андрогинные дети</a:t>
          </a:r>
          <a:endParaRPr lang="ru-RU" sz="1400" dirty="0"/>
        </a:p>
      </dgm:t>
    </dgm:pt>
    <dgm:pt modelId="{D733BDFE-2542-4731-A4C1-2707898F7F84}" type="parTrans" cxnId="{6C0813F8-0F45-4091-910B-5CC86AE8E7DF}">
      <dgm:prSet/>
      <dgm:spPr/>
      <dgm:t>
        <a:bodyPr/>
        <a:lstStyle/>
        <a:p>
          <a:endParaRPr lang="ru-RU"/>
        </a:p>
      </dgm:t>
    </dgm:pt>
    <dgm:pt modelId="{15C6BD8F-1660-46CB-8B56-751210B2257D}" type="sibTrans" cxnId="{6C0813F8-0F45-4091-910B-5CC86AE8E7DF}">
      <dgm:prSet/>
      <dgm:spPr/>
      <dgm:t>
        <a:bodyPr/>
        <a:lstStyle/>
        <a:p>
          <a:endParaRPr lang="ru-RU"/>
        </a:p>
      </dgm:t>
    </dgm:pt>
    <dgm:pt modelId="{17F41847-8699-4DCA-9AED-0D3C398859B2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/>
            <a:t>относительно</a:t>
          </a:r>
          <a:r>
            <a:rPr lang="ru-RU" sz="1600" i="1" dirty="0" smtClean="0"/>
            <a:t> </a:t>
          </a:r>
          <a:r>
            <a:rPr lang="ru-RU" sz="1600" dirty="0" smtClean="0"/>
            <a:t>свободны от жесткой половой типизации, признают за собой право на освоение различного рода деятельности без привязанности к традиционным нормам,  для них характерна на­правленность на реальное осмысление ситуации, самостоятельное преодоление трудностей.</a:t>
          </a:r>
          <a:endParaRPr lang="ru-RU" sz="1600" dirty="0"/>
        </a:p>
      </dgm:t>
    </dgm:pt>
    <dgm:pt modelId="{0C7DD27C-8D9F-465F-84E0-435AC3CEA616}" type="parTrans" cxnId="{59F3991D-81C6-4745-A832-B81979CD0476}">
      <dgm:prSet/>
      <dgm:spPr/>
      <dgm:t>
        <a:bodyPr/>
        <a:lstStyle/>
        <a:p>
          <a:endParaRPr lang="ru-RU"/>
        </a:p>
      </dgm:t>
    </dgm:pt>
    <dgm:pt modelId="{5162DFFA-A75B-4578-A780-4913BE27951E}" type="sibTrans" cxnId="{59F3991D-81C6-4745-A832-B81979CD0476}">
      <dgm:prSet/>
      <dgm:spPr/>
      <dgm:t>
        <a:bodyPr/>
        <a:lstStyle/>
        <a:p>
          <a:endParaRPr lang="ru-RU"/>
        </a:p>
      </dgm:t>
    </dgm:pt>
    <dgm:pt modelId="{F73820A8-5740-41AC-A3E1-AC8651A5AE95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i="1" dirty="0" smtClean="0"/>
            <a:t>Недифференцированные дети </a:t>
          </a:r>
          <a:endParaRPr lang="ru-RU" sz="1400" b="1" dirty="0"/>
        </a:p>
      </dgm:t>
    </dgm:pt>
    <dgm:pt modelId="{5A0D0595-80E4-4D95-B1EA-4420D3FBD33C}" type="parTrans" cxnId="{F8F5A69A-E965-4440-9DC8-A8F4FA9399FA}">
      <dgm:prSet/>
      <dgm:spPr/>
      <dgm:t>
        <a:bodyPr/>
        <a:lstStyle/>
        <a:p>
          <a:endParaRPr lang="ru-RU"/>
        </a:p>
      </dgm:t>
    </dgm:pt>
    <dgm:pt modelId="{70C41A71-C8C6-4AA8-B392-C3C245E7B268}" type="sibTrans" cxnId="{F8F5A69A-E965-4440-9DC8-A8F4FA9399FA}">
      <dgm:prSet/>
      <dgm:spPr/>
      <dgm:t>
        <a:bodyPr/>
        <a:lstStyle/>
        <a:p>
          <a:endParaRPr lang="ru-RU"/>
        </a:p>
      </dgm:t>
    </dgm:pt>
    <dgm:pt modelId="{50A57A16-5816-4E57-AF40-199B05B736CC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1500" dirty="0"/>
        </a:p>
      </dgm:t>
    </dgm:pt>
    <dgm:pt modelId="{83971613-FB1B-401D-8C0B-AAD11FBAD48D}" type="parTrans" cxnId="{C33E8F4D-2AD4-440F-8C9D-2B0F73D7A44E}">
      <dgm:prSet/>
      <dgm:spPr/>
      <dgm:t>
        <a:bodyPr/>
        <a:lstStyle/>
        <a:p>
          <a:endParaRPr lang="ru-RU"/>
        </a:p>
      </dgm:t>
    </dgm:pt>
    <dgm:pt modelId="{6EBB1DB3-EC24-4D5E-A212-4716786DE9EE}" type="sibTrans" cxnId="{C33E8F4D-2AD4-440F-8C9D-2B0F73D7A44E}">
      <dgm:prSet/>
      <dgm:spPr/>
      <dgm:t>
        <a:bodyPr/>
        <a:lstStyle/>
        <a:p>
          <a:endParaRPr lang="ru-RU"/>
        </a:p>
      </dgm:t>
    </dgm:pt>
    <dgm:pt modelId="{3B17FEA1-7CD9-4BDC-B5B6-5BE8A42CCB35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/>
            <a:t>отвергают как мужской, так и женский стиль поведения, характеризуются отсутствием каких либо полоролевых ориентиров, а также эмоциональным отвержением всех видов деятельности. </a:t>
          </a:r>
          <a:endParaRPr lang="ru-RU" sz="1600" dirty="0"/>
        </a:p>
      </dgm:t>
    </dgm:pt>
    <dgm:pt modelId="{995EC382-A6DE-4519-95BF-ECD356B8C1B1}" type="parTrans" cxnId="{1AE191FD-FE7B-4C62-B680-753593FFE46D}">
      <dgm:prSet/>
      <dgm:spPr/>
      <dgm:t>
        <a:bodyPr/>
        <a:lstStyle/>
        <a:p>
          <a:endParaRPr lang="ru-RU"/>
        </a:p>
      </dgm:t>
    </dgm:pt>
    <dgm:pt modelId="{3B95B885-5F20-4E2D-878B-63DE7177DDC9}" type="sibTrans" cxnId="{1AE191FD-FE7B-4C62-B680-753593FFE46D}">
      <dgm:prSet/>
      <dgm:spPr/>
      <dgm:t>
        <a:bodyPr/>
        <a:lstStyle/>
        <a:p>
          <a:endParaRPr lang="ru-RU"/>
        </a:p>
      </dgm:t>
    </dgm:pt>
    <dgm:pt modelId="{19CFB591-CAA7-43C2-846B-ED89F0347790}" type="pres">
      <dgm:prSet presAssocID="{640C6087-580E-4BAF-A5AC-A970038574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F0C147-818D-4F21-A28F-6D5F004C6F4A}" type="pres">
      <dgm:prSet presAssocID="{33CB6C25-4848-490B-ACF3-EE3D013B68E6}" presName="linNode" presStyleCnt="0"/>
      <dgm:spPr/>
    </dgm:pt>
    <dgm:pt modelId="{C880D007-25D1-49A1-874D-D380362D56CD}" type="pres">
      <dgm:prSet presAssocID="{33CB6C25-4848-490B-ACF3-EE3D013B68E6}" presName="parentText" presStyleLbl="node1" presStyleIdx="0" presStyleCnt="4" custScaleX="71681" custScaleY="8464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D63197-C901-46FC-9E73-FCBAC92C9220}" type="pres">
      <dgm:prSet presAssocID="{33CB6C25-4848-490B-ACF3-EE3D013B68E6}" presName="descendantText" presStyleLbl="alignAccFollowNode1" presStyleIdx="0" presStyleCnt="4" custScaleX="160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CD77CD-B061-4476-952D-E077E6BCACE3}" type="pres">
      <dgm:prSet presAssocID="{1AD7C49C-7B36-45A0-84CA-A2E1A852FACC}" presName="sp" presStyleCnt="0"/>
      <dgm:spPr/>
    </dgm:pt>
    <dgm:pt modelId="{EFD35E35-DDB0-476E-B4B8-81B2CA30B61F}" type="pres">
      <dgm:prSet presAssocID="{9C5F2E23-63F5-478A-B3C5-B4814DD37968}" presName="linNode" presStyleCnt="0"/>
      <dgm:spPr/>
    </dgm:pt>
    <dgm:pt modelId="{00F8E1A0-6804-497C-B888-EFFFACCC1272}" type="pres">
      <dgm:prSet presAssocID="{9C5F2E23-63F5-478A-B3C5-B4814DD37968}" presName="parentText" presStyleLbl="node1" presStyleIdx="1" presStyleCnt="4" custScaleX="59350" custScaleY="9171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8E41EE-6D0D-40B5-BA2F-0F7184CDB0D0}" type="pres">
      <dgm:prSet presAssocID="{9C5F2E23-63F5-478A-B3C5-B4814DD37968}" presName="descendantText" presStyleLbl="alignAccFollowNode1" presStyleIdx="1" presStyleCnt="4" custScaleX="1359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119E6-50CE-443B-83BD-B9132E6599A2}" type="pres">
      <dgm:prSet presAssocID="{08BDA131-854A-4629-9C6B-0ADD5A565FCA}" presName="sp" presStyleCnt="0"/>
      <dgm:spPr/>
    </dgm:pt>
    <dgm:pt modelId="{9BF02FC8-21B5-491B-ADA5-C63C8B4C7F54}" type="pres">
      <dgm:prSet presAssocID="{FBAFCBAA-635D-44D0-BF6B-8F77275DD0AC}" presName="linNode" presStyleCnt="0"/>
      <dgm:spPr/>
    </dgm:pt>
    <dgm:pt modelId="{2F9DF057-B25D-4CA7-A91E-A7F8DD67641F}" type="pres">
      <dgm:prSet presAssocID="{FBAFCBAA-635D-44D0-BF6B-8F77275DD0AC}" presName="parentText" presStyleLbl="node1" presStyleIdx="2" presStyleCnt="4" custScaleX="10331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F9A0D5-4443-43F0-A0E6-DBBB915F019C}" type="pres">
      <dgm:prSet presAssocID="{FBAFCBAA-635D-44D0-BF6B-8F77275DD0AC}" presName="descendantText" presStyleLbl="alignAccFollowNode1" presStyleIdx="2" presStyleCnt="4" custScaleX="235665" custLinFactNeighborX="308" custLinFactNeighborY="1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2B2E39-8EDB-46EB-9DD8-C3DCC69B733A}" type="pres">
      <dgm:prSet presAssocID="{15C6BD8F-1660-46CB-8B56-751210B2257D}" presName="sp" presStyleCnt="0"/>
      <dgm:spPr/>
    </dgm:pt>
    <dgm:pt modelId="{067D3E7C-1519-4102-9D0F-897119810DE4}" type="pres">
      <dgm:prSet presAssocID="{F73820A8-5740-41AC-A3E1-AC8651A5AE95}" presName="linNode" presStyleCnt="0"/>
      <dgm:spPr/>
    </dgm:pt>
    <dgm:pt modelId="{AEB0DD99-B429-4A4D-80A8-0639AF6B1039}" type="pres">
      <dgm:prSet presAssocID="{F73820A8-5740-41AC-A3E1-AC8651A5AE95}" presName="parentText" presStyleLbl="node1" presStyleIdx="3" presStyleCnt="4" custScaleX="55194" custLinFactNeighborX="-11" custLinFactNeighborY="-43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100BDF-2D26-4D2F-AFDB-827EF137D66C}" type="pres">
      <dgm:prSet presAssocID="{F73820A8-5740-41AC-A3E1-AC8651A5AE95}" presName="descendantText" presStyleLbl="alignAccFollowNode1" presStyleIdx="3" presStyleCnt="4" custScaleX="123986" custLinFactNeighborX="1246" custLinFactNeighborY="-48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7768D3-0A4D-4D54-AEC6-2E203BDB66A6}" type="presOf" srcId="{02D9C7F7-05CA-4EAE-B3BB-099D0D3B1736}" destId="{53D63197-C901-46FC-9E73-FCBAC92C9220}" srcOrd="0" destOrd="0" presId="urn:microsoft.com/office/officeart/2005/8/layout/vList5"/>
    <dgm:cxn modelId="{2256B975-817A-44E0-8312-AF49E181A3D6}" type="presOf" srcId="{3B17FEA1-7CD9-4BDC-B5B6-5BE8A42CCB35}" destId="{E9100BDF-2D26-4D2F-AFDB-827EF137D66C}" srcOrd="0" destOrd="1" presId="urn:microsoft.com/office/officeart/2005/8/layout/vList5"/>
    <dgm:cxn modelId="{05231BFD-EC4D-4BB9-AA0B-D0F335D0D0CF}" srcId="{640C6087-580E-4BAF-A5AC-A97003857436}" destId="{9C5F2E23-63F5-478A-B3C5-B4814DD37968}" srcOrd="1" destOrd="0" parTransId="{97A6B2A3-8B51-4FC6-8A42-193B4EE37097}" sibTransId="{08BDA131-854A-4629-9C6B-0ADD5A565FCA}"/>
    <dgm:cxn modelId="{C33E8F4D-2AD4-440F-8C9D-2B0F73D7A44E}" srcId="{F73820A8-5740-41AC-A3E1-AC8651A5AE95}" destId="{50A57A16-5816-4E57-AF40-199B05B736CC}" srcOrd="0" destOrd="0" parTransId="{83971613-FB1B-401D-8C0B-AAD11FBAD48D}" sibTransId="{6EBB1DB3-EC24-4D5E-A212-4716786DE9EE}"/>
    <dgm:cxn modelId="{2A4C1ECF-F017-4F70-84D8-12CEDA6DF249}" type="presOf" srcId="{50A57A16-5816-4E57-AF40-199B05B736CC}" destId="{E9100BDF-2D26-4D2F-AFDB-827EF137D66C}" srcOrd="0" destOrd="0" presId="urn:microsoft.com/office/officeart/2005/8/layout/vList5"/>
    <dgm:cxn modelId="{F4AA6E66-4967-425D-8212-32424C608A4B}" type="presOf" srcId="{F73820A8-5740-41AC-A3E1-AC8651A5AE95}" destId="{AEB0DD99-B429-4A4D-80A8-0639AF6B1039}" srcOrd="0" destOrd="0" presId="urn:microsoft.com/office/officeart/2005/8/layout/vList5"/>
    <dgm:cxn modelId="{2FE4AF2F-7877-460F-BBA4-FE85A3444CC5}" srcId="{640C6087-580E-4BAF-A5AC-A97003857436}" destId="{33CB6C25-4848-490B-ACF3-EE3D013B68E6}" srcOrd="0" destOrd="0" parTransId="{007BC618-B11A-4138-A39D-B45D734B05BA}" sibTransId="{1AD7C49C-7B36-45A0-84CA-A2E1A852FACC}"/>
    <dgm:cxn modelId="{44DFFF95-6540-4F80-9F44-9EB1E58BB98B}" type="presOf" srcId="{FBAFCBAA-635D-44D0-BF6B-8F77275DD0AC}" destId="{2F9DF057-B25D-4CA7-A91E-A7F8DD67641F}" srcOrd="0" destOrd="0" presId="urn:microsoft.com/office/officeart/2005/8/layout/vList5"/>
    <dgm:cxn modelId="{6C0813F8-0F45-4091-910B-5CC86AE8E7DF}" srcId="{640C6087-580E-4BAF-A5AC-A97003857436}" destId="{FBAFCBAA-635D-44D0-BF6B-8F77275DD0AC}" srcOrd="2" destOrd="0" parTransId="{D733BDFE-2542-4731-A4C1-2707898F7F84}" sibTransId="{15C6BD8F-1660-46CB-8B56-751210B2257D}"/>
    <dgm:cxn modelId="{3E1C1F60-061A-4203-8486-C5C3F82BE6B0}" type="presOf" srcId="{640C6087-580E-4BAF-A5AC-A97003857436}" destId="{19CFB591-CAA7-43C2-846B-ED89F0347790}" srcOrd="0" destOrd="0" presId="urn:microsoft.com/office/officeart/2005/8/layout/vList5"/>
    <dgm:cxn modelId="{59F3991D-81C6-4745-A832-B81979CD0476}" srcId="{FBAFCBAA-635D-44D0-BF6B-8F77275DD0AC}" destId="{17F41847-8699-4DCA-9AED-0D3C398859B2}" srcOrd="0" destOrd="0" parTransId="{0C7DD27C-8D9F-465F-84E0-435AC3CEA616}" sibTransId="{5162DFFA-A75B-4578-A780-4913BE27951E}"/>
    <dgm:cxn modelId="{1AE191FD-FE7B-4C62-B680-753593FFE46D}" srcId="{F73820A8-5740-41AC-A3E1-AC8651A5AE95}" destId="{3B17FEA1-7CD9-4BDC-B5B6-5BE8A42CCB35}" srcOrd="1" destOrd="0" parTransId="{995EC382-A6DE-4519-95BF-ECD356B8C1B1}" sibTransId="{3B95B885-5F20-4E2D-878B-63DE7177DDC9}"/>
    <dgm:cxn modelId="{7A9777BC-F670-4CB6-8057-14DA96F165A2}" type="presOf" srcId="{17F41847-8699-4DCA-9AED-0D3C398859B2}" destId="{90F9A0D5-4443-43F0-A0E6-DBBB915F019C}" srcOrd="0" destOrd="0" presId="urn:microsoft.com/office/officeart/2005/8/layout/vList5"/>
    <dgm:cxn modelId="{E8806C13-6558-40AA-A590-8F4EAE320903}" srcId="{33CB6C25-4848-490B-ACF3-EE3D013B68E6}" destId="{02D9C7F7-05CA-4EAE-B3BB-099D0D3B1736}" srcOrd="0" destOrd="0" parTransId="{D78BBD94-36D6-40A6-8354-14AA142DBD41}" sibTransId="{62F466EC-3449-4EAE-B1A2-361FC661CD43}"/>
    <dgm:cxn modelId="{F8F5A69A-E965-4440-9DC8-A8F4FA9399FA}" srcId="{640C6087-580E-4BAF-A5AC-A97003857436}" destId="{F73820A8-5740-41AC-A3E1-AC8651A5AE95}" srcOrd="3" destOrd="0" parTransId="{5A0D0595-80E4-4D95-B1EA-4420D3FBD33C}" sibTransId="{70C41A71-C8C6-4AA8-B392-C3C245E7B268}"/>
    <dgm:cxn modelId="{6A9E3A23-6504-42CA-9B8A-55DDB191BB19}" type="presOf" srcId="{33CB6C25-4848-490B-ACF3-EE3D013B68E6}" destId="{C880D007-25D1-49A1-874D-D380362D56CD}" srcOrd="0" destOrd="0" presId="urn:microsoft.com/office/officeart/2005/8/layout/vList5"/>
    <dgm:cxn modelId="{F57A0326-2A31-4CF2-B80C-678B64E32E34}" type="presOf" srcId="{5E077D1A-05D9-4FCD-BFA9-243A32EE4532}" destId="{A28E41EE-6D0D-40B5-BA2F-0F7184CDB0D0}" srcOrd="0" destOrd="0" presId="urn:microsoft.com/office/officeart/2005/8/layout/vList5"/>
    <dgm:cxn modelId="{2722F579-D7C3-4ECD-8FE3-A48B39B8D8BD}" srcId="{9C5F2E23-63F5-478A-B3C5-B4814DD37968}" destId="{5E077D1A-05D9-4FCD-BFA9-243A32EE4532}" srcOrd="0" destOrd="0" parTransId="{57CCBC87-091B-4671-9F0D-655207D13DED}" sibTransId="{745BEAE8-5B8E-446B-AE66-6A4AD41676D3}"/>
    <dgm:cxn modelId="{586E86E4-F2E9-4B51-8899-368B13883C55}" type="presOf" srcId="{9C5F2E23-63F5-478A-B3C5-B4814DD37968}" destId="{00F8E1A0-6804-497C-B888-EFFFACCC1272}" srcOrd="0" destOrd="0" presId="urn:microsoft.com/office/officeart/2005/8/layout/vList5"/>
    <dgm:cxn modelId="{10AF96AB-79DC-4926-93EB-28CFBF7B54C5}" type="presParOf" srcId="{19CFB591-CAA7-43C2-846B-ED89F0347790}" destId="{60F0C147-818D-4F21-A28F-6D5F004C6F4A}" srcOrd="0" destOrd="0" presId="urn:microsoft.com/office/officeart/2005/8/layout/vList5"/>
    <dgm:cxn modelId="{7455722B-DEBB-440F-A1FC-2630A8B6CB64}" type="presParOf" srcId="{60F0C147-818D-4F21-A28F-6D5F004C6F4A}" destId="{C880D007-25D1-49A1-874D-D380362D56CD}" srcOrd="0" destOrd="0" presId="urn:microsoft.com/office/officeart/2005/8/layout/vList5"/>
    <dgm:cxn modelId="{F89AADD8-9A2F-430C-AF92-2D12F2279090}" type="presParOf" srcId="{60F0C147-818D-4F21-A28F-6D5F004C6F4A}" destId="{53D63197-C901-46FC-9E73-FCBAC92C9220}" srcOrd="1" destOrd="0" presId="urn:microsoft.com/office/officeart/2005/8/layout/vList5"/>
    <dgm:cxn modelId="{DAD97E80-A46E-4C07-AF67-281553A0966B}" type="presParOf" srcId="{19CFB591-CAA7-43C2-846B-ED89F0347790}" destId="{01CD77CD-B061-4476-952D-E077E6BCACE3}" srcOrd="1" destOrd="0" presId="urn:microsoft.com/office/officeart/2005/8/layout/vList5"/>
    <dgm:cxn modelId="{ECAFDB8F-9400-4581-9311-B8EA26C25A4F}" type="presParOf" srcId="{19CFB591-CAA7-43C2-846B-ED89F0347790}" destId="{EFD35E35-DDB0-476E-B4B8-81B2CA30B61F}" srcOrd="2" destOrd="0" presId="urn:microsoft.com/office/officeart/2005/8/layout/vList5"/>
    <dgm:cxn modelId="{04F8DF62-C334-4739-91A9-0F0D1CD9F5DF}" type="presParOf" srcId="{EFD35E35-DDB0-476E-B4B8-81B2CA30B61F}" destId="{00F8E1A0-6804-497C-B888-EFFFACCC1272}" srcOrd="0" destOrd="0" presId="urn:microsoft.com/office/officeart/2005/8/layout/vList5"/>
    <dgm:cxn modelId="{2BF0F988-A3AF-404C-9ABE-3F923CF906B2}" type="presParOf" srcId="{EFD35E35-DDB0-476E-B4B8-81B2CA30B61F}" destId="{A28E41EE-6D0D-40B5-BA2F-0F7184CDB0D0}" srcOrd="1" destOrd="0" presId="urn:microsoft.com/office/officeart/2005/8/layout/vList5"/>
    <dgm:cxn modelId="{072A6A6D-C2FF-4534-97C3-1AD854BCAF84}" type="presParOf" srcId="{19CFB591-CAA7-43C2-846B-ED89F0347790}" destId="{1B6119E6-50CE-443B-83BD-B9132E6599A2}" srcOrd="3" destOrd="0" presId="urn:microsoft.com/office/officeart/2005/8/layout/vList5"/>
    <dgm:cxn modelId="{D86DE858-854E-43A8-B952-6D945FA57A9D}" type="presParOf" srcId="{19CFB591-CAA7-43C2-846B-ED89F0347790}" destId="{9BF02FC8-21B5-491B-ADA5-C63C8B4C7F54}" srcOrd="4" destOrd="0" presId="urn:microsoft.com/office/officeart/2005/8/layout/vList5"/>
    <dgm:cxn modelId="{AC106B5F-B88E-42BB-9309-C14B194D82FD}" type="presParOf" srcId="{9BF02FC8-21B5-491B-ADA5-C63C8B4C7F54}" destId="{2F9DF057-B25D-4CA7-A91E-A7F8DD67641F}" srcOrd="0" destOrd="0" presId="urn:microsoft.com/office/officeart/2005/8/layout/vList5"/>
    <dgm:cxn modelId="{5E3BFF03-A4AB-4CBA-9D65-75C4558F399D}" type="presParOf" srcId="{9BF02FC8-21B5-491B-ADA5-C63C8B4C7F54}" destId="{90F9A0D5-4443-43F0-A0E6-DBBB915F019C}" srcOrd="1" destOrd="0" presId="urn:microsoft.com/office/officeart/2005/8/layout/vList5"/>
    <dgm:cxn modelId="{AD7C7E18-D320-486E-8DE1-52B981B6BA60}" type="presParOf" srcId="{19CFB591-CAA7-43C2-846B-ED89F0347790}" destId="{DC2B2E39-8EDB-46EB-9DD8-C3DCC69B733A}" srcOrd="5" destOrd="0" presId="urn:microsoft.com/office/officeart/2005/8/layout/vList5"/>
    <dgm:cxn modelId="{FB51D52A-0F3B-4251-AB3D-A06E940C9B53}" type="presParOf" srcId="{19CFB591-CAA7-43C2-846B-ED89F0347790}" destId="{067D3E7C-1519-4102-9D0F-897119810DE4}" srcOrd="6" destOrd="0" presId="urn:microsoft.com/office/officeart/2005/8/layout/vList5"/>
    <dgm:cxn modelId="{431EAD32-37ED-4522-BD63-D9B594DDEC5E}" type="presParOf" srcId="{067D3E7C-1519-4102-9D0F-897119810DE4}" destId="{AEB0DD99-B429-4A4D-80A8-0639AF6B1039}" srcOrd="0" destOrd="0" presId="urn:microsoft.com/office/officeart/2005/8/layout/vList5"/>
    <dgm:cxn modelId="{D88E7451-6107-43FA-A667-47E74CDFB524}" type="presParOf" srcId="{067D3E7C-1519-4102-9D0F-897119810DE4}" destId="{E9100BDF-2D26-4D2F-AFDB-827EF137D66C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D63197-C901-46FC-9E73-FCBAC92C9220}">
      <dsp:nvSpPr>
        <dsp:cNvPr id="0" name=""/>
        <dsp:cNvSpPr/>
      </dsp:nvSpPr>
      <dsp:spPr>
        <a:xfrm rot="5400000">
          <a:off x="4729655" y="-2928716"/>
          <a:ext cx="1094592" cy="7018630"/>
        </a:xfrm>
        <a:prstGeom prst="round2Same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i="1" kern="1200" dirty="0" smtClean="0"/>
            <a:t> </a:t>
          </a:r>
          <a:r>
            <a:rPr lang="ru-RU" sz="1600" kern="1200" dirty="0" smtClean="0"/>
            <a:t>ценят авторитет силы и независимость поведения. Им присущ независимо-соревновательный стиль поведения, авторитарный характер взаимоотношения со сверстниками, отвергают женское общество и отдают предпочтение мужскому авторитету</a:t>
          </a:r>
          <a:endParaRPr lang="ru-RU" sz="1600" kern="1200" dirty="0"/>
        </a:p>
      </dsp:txBody>
      <dsp:txXfrm rot="5400000">
        <a:off x="4729655" y="-2928716"/>
        <a:ext cx="1094592" cy="7018630"/>
      </dsp:txXfrm>
    </dsp:sp>
    <dsp:sp modelId="{C880D007-25D1-49A1-874D-D380362D56CD}">
      <dsp:nvSpPr>
        <dsp:cNvPr id="0" name=""/>
        <dsp:cNvSpPr/>
      </dsp:nvSpPr>
      <dsp:spPr>
        <a:xfrm>
          <a:off x="606" y="1532"/>
          <a:ext cx="1767029" cy="1158133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err="1" smtClean="0"/>
            <a:t>Маскулинные</a:t>
          </a:r>
          <a:r>
            <a:rPr lang="ru-RU" sz="1400" i="1" kern="1200" dirty="0" smtClean="0"/>
            <a:t> </a:t>
          </a:r>
          <a:r>
            <a:rPr lang="ru-RU" sz="1400" b="1" i="1" kern="1200" dirty="0" smtClean="0"/>
            <a:t>дети</a:t>
          </a:r>
          <a:endParaRPr lang="ru-RU" sz="1400" kern="1200" dirty="0"/>
        </a:p>
      </dsp:txBody>
      <dsp:txXfrm>
        <a:off x="606" y="1532"/>
        <a:ext cx="1767029" cy="1158133"/>
      </dsp:txXfrm>
    </dsp:sp>
    <dsp:sp modelId="{A28E41EE-6D0D-40B5-BA2F-0F7184CDB0D0}">
      <dsp:nvSpPr>
        <dsp:cNvPr id="0" name=""/>
        <dsp:cNvSpPr/>
      </dsp:nvSpPr>
      <dsp:spPr>
        <a:xfrm rot="5400000">
          <a:off x="4712412" y="-1670991"/>
          <a:ext cx="1094592" cy="7053074"/>
        </a:xfrm>
        <a:prstGeom prst="round2Same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независимо от половой принадлежности принимают эмоционально-экспрессивный стиль поведения, связанный с зависимым, подчиненным положением, осторожностью, отказом от собственной инициативы и самостоятельности, ориентированностью на других</a:t>
          </a:r>
          <a:endParaRPr lang="ru-RU" sz="1600" kern="1200" dirty="0"/>
        </a:p>
      </dsp:txBody>
      <dsp:txXfrm rot="5400000">
        <a:off x="4712412" y="-1670991"/>
        <a:ext cx="1094592" cy="7053074"/>
      </dsp:txXfrm>
    </dsp:sp>
    <dsp:sp modelId="{00F8E1A0-6804-497C-B888-EFFFACCC1272}">
      <dsp:nvSpPr>
        <dsp:cNvPr id="0" name=""/>
        <dsp:cNvSpPr/>
      </dsp:nvSpPr>
      <dsp:spPr>
        <a:xfrm>
          <a:off x="606" y="1228077"/>
          <a:ext cx="1732564" cy="1254936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u="none" kern="1200" dirty="0" err="1" smtClean="0"/>
            <a:t>Фемининн</a:t>
          </a:r>
          <a:r>
            <a:rPr lang="ru-RU" sz="1400" b="1" i="1" kern="1200" dirty="0" err="1" smtClean="0"/>
            <a:t>ые</a:t>
          </a:r>
          <a:r>
            <a:rPr lang="ru-RU" sz="1400" b="1" i="1" kern="1200" dirty="0" smtClean="0"/>
            <a:t> дети</a:t>
          </a:r>
          <a:endParaRPr lang="ru-RU" sz="1400" kern="1200" dirty="0"/>
        </a:p>
      </dsp:txBody>
      <dsp:txXfrm>
        <a:off x="606" y="1228077"/>
        <a:ext cx="1732564" cy="1254936"/>
      </dsp:txXfrm>
    </dsp:sp>
    <dsp:sp modelId="{90F9A0D5-4443-43F0-A0E6-DBBB915F019C}">
      <dsp:nvSpPr>
        <dsp:cNvPr id="0" name=""/>
        <dsp:cNvSpPr/>
      </dsp:nvSpPr>
      <dsp:spPr>
        <a:xfrm rot="5400000">
          <a:off x="4714957" y="-283321"/>
          <a:ext cx="1094592" cy="7040579"/>
        </a:xfrm>
        <a:prstGeom prst="round2Same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относительно</a:t>
          </a:r>
          <a:r>
            <a:rPr lang="ru-RU" sz="1600" i="1" kern="1200" dirty="0" smtClean="0"/>
            <a:t> </a:t>
          </a:r>
          <a:r>
            <a:rPr lang="ru-RU" sz="1600" kern="1200" dirty="0" smtClean="0"/>
            <a:t>свободны от жесткой половой типизации, признают за собой право на освоение различного рода деятельности без привязанности к традиционным нормам,  для них характерна на­правленность на реальное осмысление ситуации, самостоятельное преодоление трудностей.</a:t>
          </a:r>
          <a:endParaRPr lang="ru-RU" sz="1600" kern="1200" dirty="0"/>
        </a:p>
      </dsp:txBody>
      <dsp:txXfrm rot="5400000">
        <a:off x="4714957" y="-283321"/>
        <a:ext cx="1094592" cy="7040579"/>
      </dsp:txXfrm>
    </dsp:sp>
    <dsp:sp modelId="{2F9DF057-B25D-4CA7-A91E-A7F8DD67641F}">
      <dsp:nvSpPr>
        <dsp:cNvPr id="0" name=""/>
        <dsp:cNvSpPr/>
      </dsp:nvSpPr>
      <dsp:spPr>
        <a:xfrm>
          <a:off x="606" y="2551425"/>
          <a:ext cx="1736181" cy="136824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/>
            <a:t>Андрогинные дети</a:t>
          </a:r>
          <a:endParaRPr lang="ru-RU" sz="1400" kern="1200" dirty="0"/>
        </a:p>
      </dsp:txBody>
      <dsp:txXfrm>
        <a:off x="606" y="2551425"/>
        <a:ext cx="1736181" cy="1368240"/>
      </dsp:txXfrm>
    </dsp:sp>
    <dsp:sp modelId="{E9100BDF-2D26-4D2F-AFDB-827EF137D66C}">
      <dsp:nvSpPr>
        <dsp:cNvPr id="0" name=""/>
        <dsp:cNvSpPr/>
      </dsp:nvSpPr>
      <dsp:spPr>
        <a:xfrm rot="5400000">
          <a:off x="4724900" y="1133025"/>
          <a:ext cx="1094592" cy="6972475"/>
        </a:xfrm>
        <a:prstGeom prst="round2Same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отвергают как мужской, так и женский стиль поведения, характеризуются отсутствием каких либо полоролевых ориентиров, а также эмоциональным отвержением всех видов деятельности. </a:t>
          </a:r>
          <a:endParaRPr lang="ru-RU" sz="1600" kern="1200" dirty="0"/>
        </a:p>
      </dsp:txBody>
      <dsp:txXfrm rot="5400000">
        <a:off x="4724900" y="1133025"/>
        <a:ext cx="1094592" cy="6972475"/>
      </dsp:txXfrm>
    </dsp:sp>
    <dsp:sp modelId="{AEB0DD99-B429-4A4D-80A8-0639AF6B1039}">
      <dsp:nvSpPr>
        <dsp:cNvPr id="0" name=""/>
        <dsp:cNvSpPr/>
      </dsp:nvSpPr>
      <dsp:spPr>
        <a:xfrm>
          <a:off x="0" y="3929092"/>
          <a:ext cx="1745937" cy="136824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/>
            <a:t>Недифференцированные дети </a:t>
          </a:r>
          <a:endParaRPr lang="ru-RU" sz="1400" b="1" kern="1200" dirty="0"/>
        </a:p>
      </dsp:txBody>
      <dsp:txXfrm>
        <a:off x="0" y="3929092"/>
        <a:ext cx="1745937" cy="1368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9A083-3D66-490B-B78A-F00104AB2EE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A9751-D4ED-4DF8-8423-BEC0B7C647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A9751-D4ED-4DF8-8423-BEC0B7C6472F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87000">
              <a:srgbClr val="CCCCFF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28604"/>
            <a:ext cx="7772400" cy="1857387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Гендерный подход в физическом </a:t>
            </a:r>
            <a:r>
              <a:rPr lang="ru-RU" sz="3600" b="1" dirty="0" smtClean="0"/>
              <a:t>развитии детей старшего дошкольного </a:t>
            </a:r>
            <a:r>
              <a:rPr lang="ru-RU" sz="3600" b="1" dirty="0" smtClean="0"/>
              <a:t>возраста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5786454"/>
            <a:ext cx="7400932" cy="752468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Воспитатель Кулакова Наталья Владимировна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user\Desktop\гендерное воспитание педагогический\a85ef1b9baa4a9f2044fbe775aa80905_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785926"/>
            <a:ext cx="3500462" cy="3702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В формировании знаний детей  о спорте, необходимо акцентировать внимание детей на мужские и женские о виды спорта, а также деятельность мужчины и женщины в видах спорта, предусматривающих выступление смешанных пар.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http://www.barnorama.com/wp-content/uploads/2012/11/03-sport-girls-part-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1538" r="941"/>
          <a:stretch>
            <a:fillRect/>
          </a:stretch>
        </p:blipFill>
        <p:spPr bwMode="auto">
          <a:xfrm>
            <a:off x="649235" y="1928802"/>
            <a:ext cx="3132639" cy="3857636"/>
          </a:xfrm>
          <a:prstGeom prst="rect">
            <a:avLst/>
          </a:prstGeom>
          <a:noFill/>
        </p:spPr>
      </p:pic>
      <p:pic>
        <p:nvPicPr>
          <p:cNvPr id="5124" name="Picture 4" descr="https://otvet.imgsmail.ru/download/u_dd642d1de1c03259cac536b1ade75bcf_800.jpg"/>
          <p:cNvPicPr>
            <a:picLocks noChangeAspect="1" noChangeArrowheads="1"/>
          </p:cNvPicPr>
          <p:nvPr/>
        </p:nvPicPr>
        <p:blipFill>
          <a:blip r:embed="rId3"/>
          <a:srcRect l="20601" t="5137" r="17167"/>
          <a:stretch>
            <a:fillRect/>
          </a:stretch>
        </p:blipFill>
        <p:spPr bwMode="auto">
          <a:xfrm>
            <a:off x="4156784" y="1643050"/>
            <a:ext cx="4412682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На праздниках  эффективно предусматривать часть заданий отдельно для девочек и мальчиков, а также показательные выступления, на которых мальчики показывают свое мастерство в силе, в ловкости, быстроте, а девочки в грации, двигательном творчестве.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http://gopsy.ru/wp-content/uploads/2014/06/1082_8411.jpg"/>
          <p:cNvPicPr>
            <a:picLocks noChangeAspect="1" noChangeArrowheads="1"/>
          </p:cNvPicPr>
          <p:nvPr/>
        </p:nvPicPr>
        <p:blipFill>
          <a:blip r:embed="rId2"/>
          <a:srcRect l="5797" t="4570" r="15941"/>
          <a:stretch>
            <a:fillRect/>
          </a:stretch>
        </p:blipFill>
        <p:spPr bwMode="auto">
          <a:xfrm>
            <a:off x="642910" y="1785926"/>
            <a:ext cx="3857652" cy="2983640"/>
          </a:xfrm>
          <a:prstGeom prst="rect">
            <a:avLst/>
          </a:prstGeom>
          <a:noFill/>
        </p:spPr>
      </p:pic>
      <p:pic>
        <p:nvPicPr>
          <p:cNvPr id="4100" name="Picture 4" descr="http://i.ytimg.com/vi/MTQff2ks-3I/maxresdefault.jpg"/>
          <p:cNvPicPr>
            <a:picLocks noChangeAspect="1" noChangeArrowheads="1"/>
          </p:cNvPicPr>
          <p:nvPr/>
        </p:nvPicPr>
        <p:blipFill>
          <a:blip r:embed="rId3"/>
          <a:srcRect l="24391" t="4336" r="10975"/>
          <a:stretch>
            <a:fillRect/>
          </a:stretch>
        </p:blipFill>
        <p:spPr bwMode="auto">
          <a:xfrm>
            <a:off x="4714876" y="2571744"/>
            <a:ext cx="3786214" cy="31522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71744"/>
            <a:ext cx="8229600" cy="1143000"/>
          </a:xfr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Физическое воспитание детей в большинстве дошкольных учреждениях сегодня для мальчиков и для девочек практически не имеет различий: одни и те же упражнения, одна и та же нагрузка, одна и та же методика обучения.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4 типа полоролевого поведения</a:t>
            </a:r>
            <a:r>
              <a:rPr lang="ru-RU" dirty="0" smtClean="0"/>
              <a:t>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285860"/>
          <a:ext cx="8786874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Dvigatelnaya-aktivnost-rebenka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bright="20000" contrast="-40000"/>
          </a:blip>
          <a:srcRect l="1651" t="2411" r="2829" b="2871"/>
          <a:stretch>
            <a:fillRect/>
          </a:stretch>
        </p:blipFill>
        <p:spPr bwMode="auto">
          <a:xfrm>
            <a:off x="285720" y="1428736"/>
            <a:ext cx="8572560" cy="5080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Двигательная активность дошкольников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158" y="1600200"/>
            <a:ext cx="8501122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3200" b="1" dirty="0" smtClean="0"/>
              <a:t>От </a:t>
            </a:r>
            <a:r>
              <a:rPr lang="ru-RU" sz="3200" b="1" dirty="0" smtClean="0"/>
              <a:t>сезонных </a:t>
            </a:r>
            <a:r>
              <a:rPr lang="ru-RU" sz="3200" b="1" dirty="0" smtClean="0"/>
              <a:t>явлений</a:t>
            </a:r>
          </a:p>
          <a:p>
            <a:pPr>
              <a:buNone/>
            </a:pPr>
            <a:endParaRPr lang="ru-RU" sz="3200" b="1" dirty="0" smtClean="0"/>
          </a:p>
          <a:p>
            <a:pPr>
              <a:buFont typeface="Wingdings" pitchFamily="2" charset="2"/>
              <a:buChar char="v"/>
            </a:pPr>
            <a:r>
              <a:rPr lang="ru-RU" sz="3200" b="1" dirty="0" smtClean="0"/>
              <a:t>От климатических условий</a:t>
            </a:r>
          </a:p>
          <a:p>
            <a:pPr>
              <a:buNone/>
            </a:pPr>
            <a:endParaRPr lang="ru-RU" sz="3200" b="1" dirty="0" smtClean="0"/>
          </a:p>
          <a:p>
            <a:pPr>
              <a:buFont typeface="Wingdings" pitchFamily="2" charset="2"/>
              <a:buChar char="v"/>
            </a:pPr>
            <a:r>
              <a:rPr lang="ru-RU" sz="3200" b="1" dirty="0" smtClean="0"/>
              <a:t>От  уровня физического воспитания</a:t>
            </a:r>
          </a:p>
          <a:p>
            <a:pPr>
              <a:buNone/>
            </a:pPr>
            <a:endParaRPr lang="ru-RU" sz="3200" b="1" dirty="0" smtClean="0"/>
          </a:p>
          <a:p>
            <a:pPr>
              <a:buFont typeface="Wingdings" pitchFamily="2" charset="2"/>
              <a:buChar char="v"/>
            </a:pPr>
            <a:r>
              <a:rPr lang="ru-RU" sz="3200" b="1" dirty="0" smtClean="0"/>
              <a:t>От  учета половых особенностей девочек и мальчиков  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Для мальчиков наиболее  благоприятен  режим  большой двигательной активностью, для девочек оптимален режим средней двигательной активности </a:t>
            </a:r>
            <a:endParaRPr lang="ru-RU" sz="2800" b="1" dirty="0"/>
          </a:p>
        </p:txBody>
      </p:sp>
      <p:pic>
        <p:nvPicPr>
          <p:cNvPr id="10242" name="Picture 2" descr="http://picture-box.ru/images/child/or137702098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2158" y="1714500"/>
            <a:ext cx="6620933" cy="4965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Рациональные размещение зоны двигательной активности и через систему самостоятельной и совместной деятельности в физкультурных секциях (мишени, баскетбольные корзины, лабиринты из строителя, кегельбан).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20" name="Picture 4" descr="http://www.maam.ru/upload/blogs/efc583af8db263b31232f70850a86fb3.jpg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40719" y="2134394"/>
            <a:ext cx="5295900" cy="3971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Разная форма </a:t>
            </a:r>
            <a:br>
              <a:rPr lang="ru-RU" dirty="0" smtClean="0"/>
            </a:br>
            <a:r>
              <a:rPr lang="ru-RU" dirty="0" smtClean="0"/>
              <a:t>для мальчиков и девочек</a:t>
            </a:r>
            <a:endParaRPr lang="ru-RU" dirty="0"/>
          </a:p>
        </p:txBody>
      </p:sp>
      <p:pic>
        <p:nvPicPr>
          <p:cNvPr id="8194" name="Picture 2" descr="http://ledy-mery.ru/published/publicdata/MARINAFURS2/attachments/SC/products_pictures/viewImg%20%282%298w_en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428736"/>
            <a:ext cx="2786082" cy="4572032"/>
          </a:xfrm>
          <a:prstGeom prst="rect">
            <a:avLst/>
          </a:prstGeom>
          <a:noFill/>
        </p:spPr>
      </p:pic>
      <p:pic>
        <p:nvPicPr>
          <p:cNvPr id="8198" name="Picture 6" descr="http://media.nn.ru/data/ufiles/1/8/45/16/8451669.Sorti_S_6.2_100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928802"/>
            <a:ext cx="2786084" cy="4538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для мальчиков и девочек</a:t>
            </a:r>
            <a:endParaRPr lang="ru-RU" dirty="0"/>
          </a:p>
        </p:txBody>
      </p:sp>
      <p:pic>
        <p:nvPicPr>
          <p:cNvPr id="7170" name="Picture 2" descr="http://hovrashok.com.ua/images/Jan/10/b45db9716f44f533e0cb5cceec70d7ec/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928802"/>
            <a:ext cx="4125703" cy="3396470"/>
          </a:xfrm>
          <a:prstGeom prst="rect">
            <a:avLst/>
          </a:prstGeom>
          <a:noFill/>
        </p:spPr>
      </p:pic>
      <p:pic>
        <p:nvPicPr>
          <p:cNvPr id="7172" name="Picture 4" descr="http://fscomps.fotosearch.com/compc/CSP/CSP993/k15113436.jpg"/>
          <p:cNvPicPr>
            <a:picLocks noChangeAspect="1" noChangeArrowheads="1"/>
          </p:cNvPicPr>
          <p:nvPr/>
        </p:nvPicPr>
        <p:blipFill>
          <a:blip r:embed="rId3"/>
          <a:srcRect r="2499" b="5850"/>
          <a:stretch>
            <a:fillRect/>
          </a:stretch>
        </p:blipFill>
        <p:spPr bwMode="auto">
          <a:xfrm>
            <a:off x="1000100" y="1643050"/>
            <a:ext cx="2786082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В подборе упражнений нужно учитывать характер движений мальчиков (решительный, активный, силовой); характер движений девочек отличаются  пластичность, артистичностью, грациозностью, изяществом.</a:t>
            </a:r>
            <a:endParaRPr lang="ru-RU" sz="2400" b="1" dirty="0"/>
          </a:p>
        </p:txBody>
      </p:sp>
      <p:pic>
        <p:nvPicPr>
          <p:cNvPr id="6146" name="Picture 2" descr="http://kbrria.ru/sites/default/files/field/image/11065.jpg"/>
          <p:cNvPicPr>
            <a:picLocks noChangeAspect="1" noChangeArrowheads="1"/>
          </p:cNvPicPr>
          <p:nvPr/>
        </p:nvPicPr>
        <p:blipFill>
          <a:blip r:embed="rId2"/>
          <a:srcRect l="23611" t="2292" r="15278"/>
          <a:stretch>
            <a:fillRect/>
          </a:stretch>
        </p:blipFill>
        <p:spPr bwMode="auto">
          <a:xfrm>
            <a:off x="4357686" y="2143116"/>
            <a:ext cx="3857652" cy="3738097"/>
          </a:xfrm>
          <a:prstGeom prst="rect">
            <a:avLst/>
          </a:prstGeom>
          <a:noFill/>
        </p:spPr>
      </p:pic>
      <p:pic>
        <p:nvPicPr>
          <p:cNvPr id="6148" name="Picture 4" descr="http://img1.wildberries.kz/big/new/570000/579265-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928802"/>
            <a:ext cx="3090262" cy="41203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322</Words>
  <Application>Microsoft Office PowerPoint</Application>
  <PresentationFormat>Экран (4:3)</PresentationFormat>
  <Paragraphs>30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Гендерный подход в физическом развитии детей старшего дошкольного возраста </vt:lpstr>
      <vt:lpstr>Актуальность:</vt:lpstr>
      <vt:lpstr>4 типа полоролевого поведения:</vt:lpstr>
      <vt:lpstr>Двигательная активность дошкольников </vt:lpstr>
      <vt:lpstr>Для мальчиков наиболее  благоприятен  режим  большой двигательной активностью, для девочек оптимален режим средней двигательной активности </vt:lpstr>
      <vt:lpstr>Рациональные размещение зоны двигательной активности и через систему самостоятельной и совместной деятельности в физкультурных секциях (мишени, баскетбольные корзины, лабиринты из строителя, кегельбан).  </vt:lpstr>
      <vt:lpstr>Разная форма  для мальчиков и девочек</vt:lpstr>
      <vt:lpstr>Игры для мальчиков и девочек</vt:lpstr>
      <vt:lpstr>В подборе упражнений нужно учитывать характер движений мальчиков (решительный, активный, силовой); характер движений девочек отличаются  пластичность, артистичностью, грациозностью, изяществом.</vt:lpstr>
      <vt:lpstr> В формировании знаний детей  о спорте, необходимо акцентировать внимание детей на мужские и женские о виды спорта, а также деятельность мужчины и женщины в видах спорта, предусматривающих выступление смешанных пар.  </vt:lpstr>
      <vt:lpstr>На праздниках  эффективно предусматривать часть заданий отдельно для девочек и мальчиков, а также показательные выступления, на которых мальчики показывают свое мастерство в силе, в ловкости, быстроте, а девочки в грации, двигательном творчестве.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Гендерный подход в физическом воспитании детей дошкольного возраста </dc:title>
  <dc:creator>user</dc:creator>
  <cp:lastModifiedBy>XXX</cp:lastModifiedBy>
  <cp:revision>23</cp:revision>
  <dcterms:created xsi:type="dcterms:W3CDTF">2012-03-26T04:23:37Z</dcterms:created>
  <dcterms:modified xsi:type="dcterms:W3CDTF">2015-10-13T22:28:38Z</dcterms:modified>
</cp:coreProperties>
</file>