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7" r:id="rId9"/>
    <p:sldId id="265" r:id="rId10"/>
    <p:sldId id="268" r:id="rId11"/>
    <p:sldId id="262" r:id="rId12"/>
    <p:sldId id="261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67F2B9-CB52-4051-AB9E-E3CBD44B5F60}" type="datetimeFigureOut">
              <a:rPr lang="ru-RU"/>
              <a:pPr>
                <a:defRPr/>
              </a:pPr>
              <a:t>28.05.2014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8B0900-3A4A-4A4E-A709-9C1410952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E58D47-251A-4D12-AAD1-352AD1273C2B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CC1DE4-AF5D-466D-A3A5-2B12B06444C2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FE993-BC5B-48F9-BC6D-1EF17D6C1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4748F-3C6D-4B64-8B62-D5EE2EE48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73C58-7347-45E5-9598-8DC92316C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5D9D0-21D6-465E-B8DF-37CB94559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EF995-2C88-4FA6-A5A1-EBEC25D30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067A-C84E-4A03-98A4-4B91F7B64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F4AFB-0105-4AAF-AB40-D244986E1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40667-AD18-4D36-B008-130863ED0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0508E-AEA0-4001-9613-BF610CA2A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857C4-23B4-4214-B7B3-2817780BE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0883C-7706-4196-9A1E-CD300EBED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3726F1D-B17E-43AA-863F-2AF58DE48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5%D1%81%D0%BB%D0%B0_(%D0%B5%D0%B4%D0%B8%D0%BD%D0%B8%D1%86%D0%B0_%D0%B8%D0%B7%D0%BC%D0%B5%D1%80%D0%B5%D0%BD%D0%B8%D1%8F)" TargetMode="External"/><Relationship Id="rId13" Type="http://schemas.openxmlformats.org/officeDocument/2006/relationships/hyperlink" Target="http://ru.wikipedia.org/wiki/%D0%92%D1%80%D0%B5%D0%BC%D1%8F" TargetMode="External"/><Relationship Id="rId3" Type="http://schemas.openxmlformats.org/officeDocument/2006/relationships/hyperlink" Target="http://ru.wikipedia.org/wiki/%D0%92%D0%BE%D0%BB%D1%8C%D1%82" TargetMode="External"/><Relationship Id="rId7" Type="http://schemas.openxmlformats.org/officeDocument/2006/relationships/hyperlink" Target="http://ru.wikipedia.org/wiki/%D0%9A%D0%B2%D0%B0%D0%B4%D1%80%D0%B0%D1%82%D0%BD%D1%8B%D0%B9_%D0%BC%D0%B5%D1%82%D1%80" TargetMode="External"/><Relationship Id="rId12" Type="http://schemas.openxmlformats.org/officeDocument/2006/relationships/hyperlink" Target="http://ru.wikipedia.org/wiki/%D0%A0%D0%B0%D0%B4%D0%B8%D1%83%D1%81" TargetMode="External"/><Relationship Id="rId2" Type="http://schemas.openxmlformats.org/officeDocument/2006/relationships/hyperlink" Target="http://ru.wikipedia.org/wiki/%D0%AD%D0%BB%D0%B5%D0%BA%D1%82%D1%80%D0%BE%D0%B4%D0%B2%D0%B8%D0%B6%D1%83%D1%89%D0%B0%D1%8F_%D1%81%D0%B8%D0%BB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5%D0%BA%D1%83%D0%BD%D0%B4%D0%B0" TargetMode="External"/><Relationship Id="rId11" Type="http://schemas.openxmlformats.org/officeDocument/2006/relationships/hyperlink" Target="http://ru.wikipedia.org/wiki/%D0%9E%D0%BA%D1%80%D1%83%D0%B6%D0%BD%D0%BE%D1%81%D1%82%D1%8C" TargetMode="External"/><Relationship Id="rId5" Type="http://schemas.openxmlformats.org/officeDocument/2006/relationships/hyperlink" Target="http://ru.wikipedia.org/wiki/%D0%9C%D0%B0%D0%B3%D0%BD%D0%B8%D1%82%D0%BD%D0%BE%D0%B5_%D0%BF%D0%BE%D0%BB%D0%B5" TargetMode="External"/><Relationship Id="rId10" Type="http://schemas.openxmlformats.org/officeDocument/2006/relationships/hyperlink" Target="http://ru.wikipedia.org/wiki/%D0%9B%D0%B8%D0%BD%D0%B5%D0%B9%D0%BD%D0%B0%D1%8F_%D1%81%D0%BA%D0%BE%D1%80%D0%BE%D1%81%D1%82%D1%8C" TargetMode="External"/><Relationship Id="rId4" Type="http://schemas.openxmlformats.org/officeDocument/2006/relationships/hyperlink" Target="http://ru.wikipedia.org/wiki/%D0%9C%D0%B0%D0%B3%D0%BD%D0%B8%D1%82%D0%BD%D0%B0%D1%8F_%D0%B8%D0%BD%D0%B4%D1%83%D0%BA%D1%86%D0%B8%D1%8F" TargetMode="External"/><Relationship Id="rId9" Type="http://schemas.openxmlformats.org/officeDocument/2006/relationships/hyperlink" Target="http://ru.wikipedia.org/wiki/%D0%9C%D0%B5%D1%82%D1%80" TargetMode="External"/><Relationship Id="rId14" Type="http://schemas.openxmlformats.org/officeDocument/2006/relationships/hyperlink" Target="http://ru.wikipedia.org/wiki/%D0%A3%D0%B3%D0%BE%D0%B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813" y="928688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Система энергообеспечения.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928938"/>
            <a:ext cx="7258078" cy="3429020"/>
          </a:xfrm>
        </p:spPr>
        <p:txBody>
          <a:bodyPr/>
          <a:lstStyle/>
          <a:p>
            <a:pPr marL="609600" indent="-609600" algn="l" eaLnBrk="1" hangingPunct="1">
              <a:buFontTx/>
              <a:buAutoNum type="arabicPeriod"/>
            </a:pPr>
            <a:r>
              <a:rPr lang="ru-RU" sz="2400" dirty="0" smtClean="0"/>
              <a:t>Назначение  и виды генераторов переменного тока.</a:t>
            </a:r>
          </a:p>
          <a:p>
            <a:pPr marL="609600" indent="-609600" algn="l" eaLnBrk="1" hangingPunct="1">
              <a:buFontTx/>
              <a:buAutoNum type="arabicPeriod"/>
            </a:pPr>
            <a:r>
              <a:rPr lang="ru-RU" sz="2400" dirty="0" smtClean="0"/>
              <a:t> Устройство генератора переменного тока.</a:t>
            </a:r>
          </a:p>
          <a:p>
            <a:pPr marL="609600" indent="-609600" algn="l" eaLnBrk="1" hangingPunct="1">
              <a:buFontTx/>
              <a:buAutoNum type="arabicPeriod"/>
            </a:pPr>
            <a:r>
              <a:rPr lang="ru-RU" sz="2400" dirty="0" smtClean="0"/>
              <a:t>Выпрямительный блок.</a:t>
            </a:r>
          </a:p>
          <a:p>
            <a:pPr marL="609600" indent="-609600" algn="l" eaLnBrk="1" hangingPunct="1">
              <a:buFontTx/>
              <a:buAutoNum type="arabicPeriod"/>
            </a:pPr>
            <a:r>
              <a:rPr lang="ru-RU" sz="2400" dirty="0" smtClean="0"/>
              <a:t>Регуляторы напряжения.</a:t>
            </a:r>
          </a:p>
          <a:p>
            <a:pPr marL="609600" indent="-609600" algn="l" eaLnBrk="1" hangingPunct="1"/>
            <a:r>
              <a:rPr lang="ru-RU" sz="2400" dirty="0" smtClean="0"/>
              <a:t>5.    Электрические схемы генераторных установок.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4.1. Работа контактных регуляторов напряжения.</a:t>
            </a:r>
            <a:endParaRPr lang="ru-RU" sz="2800" dirty="0"/>
          </a:p>
        </p:txBody>
      </p:sp>
      <p:pic>
        <p:nvPicPr>
          <p:cNvPr id="3074" name="Picture 2" descr="tep_2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25957"/>
            <a:ext cx="6461430" cy="5232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42918"/>
          </a:xfrm>
        </p:spPr>
        <p:txBody>
          <a:bodyPr/>
          <a:lstStyle/>
          <a:p>
            <a:r>
              <a:rPr lang="ru-RU" sz="3200" dirty="0" smtClean="0"/>
              <a:t>4.2.</a:t>
            </a:r>
            <a:r>
              <a:rPr lang="ru-RU" sz="3200" dirty="0" smtClean="0"/>
              <a:t> </a:t>
            </a:r>
            <a:r>
              <a:rPr lang="ru-RU" sz="3200" dirty="0" smtClean="0"/>
              <a:t>Работа электронных </a:t>
            </a:r>
            <a:r>
              <a:rPr lang="ru-RU" sz="3200" dirty="0" smtClean="0"/>
              <a:t>регуляторов напряжения.</a:t>
            </a:r>
            <a:r>
              <a:rPr lang="ru-RU" sz="3200" dirty="0" smtClean="0"/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2050" name="Picture 2" descr="1_html_m3412e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95" y="1105043"/>
            <a:ext cx="8545033" cy="575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000125"/>
          </a:xfrm>
        </p:spPr>
        <p:txBody>
          <a:bodyPr/>
          <a:lstStyle/>
          <a:p>
            <a:r>
              <a:rPr lang="ru-RU" sz="3200" dirty="0" smtClean="0"/>
              <a:t>5</a:t>
            </a:r>
            <a:r>
              <a:rPr lang="ru-RU" sz="3200" dirty="0" smtClean="0"/>
              <a:t>. </a:t>
            </a:r>
            <a:r>
              <a:rPr lang="ru-RU" sz="3200" dirty="0" smtClean="0"/>
              <a:t>Электрические схемы генераторных установок.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7171" name="Рисунок 2" descr="схема генератор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6365" y="1000124"/>
            <a:ext cx="552658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Неисправности генераторных установок </a:t>
            </a:r>
            <a:endParaRPr lang="ru-RU" dirty="0"/>
          </a:p>
        </p:txBody>
      </p:sp>
      <p:pic>
        <p:nvPicPr>
          <p:cNvPr id="4098" name="Picture 2" descr="r5_2_4_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643050"/>
            <a:ext cx="314238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i?id=220351030-4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500570"/>
            <a:ext cx="3554135" cy="210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2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00233"/>
            <a:ext cx="2928958" cy="32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sz="3600" dirty="0" smtClean="0"/>
              <a:t>Теория генератора переменного тока</a:t>
            </a:r>
            <a:endParaRPr lang="ru-RU" sz="3600" dirty="0"/>
          </a:p>
        </p:txBody>
      </p:sp>
      <p:pic>
        <p:nvPicPr>
          <p:cNvPr id="1029" name="Picture 5" descr="C:\Users\Userini\Desktop\устройство генератора переменного тока - Детально о генераторах_files\6820_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128585"/>
            <a:ext cx="7034677" cy="5729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2400" dirty="0" smtClean="0"/>
              <a:t>В каждой из активных сторон контура индуктируется электродвижущая сила, величина которой определяется по формуле:</a:t>
            </a:r>
          </a:p>
          <a:p>
            <a:pPr algn="ctr">
              <a:buNone/>
            </a:pPr>
            <a:r>
              <a:rPr lang="ru-RU" sz="2000" dirty="0" smtClean="0"/>
              <a:t> </a:t>
            </a:r>
            <a:r>
              <a:rPr lang="ru-RU" dirty="0" smtClean="0"/>
              <a:t>Е =</a:t>
            </a:r>
            <a:r>
              <a:rPr lang="en-US" dirty="0" smtClean="0"/>
              <a:t> 2*</a:t>
            </a:r>
            <a:r>
              <a:rPr lang="ru-RU" dirty="0" smtClean="0"/>
              <a:t>В*</a:t>
            </a:r>
            <a:r>
              <a:rPr lang="en-US" dirty="0" smtClean="0"/>
              <a:t>L*v*sin wt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sz="2400" dirty="0" smtClean="0"/>
              <a:t>Где:</a:t>
            </a:r>
          </a:p>
          <a:p>
            <a:pPr>
              <a:buNone/>
            </a:pPr>
            <a:r>
              <a:rPr lang="ru-RU" sz="2400" dirty="0" smtClean="0"/>
              <a:t>Е — мгновенные значения </a:t>
            </a:r>
            <a:r>
              <a:rPr lang="ru-RU" sz="2400" dirty="0" smtClean="0">
                <a:hlinkClick r:id="rId2" tooltip="Электродвижущая сила"/>
              </a:rPr>
              <a:t>электродвижущих сил</a:t>
            </a:r>
            <a:r>
              <a:rPr lang="ru-RU" sz="2400" dirty="0" smtClean="0"/>
              <a:t>, индуктированных в активных сторонах контура, в </a:t>
            </a:r>
            <a:r>
              <a:rPr lang="ru-RU" sz="2400" dirty="0" smtClean="0">
                <a:hlinkClick r:id="rId3" tooltip="Вольт"/>
              </a:rPr>
              <a:t>вольтах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 В— </a:t>
            </a:r>
            <a:r>
              <a:rPr lang="ru-RU" sz="2400" dirty="0" smtClean="0">
                <a:hlinkClick r:id="rId4" tooltip="Магнитная индукция"/>
              </a:rPr>
              <a:t>магнитная индукция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5" tooltip="Магнитное поле"/>
              </a:rPr>
              <a:t>магнитного поля</a:t>
            </a:r>
            <a:r>
              <a:rPr lang="ru-RU" sz="2400" dirty="0" smtClean="0"/>
              <a:t> в </a:t>
            </a:r>
            <a:r>
              <a:rPr lang="ru-RU" sz="2400" dirty="0" err="1" smtClean="0">
                <a:hlinkClick r:id="rId3" tooltip="Вольт"/>
              </a:rPr>
              <a:t>вольт</a:t>
            </a:r>
            <a:r>
              <a:rPr lang="ru-RU" sz="2400" dirty="0" err="1" smtClean="0"/>
              <a:t>-</a:t>
            </a:r>
            <a:r>
              <a:rPr lang="ru-RU" sz="2400" dirty="0" err="1" smtClean="0">
                <a:hlinkClick r:id="rId6" tooltip="Секунда"/>
              </a:rPr>
              <a:t>секундах</a:t>
            </a:r>
            <a:r>
              <a:rPr lang="ru-RU" sz="2400" dirty="0" smtClean="0"/>
              <a:t> на </a:t>
            </a:r>
            <a:r>
              <a:rPr lang="ru-RU" sz="2400" dirty="0" smtClean="0">
                <a:hlinkClick r:id="rId7" tooltip="Квадратный метр"/>
              </a:rPr>
              <a:t>квадратный метр</a:t>
            </a:r>
            <a:r>
              <a:rPr lang="ru-RU" sz="2400" dirty="0" smtClean="0"/>
              <a:t> (</a:t>
            </a:r>
            <a:r>
              <a:rPr lang="ru-RU" sz="2400" b="1" dirty="0" smtClean="0">
                <a:hlinkClick r:id="rId8" tooltip="Тесла (единица измерения)"/>
              </a:rPr>
              <a:t>Тл</a:t>
            </a:r>
            <a:r>
              <a:rPr lang="ru-RU" sz="2400" dirty="0" smtClean="0">
                <a:hlinkClick r:id="rId8" tooltip="Тесла (единица измерения)"/>
              </a:rPr>
              <a:t>, </a:t>
            </a:r>
            <a:r>
              <a:rPr lang="ru-RU" sz="2400" i="1" dirty="0" smtClean="0">
                <a:hlinkClick r:id="rId8" tooltip="Тесла (единица измерения)"/>
              </a:rPr>
              <a:t>Тесла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en-US" sz="2400" dirty="0" smtClean="0"/>
              <a:t>L</a:t>
            </a:r>
            <a:r>
              <a:rPr lang="ru-RU" sz="2400" dirty="0" smtClean="0"/>
              <a:t>— длина каждой из активных сторон контура в </a:t>
            </a:r>
            <a:r>
              <a:rPr lang="ru-RU" sz="2400" dirty="0" smtClean="0">
                <a:hlinkClick r:id="rId9" tooltip="Метр"/>
              </a:rPr>
              <a:t>метрах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en-US" sz="2400" dirty="0" smtClean="0"/>
              <a:t>v</a:t>
            </a:r>
            <a:r>
              <a:rPr lang="ru-RU" sz="2400" dirty="0" smtClean="0"/>
              <a:t>— </a:t>
            </a:r>
            <a:r>
              <a:rPr lang="ru-RU" sz="2400" dirty="0" smtClean="0">
                <a:hlinkClick r:id="rId10" tooltip="Линейная скорость"/>
              </a:rPr>
              <a:t>линейная скорость</a:t>
            </a:r>
            <a:r>
              <a:rPr lang="ru-RU" sz="2400" dirty="0" smtClean="0"/>
              <a:t>, с которой магнитные линии магнитного поля движутся по </a:t>
            </a:r>
            <a:r>
              <a:rPr lang="ru-RU" sz="2400" dirty="0" smtClean="0">
                <a:hlinkClick r:id="rId11" tooltip="Окружность"/>
              </a:rPr>
              <a:t>окружности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12" tooltip="Радиус"/>
              </a:rPr>
              <a:t>радиусом</a:t>
            </a:r>
            <a:r>
              <a:rPr lang="ru-RU" sz="2400" dirty="0" smtClean="0"/>
              <a:t>   в метрах в секунду;</a:t>
            </a: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en-US" sz="2400" dirty="0" smtClean="0"/>
              <a:t>t</a:t>
            </a:r>
            <a:r>
              <a:rPr lang="ru-RU" sz="2400" dirty="0" smtClean="0"/>
              <a:t>— </a:t>
            </a:r>
            <a:r>
              <a:rPr lang="ru-RU" sz="2400" dirty="0" smtClean="0">
                <a:hlinkClick r:id="rId13" tooltip="Время"/>
              </a:rPr>
              <a:t>время</a:t>
            </a:r>
            <a:r>
              <a:rPr lang="ru-RU" sz="2400" dirty="0" smtClean="0"/>
              <a:t> в </a:t>
            </a:r>
            <a:r>
              <a:rPr lang="ru-RU" sz="2400" dirty="0" smtClean="0">
                <a:hlinkClick r:id="rId6" tooltip="Секунда"/>
              </a:rPr>
              <a:t>секундах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en-US" sz="2400" dirty="0" smtClean="0"/>
              <a:t>wt</a:t>
            </a:r>
            <a:r>
              <a:rPr lang="ru-RU" sz="2400" dirty="0" smtClean="0"/>
              <a:t> — </a:t>
            </a:r>
            <a:r>
              <a:rPr lang="ru-RU" sz="2400" dirty="0" smtClean="0">
                <a:hlinkClick r:id="rId14" tooltip="Угол"/>
              </a:rPr>
              <a:t>углы</a:t>
            </a:r>
            <a:r>
              <a:rPr lang="ru-RU" sz="2400" dirty="0" smtClean="0"/>
              <a:t>, под которыми магнитные линии пересекают активные стороны контура.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3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525963"/>
          </a:xfrm>
        </p:spPr>
        <p:txBody>
          <a:bodyPr/>
          <a:lstStyle/>
          <a:p>
            <a:pPr algn="ctr"/>
            <a:r>
              <a:rPr lang="ru-RU" sz="1600" smtClean="0"/>
              <a:t>Бесконтактный генератор с возбуждением от постоянных магнитов</a:t>
            </a:r>
            <a:r>
              <a:rPr lang="ru-RU" sz="2000" smtClean="0"/>
              <a:t>.</a:t>
            </a:r>
          </a:p>
          <a:p>
            <a:endParaRPr lang="ru-RU" smtClean="0"/>
          </a:p>
        </p:txBody>
      </p:sp>
      <p:pic>
        <p:nvPicPr>
          <p:cNvPr id="3075" name="Рисунок 4" descr="gen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1644650"/>
            <a:ext cx="5311775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Виды генераторов.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3"/>
          <p:cNvSpPr>
            <a:spLocks noGrp="1"/>
          </p:cNvSpPr>
          <p:nvPr>
            <p:ph idx="1"/>
          </p:nvPr>
        </p:nvSpPr>
        <p:spPr>
          <a:xfrm>
            <a:off x="571500" y="1285875"/>
            <a:ext cx="8115300" cy="5357813"/>
          </a:xfrm>
        </p:spPr>
        <p:txBody>
          <a:bodyPr/>
          <a:lstStyle/>
          <a:p>
            <a:r>
              <a:rPr lang="ru-RU" sz="1600" smtClean="0"/>
              <a:t>Генератор переменного тока с клювообразным ротором и с контактными кольцами.</a:t>
            </a:r>
          </a:p>
        </p:txBody>
      </p:sp>
      <p:sp>
        <p:nvSpPr>
          <p:cNvPr id="409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Виды генераторов.</a:t>
            </a:r>
          </a:p>
        </p:txBody>
      </p:sp>
      <p:pic>
        <p:nvPicPr>
          <p:cNvPr id="4100" name="Рисунок 5" descr="generator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1808163"/>
            <a:ext cx="5651500" cy="471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Виды генераторов.</a:t>
            </a:r>
          </a:p>
        </p:txBody>
      </p:sp>
      <p:sp>
        <p:nvSpPr>
          <p:cNvPr id="5123" name="Содержимое 5"/>
          <p:cNvSpPr>
            <a:spLocks noGrp="1"/>
          </p:cNvSpPr>
          <p:nvPr>
            <p:ph idx="1"/>
          </p:nvPr>
        </p:nvSpPr>
        <p:spPr>
          <a:xfrm>
            <a:off x="642938" y="1143000"/>
            <a:ext cx="8043862" cy="4983163"/>
          </a:xfrm>
        </p:spPr>
        <p:txBody>
          <a:bodyPr/>
          <a:lstStyle/>
          <a:p>
            <a:r>
              <a:rPr lang="ru-RU" sz="1600" smtClean="0"/>
              <a:t>Индукторный генератор переменного тока.</a:t>
            </a:r>
          </a:p>
          <a:p>
            <a:endParaRPr lang="ru-RU" sz="1600" smtClean="0"/>
          </a:p>
        </p:txBody>
      </p:sp>
      <p:pic>
        <p:nvPicPr>
          <p:cNvPr id="5124" name="Рисунок 6" descr="generator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1714500"/>
            <a:ext cx="50800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3200" dirty="0" smtClean="0"/>
              <a:t>2. Устройство генератора переменного тока.</a:t>
            </a:r>
          </a:p>
        </p:txBody>
      </p:sp>
      <p:pic>
        <p:nvPicPr>
          <p:cNvPr id="2050" name="Picture 2" descr="C:\Users\Userini\Desktop\устройство генератора переменного тока - Детально о генераторах_files\generator-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60724"/>
            <a:ext cx="7358074" cy="5359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Выпрямительный блок </a:t>
            </a:r>
            <a:endParaRPr lang="ru-RU" dirty="0"/>
          </a:p>
        </p:txBody>
      </p:sp>
      <p:pic>
        <p:nvPicPr>
          <p:cNvPr id="1026" name="Picture 2" descr="i?id=545411464-7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4893856" cy="328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?id=570083369-6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428736"/>
            <a:ext cx="3313298" cy="350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Регуляторы напряжения</a:t>
            </a:r>
            <a:endParaRPr lang="ru-RU" dirty="0"/>
          </a:p>
        </p:txBody>
      </p:sp>
      <p:sp>
        <p:nvSpPr>
          <p:cNvPr id="26626" name="AutoShape 2" descr="Схема регулятора напряжения EE14V3 фирмы BOS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regva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90" y="2214554"/>
            <a:ext cx="249741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167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538602"/>
            <a:ext cx="3000396" cy="267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167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285992"/>
            <a:ext cx="321030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125</Words>
  <Application>Microsoft Office PowerPoint</Application>
  <PresentationFormat>Экран (4:3)</PresentationFormat>
  <Paragraphs>32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Система энергообеспечения.</vt:lpstr>
      <vt:lpstr>Теория генератора переменного тока</vt:lpstr>
      <vt:lpstr>     </vt:lpstr>
      <vt:lpstr>Виды генераторов.</vt:lpstr>
      <vt:lpstr>Виды генераторов.</vt:lpstr>
      <vt:lpstr>Виды генераторов.</vt:lpstr>
      <vt:lpstr>2. Устройство генератора переменного тока.</vt:lpstr>
      <vt:lpstr>3. Выпрямительный блок </vt:lpstr>
      <vt:lpstr>4. Регуляторы напряжения</vt:lpstr>
      <vt:lpstr> 4.1. Работа контактных регуляторов напряжения.</vt:lpstr>
      <vt:lpstr>4.2. Работа электронных регуляторов напряжения.   </vt:lpstr>
      <vt:lpstr>5. Электрические схемы генераторных установок. </vt:lpstr>
      <vt:lpstr>Неисправности генераторных установок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энергообеспечения.</dc:title>
  <dc:creator>Александр</dc:creator>
  <cp:lastModifiedBy>Userini</cp:lastModifiedBy>
  <cp:revision>16</cp:revision>
  <dcterms:created xsi:type="dcterms:W3CDTF">2013-02-18T08:09:29Z</dcterms:created>
  <dcterms:modified xsi:type="dcterms:W3CDTF">2014-05-27T20:32:04Z</dcterms:modified>
</cp:coreProperties>
</file>