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60" r:id="rId7"/>
    <p:sldId id="259" r:id="rId8"/>
    <p:sldId id="264" r:id="rId9"/>
    <p:sldId id="274" r:id="rId10"/>
    <p:sldId id="265" r:id="rId11"/>
    <p:sldId id="266" r:id="rId12"/>
    <p:sldId id="275" r:id="rId13"/>
    <p:sldId id="263" r:id="rId14"/>
    <p:sldId id="269" r:id="rId15"/>
    <p:sldId id="276" r:id="rId16"/>
    <p:sldId id="267" r:id="rId17"/>
    <p:sldId id="270" r:id="rId18"/>
    <p:sldId id="272" r:id="rId19"/>
    <p:sldId id="268" r:id="rId20"/>
    <p:sldId id="271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sdelat-otkritku.ru/muzs_alb/6074/15912/fon/fon_8ce8f40c215ae9748f6474cc601ede52.jpg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94" y="0"/>
            <a:ext cx="9110005" cy="662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3404591"/>
          </a:xfrm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cs typeface="Angsana New" pitchFamily="18" charset="-34"/>
              </a:rPr>
              <a:t>Проект на тему: «Снежинка- чаровница»</a:t>
            </a:r>
            <a:endParaRPr lang="ru-RU" sz="6600" b="1" dirty="0">
              <a:solidFill>
                <a:srgbClr val="FF0000"/>
              </a:solidFill>
              <a:cs typeface="Angsana New" pitchFamily="18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96136" y="5229200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solidFill>
                  <a:srgbClr val="FF0000"/>
                </a:solidFill>
              </a:rPr>
              <a:t>Подготовила:  Насырова Э.А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59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teremokds51.ucoz.ru/_nw/0/750412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87346"/>
            <a:ext cx="8691011" cy="651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1556792"/>
            <a:ext cx="77048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Образовательная область </a:t>
            </a:r>
          </a:p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«Речевое развитие»</a:t>
            </a: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46870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" y="260648"/>
            <a:ext cx="8229600" cy="5242594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FFFF00"/>
                </a:solidFill>
              </a:rPr>
              <a:t>                                    </a:t>
            </a:r>
            <a:r>
              <a:rPr lang="ru-RU" sz="2200" dirty="0" smtClean="0">
                <a:solidFill>
                  <a:srgbClr val="FFFF00"/>
                </a:solidFill>
              </a:rPr>
              <a:t>Художественная  литература</a:t>
            </a:r>
            <a:r>
              <a:rPr lang="ru-RU" sz="2200" dirty="0">
                <a:solidFill>
                  <a:srgbClr val="FFFF00"/>
                </a:solidFill>
              </a:rPr>
              <a:t/>
            </a:r>
            <a:br>
              <a:rPr lang="ru-RU" sz="2200" dirty="0">
                <a:solidFill>
                  <a:srgbClr val="FFFF00"/>
                </a:solidFill>
              </a:rPr>
            </a:br>
            <a:r>
              <a:rPr lang="ru-RU" sz="2200" dirty="0"/>
              <a:t>Опыт словотворчества (сочинение стихов, сказок).</a:t>
            </a:r>
            <a:br>
              <a:rPr lang="ru-RU" sz="2200" dirty="0"/>
            </a:br>
            <a:r>
              <a:rPr lang="ru-RU" sz="2200" dirty="0"/>
              <a:t>Беседа по картине «Зимние забавы».</a:t>
            </a:r>
            <a:br>
              <a:rPr lang="ru-RU" sz="2200" dirty="0"/>
            </a:br>
            <a:r>
              <a:rPr lang="ru-RU" sz="2200" dirty="0"/>
              <a:t>Составление описания снежинки.</a:t>
            </a:r>
            <a:br>
              <a:rPr lang="ru-RU" sz="2200" dirty="0"/>
            </a:br>
            <a:r>
              <a:rPr lang="ru-RU" sz="2200" dirty="0"/>
              <a:t>Знакомство с народными приметами, заучивание поговорок о зиме.</a:t>
            </a:r>
            <a:br>
              <a:rPr lang="ru-RU" sz="2200" dirty="0"/>
            </a:br>
            <a:r>
              <a:rPr lang="ru-RU" sz="2200" dirty="0"/>
              <a:t>Чтение стихотворений Б. </a:t>
            </a:r>
            <a:r>
              <a:rPr lang="ru-RU" sz="2200" dirty="0" err="1"/>
              <a:t>Заходера</a:t>
            </a:r>
            <a:r>
              <a:rPr lang="ru-RU" sz="2200" dirty="0"/>
              <a:t> «Первый снег», «Танец снежинок»;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К</a:t>
            </a:r>
            <a:r>
              <a:rPr lang="ru-RU" sz="2200" dirty="0"/>
              <a:t>. </a:t>
            </a:r>
            <a:r>
              <a:rPr lang="ru-RU" sz="2200" dirty="0" smtClean="0"/>
              <a:t>Бальмонта </a:t>
            </a:r>
            <a:r>
              <a:rPr lang="ru-RU" sz="2200" dirty="0"/>
              <a:t>«Снежинка»; М. Удальцова «Я </a:t>
            </a:r>
            <a:r>
              <a:rPr lang="ru-RU" sz="2200" dirty="0" err="1"/>
              <a:t>снежиночку</a:t>
            </a:r>
            <a:r>
              <a:rPr lang="ru-RU" sz="2200" dirty="0"/>
              <a:t> поймала»,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В</a:t>
            </a:r>
            <a:r>
              <a:rPr lang="ru-RU" sz="2200" dirty="0"/>
              <a:t>. Архангельского «</a:t>
            </a:r>
            <a:r>
              <a:rPr lang="ru-RU" sz="2200" dirty="0" smtClean="0"/>
              <a:t>Летят снежные </a:t>
            </a:r>
            <a:r>
              <a:rPr lang="ru-RU" sz="2200" dirty="0"/>
              <a:t>пушинки», И. Полуянова «Шепот снегов», сказки «12 месяцев</a:t>
            </a:r>
            <a:r>
              <a:rPr lang="ru-RU" sz="2200" dirty="0" smtClean="0"/>
              <a:t>»</a:t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endParaRPr lang="ru-RU" sz="2200" dirty="0"/>
          </a:p>
        </p:txBody>
      </p:sp>
      <p:pic>
        <p:nvPicPr>
          <p:cNvPr id="3" name="Picture 2" descr="http://e-stal.ru/images/catalog/klimatavto/80716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869160"/>
            <a:ext cx="1440160" cy="142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8702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0" name="Picture 10" descr="http://fs1.uclg.ru/books/covers/1358513462_sneg_da_sne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5586"/>
            <a:ext cx="2748048" cy="3534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2" name="Picture 2" descr="http://forum.academ.org/uploads/monthly_06_2011/post-23489-1307892467_thum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4623"/>
            <a:ext cx="2376264" cy="3222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6" name="Picture 6" descr="http://www.100book.ru/b5153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69937"/>
            <a:ext cx="2520280" cy="3627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http://cdn.gollos.com/7763/Prod/1683558/Logo/27118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13383"/>
            <a:ext cx="3024336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8" name="Picture 8" descr="http://www.lib.vsu.by/web_resurs/new_post/postfile/2014_03/face/24_658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636912"/>
            <a:ext cx="2673030" cy="3532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823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teremokds51.ucoz.ru/_nw/0/750412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87346"/>
            <a:ext cx="8691011" cy="651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87624" y="1052736"/>
            <a:ext cx="705678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Образовательная область </a:t>
            </a:r>
          </a:p>
          <a:p>
            <a:pPr algn="ctr"/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«Художественно- эстетическое »</a:t>
            </a:r>
            <a:endParaRPr lang="ru-RU" sz="5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07840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FFFF00"/>
                </a:solidFill>
              </a:rPr>
              <a:t>Художественное</a:t>
            </a:r>
            <a:br>
              <a:rPr lang="ru-RU" sz="2800" dirty="0">
                <a:solidFill>
                  <a:srgbClr val="FFFF00"/>
                </a:solidFill>
              </a:rPr>
            </a:br>
            <a:r>
              <a:rPr lang="ru-RU" sz="2800" dirty="0">
                <a:solidFill>
                  <a:srgbClr val="FFFF00"/>
                </a:solidFill>
              </a:rPr>
              <a:t>творчество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Конструирование снежинки из бумаги</a:t>
            </a:r>
            <a:r>
              <a:rPr lang="ru-RU" sz="2800" dirty="0" smtClean="0"/>
              <a:t>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 </a:t>
            </a:r>
            <a:r>
              <a:rPr lang="ru-RU" sz="2800" dirty="0"/>
              <a:t>лепка «Снежинка-чаровница».</a:t>
            </a:r>
            <a:br>
              <a:rPr lang="ru-RU" sz="2800" dirty="0"/>
            </a:br>
            <a:r>
              <a:rPr lang="ru-RU" sz="2800" dirty="0" smtClean="0"/>
              <a:t>Рисование</a:t>
            </a:r>
            <a:r>
              <a:rPr lang="ru-RU" sz="2800" dirty="0"/>
              <a:t>: «Портрет снежинки», «</a:t>
            </a:r>
            <a:r>
              <a:rPr lang="ru-RU" sz="2800" dirty="0" err="1"/>
              <a:t>Снежинкопад</a:t>
            </a:r>
            <a:r>
              <a:rPr lang="ru-RU" sz="2800" dirty="0"/>
              <a:t>», «Путешествие </a:t>
            </a:r>
            <a:r>
              <a:rPr lang="ru-RU" sz="2800" dirty="0" smtClean="0"/>
              <a:t>новогодней снежинки</a:t>
            </a:r>
            <a:r>
              <a:rPr lang="ru-RU" sz="2800" dirty="0"/>
              <a:t>»</a:t>
            </a:r>
          </a:p>
        </p:txBody>
      </p:sp>
      <p:pic>
        <p:nvPicPr>
          <p:cNvPr id="4" name="Picture 2" descr="http://e-stal.ru/images/catalog/klimatavto/80716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1440160" cy="142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979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a174.ru/how.php?dorcw=dabnkma/kakoy-nibud-interesnyy-nik-v-odnoklassnikah-kak-mozhno-napis-3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335090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http://i04.fotocdn.net/s3/156/public_pin_m/424/23183789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6504" y="404664"/>
            <a:ext cx="345638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0" name="Picture 6" descr="http://i07.fotocdn.net/s3/7/public_pin_m/383/233147546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429000"/>
            <a:ext cx="5191125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28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teremokds51.ucoz.ru/_nw/0/750412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87346"/>
            <a:ext cx="8691011" cy="651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63688" y="1484784"/>
            <a:ext cx="61206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Образовательная область </a:t>
            </a:r>
          </a:p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«Социально-коммуникативное»</a:t>
            </a: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025277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FFFF00"/>
                </a:solidFill>
              </a:rPr>
              <a:t>                 Социально-коммуникативное развитие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Развитие </a:t>
            </a:r>
            <a:r>
              <a:rPr lang="ru-RU" sz="2800" dirty="0"/>
              <a:t>волевой регуляции поведения</a:t>
            </a:r>
            <a:r>
              <a:rPr lang="ru-RU" sz="2800" dirty="0" smtClean="0"/>
              <a:t>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Обучение оптимальным способам взаимодействия со сверстниками и взрослыми.</a:t>
            </a:r>
            <a:br>
              <a:rPr lang="ru-RU" sz="2800" dirty="0"/>
            </a:br>
            <a:r>
              <a:rPr lang="ru-RU" sz="2800" dirty="0"/>
              <a:t>Игры-драматизации и </a:t>
            </a:r>
            <a:r>
              <a:rPr lang="ru-RU" sz="2800" dirty="0" smtClean="0"/>
              <a:t>инсценировки</a:t>
            </a:r>
            <a:br>
              <a:rPr lang="ru-RU" sz="2800" dirty="0" smtClean="0"/>
            </a:br>
            <a:r>
              <a:rPr lang="ru-RU" sz="2800" dirty="0"/>
              <a:t>Наблюдение за уборкой снега, расчисткой дорожек.</a:t>
            </a:r>
            <a:br>
              <a:rPr lang="ru-RU" sz="2800" dirty="0"/>
            </a:br>
            <a:r>
              <a:rPr lang="ru-RU" sz="2800" dirty="0"/>
              <a:t>Создание зимних построек на участке.</a:t>
            </a:r>
            <a:br>
              <a:rPr lang="ru-RU" sz="2800" dirty="0"/>
            </a:br>
            <a:r>
              <a:rPr lang="ru-RU" sz="2800" dirty="0"/>
              <a:t>Беседы на тему «Зимние забавы».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Picture 2" descr="http://e-stal.ru/images/catalog/klimatavto/80716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422" y="260648"/>
            <a:ext cx="1440160" cy="142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7239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40960" cy="524259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/>
            <a:r>
              <a:rPr lang="ru-RU" sz="2800" dirty="0"/>
              <a:t>Проведение сюжетно-ролевых игр: «Мы — снежинки», «Снежное царство»;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подвижных </a:t>
            </a:r>
            <a:r>
              <a:rPr lang="ru-RU" sz="2800" dirty="0"/>
              <a:t>игр: «Снежки», «Два Мороза»,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«</a:t>
            </a:r>
            <a:r>
              <a:rPr lang="ru-RU" sz="2800" dirty="0"/>
              <a:t>Дед Мороз»;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игр</a:t>
            </a:r>
            <a:r>
              <a:rPr lang="ru-RU" sz="2800" dirty="0"/>
              <a:t>, направленных на </a:t>
            </a:r>
            <a:r>
              <a:rPr lang="ru-RU" sz="2800" dirty="0" smtClean="0"/>
              <a:t>развитие </a:t>
            </a:r>
            <a:r>
              <a:rPr lang="ru-RU" sz="2800" dirty="0"/>
              <a:t>коммуникативных навыков.</a:t>
            </a:r>
            <a:br>
              <a:rPr lang="ru-RU" sz="2800" dirty="0"/>
            </a:br>
            <a:r>
              <a:rPr lang="ru-RU" sz="2800" dirty="0"/>
              <a:t>Обогащение активного словаря детей.</a:t>
            </a:r>
            <a:br>
              <a:rPr lang="ru-RU" sz="2800" dirty="0"/>
            </a:br>
            <a:r>
              <a:rPr lang="ru-RU" sz="2800" dirty="0"/>
              <a:t>Вовлечение детей в игровое и речевое взаимодействие со сверстниками</a:t>
            </a:r>
          </a:p>
        </p:txBody>
      </p:sp>
      <p:pic>
        <p:nvPicPr>
          <p:cNvPr id="4" name="Picture 2" descr="http://e-stal.ru/images/catalog/klimatavto/80716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5157192"/>
            <a:ext cx="1440160" cy="142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12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teremokds51.ucoz.ru/_nw/0/750412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87346"/>
            <a:ext cx="8691011" cy="651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5656" y="1772816"/>
            <a:ext cx="66247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Образовательная область </a:t>
            </a:r>
          </a:p>
          <a:p>
            <a:pPr algn="ctr"/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«Физическое»</a:t>
            </a:r>
            <a:endParaRPr lang="ru-RU" sz="5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5277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84976" cy="4968552"/>
          </a:xfrm>
          <a:solidFill>
            <a:schemeClr val="bg1"/>
          </a:solidFill>
        </p:spPr>
        <p:txBody>
          <a:bodyPr/>
          <a:lstStyle/>
          <a:p>
            <a:r>
              <a:rPr lang="ru-RU" dirty="0" smtClean="0"/>
              <a:t>   Цель: </a:t>
            </a:r>
            <a:br>
              <a:rPr lang="ru-RU" dirty="0" smtClean="0"/>
            </a:br>
            <a:r>
              <a:rPr lang="ru-RU" dirty="0" smtClean="0"/>
              <a:t>Развитие у детей </a:t>
            </a:r>
            <a:r>
              <a:rPr lang="ru-RU" dirty="0"/>
              <a:t>познавательного интереса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</a:t>
            </a:r>
            <a:r>
              <a:rPr lang="ru-RU" dirty="0"/>
              <a:t> изучению природных явлений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/>
              <a:t>снег, снежинка)</a:t>
            </a:r>
          </a:p>
        </p:txBody>
      </p:sp>
      <p:pic>
        <p:nvPicPr>
          <p:cNvPr id="6" name="Picture 2" descr="http://e-stal.ru/images/catalog/klimatavto/80716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797152"/>
            <a:ext cx="1440160" cy="142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http://rozhd.formulabiz.com/attachments/Image/snowflake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840" y="305767"/>
            <a:ext cx="1814513" cy="204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094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8661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Физическое развитие</a:t>
            </a: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Обучение </a:t>
            </a:r>
            <a:r>
              <a:rPr lang="ru-RU" sz="3600" dirty="0"/>
              <a:t>детей методам релаксации и снятия напряжения;</a:t>
            </a:r>
            <a:br>
              <a:rPr lang="ru-RU" sz="3600" dirty="0"/>
            </a:br>
            <a:r>
              <a:rPr lang="ru-RU" sz="3600" dirty="0"/>
              <a:t>закаливание;</a:t>
            </a:r>
            <a:br>
              <a:rPr lang="ru-RU" sz="3600" dirty="0"/>
            </a:br>
            <a:r>
              <a:rPr lang="ru-RU" sz="3600" dirty="0"/>
              <a:t>подвижные игры на свежем воздухе;</a:t>
            </a:r>
            <a:br>
              <a:rPr lang="ru-RU" sz="3600" dirty="0"/>
            </a:br>
            <a:r>
              <a:rPr lang="ru-RU" sz="3600" dirty="0" err="1"/>
              <a:t>психогимнастика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404664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8" name="Picture 2" descr="http://e-stal.ru/images/catalog/klimatavto/80716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5106976"/>
            <a:ext cx="1440160" cy="142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198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6322714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Результаты: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● Дети научились самостоятельно обобщать и воспроизводить знания, полученные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ходе изучения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явлений окружающего мира.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● У них сформировались устойчивые знания и интерес к опытно-исследовательской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● Дети научились самостоятельно анализировать проблему и находить решение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проблемных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ситуациях.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● Ими освоен социальный опыт совместной деятельности.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● Дети научились аргументировать свой выбор, экспериментировать с объектами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неживой природы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● В ходе проекта заложена основа партнерских отношений между педагогами,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родителями 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детьми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e-stal.ru/images/catalog/klimatavto/80716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8114"/>
            <a:ext cx="1872208" cy="1846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e-stal.ru/images/catalog/klimatavto/80716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229200"/>
            <a:ext cx="1440160" cy="142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e-stal.ru/images/catalog/klimatavto/80716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28" y="116632"/>
            <a:ext cx="1440160" cy="142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rozhd.formulabiz.com/attachments/Image/snowflake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074157"/>
            <a:ext cx="1584176" cy="1540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4458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5472608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 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образовательные: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уточнять, углублять и закреплять  знания  детей о свойствах снега и льда путем практического исследования; расширять  представления о значение снега и льда в природе и для человека;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развивающие: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развивать познавательный интерес к объектам неживой природы на основе сравнения, анализа, обобщения, установления элементарных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причинно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следственных связей; совершенствовать художественно-ручные умения через вырезывание из бумаги; развивать память, внимание, воображение; совершенствовать диалогическую и монологическую формы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речи;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способствовать развитию умения договариваться в парах;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воспитательные: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воспитывать активность, самостоятельность,  аккуратность в работе, повышать самооценку детей.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e-stal.ru/images/catalog/klimatavto/80716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5589240"/>
            <a:ext cx="1440160" cy="142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2276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4824536"/>
          </a:xfrm>
          <a:solidFill>
            <a:schemeClr val="bg1"/>
          </a:solidFill>
        </p:spPr>
        <p:txBody>
          <a:bodyPr/>
          <a:lstStyle/>
          <a:p>
            <a:r>
              <a:rPr lang="ru-RU" b="1" dirty="0" smtClean="0"/>
              <a:t>    Участники </a:t>
            </a:r>
            <a:r>
              <a:rPr lang="ru-RU" b="1" dirty="0"/>
              <a:t>проекта: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воспитатель </a:t>
            </a:r>
            <a:r>
              <a:rPr lang="ru-RU" dirty="0"/>
              <a:t>старшей группы, дети старшей группы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родители </a:t>
            </a:r>
            <a:r>
              <a:rPr lang="ru-RU" dirty="0" smtClean="0"/>
              <a:t>воспитанников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http://e-stal.ru/images/catalog/klimatavto/80716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7619" y="5229200"/>
            <a:ext cx="1440160" cy="142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rozhd.formulabiz.com/attachments/Image/snowflake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645024"/>
            <a:ext cx="1814513" cy="204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rozhd.formulabiz.com/attachments/Image/snowflake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619912"/>
            <a:ext cx="1814513" cy="204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386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5877272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3100" b="1" dirty="0"/>
              <a:t>Этапы реализации проекта:</a:t>
            </a:r>
            <a:br>
              <a:rPr lang="ru-RU" sz="3100" b="1" dirty="0"/>
            </a:br>
            <a:r>
              <a:rPr lang="ru-RU" sz="3100" dirty="0"/>
              <a:t>● Подготовительный: постановка цели и задач, определение методов и форм работы, выбор</a:t>
            </a:r>
            <a:br>
              <a:rPr lang="ru-RU" sz="3100" dirty="0"/>
            </a:br>
            <a:r>
              <a:rPr lang="ru-RU" sz="3100" dirty="0"/>
              <a:t>и подготовка оборудования и материалов.</a:t>
            </a:r>
            <a:br>
              <a:rPr lang="ru-RU" sz="3100" dirty="0"/>
            </a:br>
            <a:r>
              <a:rPr lang="ru-RU" sz="3100" dirty="0"/>
              <a:t>● Исследовательский: проведение экспериментов со снегом и водой, разучивание </a:t>
            </a:r>
            <a:r>
              <a:rPr lang="ru-RU" sz="3100" dirty="0" smtClean="0"/>
              <a:t>стихотворений</a:t>
            </a:r>
            <a:r>
              <a:rPr lang="ru-RU" sz="3100" dirty="0"/>
              <a:t>, слушание музыки, сотрудничество с родителями.</a:t>
            </a:r>
            <a:br>
              <a:rPr lang="ru-RU" sz="3100" dirty="0"/>
            </a:br>
            <a:r>
              <a:rPr lang="ru-RU" sz="3100" dirty="0"/>
              <a:t>● Заключительный: обобщение результатов, подготовка </a:t>
            </a:r>
            <a:r>
              <a:rPr lang="ru-RU" sz="2800" dirty="0"/>
              <a:t>презентаций.</a:t>
            </a:r>
          </a:p>
        </p:txBody>
      </p:sp>
      <p:pic>
        <p:nvPicPr>
          <p:cNvPr id="3" name="Picture 2" descr="http://e-stal.ru/images/catalog/klimatavto/80716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984" y="5730115"/>
            <a:ext cx="1146277" cy="113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257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8661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ru-RU" sz="2700" b="1" dirty="0" smtClean="0"/>
              <a:t>Теоретические основы проекта: </a:t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dirty="0" smtClean="0"/>
              <a:t>  </a:t>
            </a:r>
            <a:r>
              <a:rPr lang="ru-RU" sz="2700" dirty="0" err="1" smtClean="0"/>
              <a:t>Дыбина</a:t>
            </a:r>
            <a:r>
              <a:rPr lang="ru-RU" sz="2700" dirty="0" smtClean="0"/>
              <a:t> </a:t>
            </a:r>
            <a:r>
              <a:rPr lang="ru-RU" sz="2700" dirty="0"/>
              <a:t>О.В., Рахманова Н.П., Щетинина В.В. «Неизведанное </a:t>
            </a:r>
            <a:r>
              <a:rPr lang="ru-RU" sz="2700" dirty="0" smtClean="0"/>
              <a:t>рядом»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>          Николаева С.Н. «Общение </a:t>
            </a:r>
            <a:r>
              <a:rPr lang="ru-RU" sz="2700" dirty="0"/>
              <a:t>с природой начинается с детства</a:t>
            </a:r>
            <a:r>
              <a:rPr lang="ru-RU" sz="2700" dirty="0" smtClean="0"/>
              <a:t>»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>  Николаева </a:t>
            </a:r>
            <a:r>
              <a:rPr lang="ru-RU" sz="2700" dirty="0"/>
              <a:t>С.Н. «Методика экологического воспитания в детском саду</a:t>
            </a:r>
            <a:r>
              <a:rPr lang="ru-RU" sz="2700" dirty="0" smtClean="0"/>
              <a:t>»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>     Николаева </a:t>
            </a:r>
            <a:r>
              <a:rPr lang="ru-RU" sz="2700" dirty="0"/>
              <a:t>С.Н. «Воспитание экологической культуры в дошкольном детстве</a:t>
            </a:r>
            <a:r>
              <a:rPr lang="ru-RU" sz="2700" dirty="0" smtClean="0"/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5-конечная звезда 2"/>
          <p:cNvSpPr/>
          <p:nvPr/>
        </p:nvSpPr>
        <p:spPr>
          <a:xfrm>
            <a:off x="481722" y="1556792"/>
            <a:ext cx="216024" cy="21602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5-конечная звезда 3"/>
          <p:cNvSpPr/>
          <p:nvPr/>
        </p:nvSpPr>
        <p:spPr>
          <a:xfrm>
            <a:off x="1378908" y="2348880"/>
            <a:ext cx="216024" cy="21602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697746" y="3212976"/>
            <a:ext cx="216024" cy="21602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697746" y="4077072"/>
            <a:ext cx="216024" cy="21602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e-stal.ru/images/catalog/klimatavto/80716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5106976"/>
            <a:ext cx="1440160" cy="142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0547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teremokds51.ucoz.ru/_nw/0/750412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87346"/>
            <a:ext cx="8691011" cy="651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92668" y="1700808"/>
            <a:ext cx="64087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Образовательная область </a:t>
            </a:r>
          </a:p>
          <a:p>
            <a:pPr algn="ctr"/>
            <a:r>
              <a:rPr lang="ru-RU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«Познание»</a:t>
            </a:r>
            <a:endParaRPr lang="ru-RU" sz="6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409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                           Познание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800" i="1" dirty="0" smtClean="0"/>
              <a:t>Проведение </a:t>
            </a:r>
            <a:r>
              <a:rPr lang="ru-RU" sz="2800" i="1" dirty="0"/>
              <a:t>занятий на темы:</a:t>
            </a:r>
            <a:br>
              <a:rPr lang="ru-RU" sz="2800" i="1" dirty="0"/>
            </a:br>
            <a:r>
              <a:rPr lang="ru-RU" sz="2400" dirty="0"/>
              <a:t>«Снег и его свойства»</a:t>
            </a:r>
            <a:br>
              <a:rPr lang="ru-RU" sz="2400" dirty="0"/>
            </a:br>
            <a:r>
              <a:rPr lang="ru-RU" sz="2400" dirty="0"/>
              <a:t>«Что такое снежинка?»</a:t>
            </a:r>
            <a:br>
              <a:rPr lang="ru-RU" sz="2400" dirty="0"/>
            </a:br>
            <a:r>
              <a:rPr lang="ru-RU" sz="2400" dirty="0"/>
              <a:t>«Как образуются снежинки?»</a:t>
            </a:r>
            <a:br>
              <a:rPr lang="ru-RU" sz="2400" dirty="0"/>
            </a:br>
            <a:r>
              <a:rPr lang="ru-RU" sz="2400" dirty="0"/>
              <a:t>«Почему растениям необходимо снежное одеяло?»</a:t>
            </a:r>
            <a:br>
              <a:rPr lang="ru-RU" sz="2400" dirty="0"/>
            </a:br>
            <a:r>
              <a:rPr lang="ru-RU" sz="2400" dirty="0"/>
              <a:t>Эксперименты:</a:t>
            </a:r>
            <a:br>
              <a:rPr lang="ru-RU" sz="2400" dirty="0"/>
            </a:br>
            <a:r>
              <a:rPr lang="ru-RU" sz="2400" dirty="0"/>
              <a:t>«Чистый ли снег?»</a:t>
            </a:r>
            <a:br>
              <a:rPr lang="ru-RU" sz="2400" dirty="0"/>
            </a:br>
            <a:r>
              <a:rPr lang="ru-RU" sz="2400" dirty="0"/>
              <a:t>«Свойства воды»</a:t>
            </a:r>
            <a:br>
              <a:rPr lang="ru-RU" sz="2400" dirty="0"/>
            </a:br>
            <a:r>
              <a:rPr lang="ru-RU" sz="2400" dirty="0"/>
              <a:t>«Что происходит со снегом в тепле?»</a:t>
            </a:r>
            <a:br>
              <a:rPr lang="ru-RU" sz="2400" dirty="0"/>
            </a:br>
            <a:r>
              <a:rPr lang="ru-RU" sz="2400" dirty="0"/>
              <a:t>«Где быстрей растает снежинка?»</a:t>
            </a:r>
          </a:p>
        </p:txBody>
      </p:sp>
      <p:pic>
        <p:nvPicPr>
          <p:cNvPr id="3" name="Picture 2" descr="http://e-stal.ru/images/catalog/klimatavto/80716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08" y="0"/>
            <a:ext cx="1440160" cy="142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e-stal.ru/images/catalog/klimatavto/80716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5389687"/>
            <a:ext cx="1440160" cy="142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8702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belochka-7gruppa.narod.ru/images/sne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0428"/>
            <a:ext cx="3513151" cy="2636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belochka-7gruppa.narod.ru/images/sneg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04664"/>
            <a:ext cx="3646651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media.nn.ru/data/forum/images/2014-10/104896495-0018-018-pervye-snezhinki-v-vozdukhe-kruzhatsja-upadut-na-zemlju-no-ne-zalezhatsj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119" y="2996952"/>
            <a:ext cx="4589987" cy="3442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3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122</TotalTime>
  <Words>81</Words>
  <Application>Microsoft Office PowerPoint</Application>
  <PresentationFormat>Экран (4:3)</PresentationFormat>
  <Paragraphs>24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Открытая</vt:lpstr>
      <vt:lpstr>Проект на тему: «Снежинка- чаровница»</vt:lpstr>
      <vt:lpstr>   Цель:  Развитие у детей познавательного интереса  к изучению природных явлений  (снег, снежинка)</vt:lpstr>
      <vt:lpstr>  Задачи : образовательные: уточнять, углублять и закреплять  знания  детей о свойствах снега и льда путем практического исследования; расширять  представления о значение снега и льда в природе и для человека; развивающие: развивать познавательный интерес к объектам неживой природы на основе сравнения, анализа, обобщения, установления элементарных причинно – следственных связей; совершенствовать художественно-ручные умения через вырезывание из бумаги; развивать память, внимание, воображение; совершенствовать диалогическую и монологическую формы речи; способствовать развитию умения договариваться в парах; воспитательные: воспитывать активность, самостоятельность,  аккуратность в работе, повышать самооценку детей.  </vt:lpstr>
      <vt:lpstr>    Участники проекта:  воспитатель старшей группы, дети старшей группы,  родители воспитанников </vt:lpstr>
      <vt:lpstr>Этапы реализации проекта: ● Подготовительный: постановка цели и задач, определение методов и форм работы, выбор и подготовка оборудования и материалов. ● Исследовательский: проведение экспериментов со снегом и водой, разучивание стихотворений, слушание музыки, сотрудничество с родителями. ● Заключительный: обобщение результатов, подготовка презентаций.</vt:lpstr>
      <vt:lpstr>Теоретические основы проекта:     Дыбина О.В., Рахманова Н.П., Щетинина В.В. «Неизведанное рядом»           Николаева С.Н. «Общение с природой начинается с детства»   Николаева С.Н. «Методика экологического воспитания в детском саду»      Николаева С.Н. «Воспитание экологической культуры в дошкольном детстве» </vt:lpstr>
      <vt:lpstr>Презентация PowerPoint</vt:lpstr>
      <vt:lpstr>                           Познание  Проведение занятий на темы: «Снег и его свойства» «Что такое снежинка?» «Как образуются снежинки?» «Почему растениям необходимо снежное одеяло?» Эксперименты: «Чистый ли снег?» «Свойства воды» «Что происходит со снегом в тепле?» «Где быстрей растает снежинка?»</vt:lpstr>
      <vt:lpstr>Презентация PowerPoint</vt:lpstr>
      <vt:lpstr>Презентация PowerPoint</vt:lpstr>
      <vt:lpstr>                                    Художественная  литература Опыт словотворчества (сочинение стихов, сказок). Беседа по картине «Зимние забавы». Составление описания снежинки. Знакомство с народными приметами, заучивание поговорок о зиме. Чтение стихотворений Б. Заходера «Первый снег», «Танец снежинок»;  К. Бальмонта «Снежинка»; М. Удальцова «Я снежиночку поймала»,  В. Архангельского «Летят снежные пушинки», И. Полуянова «Шепот снегов», сказки «12 месяцев»  </vt:lpstr>
      <vt:lpstr>Презентация PowerPoint</vt:lpstr>
      <vt:lpstr>Презентация PowerPoint</vt:lpstr>
      <vt:lpstr>Художественное творчество Конструирование снежинки из бумаги.  лепка «Снежинка-чаровница». Рисование: «Портрет снежинки», «Снежинкопад», «Путешествие новогодней снежинки»</vt:lpstr>
      <vt:lpstr>Презентация PowerPoint</vt:lpstr>
      <vt:lpstr>Презентация PowerPoint</vt:lpstr>
      <vt:lpstr>                 Социально-коммуникативное развитие  Развитие волевой регуляции поведения. Обучение оптимальным способам взаимодействия со сверстниками и взрослыми. Игры-драматизации и инсценировки Наблюдение за уборкой снега, расчисткой дорожек. Создание зимних построек на участке. Беседы на тему «Зимние забавы». </vt:lpstr>
      <vt:lpstr>Проведение сюжетно-ролевых игр: «Мы — снежинки», «Снежное царство»;  подвижных игр: «Снежки», «Два Мороза»,  «Дед Мороз»;  игр, направленных на развитие коммуникативных навыков. Обогащение активного словаря детей. Вовлечение детей в игровое и речевое взаимодействие со сверстниками</vt:lpstr>
      <vt:lpstr>Презентация PowerPoint</vt:lpstr>
      <vt:lpstr>Физическое развитие  Обучение детей методам релаксации и снятия напряжения; закаливание; подвижные игры на свежем воздухе; психогимнастика</vt:lpstr>
      <vt:lpstr>      Результаты: ● Дети научились самостоятельно обобщать и воспроизводить знания, полученные в ходе изучения явлений окружающего мира. ● У них сформировались устойчивые знания и интерес к опытно-исследовательской деятельности. ● Дети научились самостоятельно анализировать проблему и находить решение в проблемных ситуациях. ● Ими освоен социальный опыт совместной деятельности. ● Дети научились аргументировать свой выбор, экспериментировать с объектами неживой природы. ● В ходе проекта заложена основа партнерских отношений между педагогами, родителями и детьми.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 «Снежинка- чаровница»</dc:title>
  <dc:creator>user</dc:creator>
  <cp:lastModifiedBy>user</cp:lastModifiedBy>
  <cp:revision>15</cp:revision>
  <dcterms:created xsi:type="dcterms:W3CDTF">2015-10-03T13:02:22Z</dcterms:created>
  <dcterms:modified xsi:type="dcterms:W3CDTF">2015-10-14T16:26:12Z</dcterms:modified>
</cp:coreProperties>
</file>