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6" r:id="rId3"/>
    <p:sldId id="257" r:id="rId4"/>
    <p:sldId id="276" r:id="rId5"/>
    <p:sldId id="288" r:id="rId6"/>
    <p:sldId id="289" r:id="rId7"/>
    <p:sldId id="290" r:id="rId8"/>
    <p:sldId id="273" r:id="rId9"/>
    <p:sldId id="272" r:id="rId10"/>
    <p:sldId id="265" r:id="rId11"/>
    <p:sldId id="268" r:id="rId12"/>
    <p:sldId id="264" r:id="rId13"/>
    <p:sldId id="277" r:id="rId14"/>
    <p:sldId id="262" r:id="rId15"/>
    <p:sldId id="263" r:id="rId16"/>
    <p:sldId id="261" r:id="rId17"/>
    <p:sldId id="278" r:id="rId18"/>
    <p:sldId id="286" r:id="rId19"/>
    <p:sldId id="274" r:id="rId20"/>
    <p:sldId id="275" r:id="rId21"/>
    <p:sldId id="285" r:id="rId22"/>
    <p:sldId id="279" r:id="rId23"/>
    <p:sldId id="282" r:id="rId24"/>
    <p:sldId id="284" r:id="rId25"/>
    <p:sldId id="283" r:id="rId26"/>
    <p:sldId id="291" r:id="rId27"/>
    <p:sldId id="287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0" autoAdjust="0"/>
    <p:restoredTop sz="94660"/>
  </p:normalViewPr>
  <p:slideViewPr>
    <p:cSldViewPr>
      <p:cViewPr>
        <p:scale>
          <a:sx n="69" d="100"/>
          <a:sy n="69" d="100"/>
        </p:scale>
        <p:origin x="-614" y="-25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A5A861-DDD1-49DC-8F49-80DB3835DE59}" type="doc">
      <dgm:prSet loTypeId="urn:microsoft.com/office/officeart/2005/8/layout/radial5" loCatId="relationship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A64AEC1-7B40-4835-9D20-C8E798A9967C}">
      <dgm:prSet phldrT="[Текст]" custT="1"/>
      <dgm:spPr/>
      <dgm:t>
        <a:bodyPr/>
        <a:lstStyle/>
        <a:p>
          <a:r>
            <a:rPr lang="ru-RU" sz="1800" dirty="0" smtClean="0"/>
            <a:t>Диванные подушки</a:t>
          </a:r>
          <a:endParaRPr lang="ru-RU" sz="1800" dirty="0"/>
        </a:p>
      </dgm:t>
    </dgm:pt>
    <dgm:pt modelId="{1A71E692-DE69-4687-A5CA-00B331EBFA37}" type="parTrans" cxnId="{45FEC2E4-E9D0-4D57-A599-061E3AC3E245}">
      <dgm:prSet/>
      <dgm:spPr/>
      <dgm:t>
        <a:bodyPr/>
        <a:lstStyle/>
        <a:p>
          <a:endParaRPr lang="ru-RU"/>
        </a:p>
      </dgm:t>
    </dgm:pt>
    <dgm:pt modelId="{081CD6FF-2CF0-4F9B-A752-20A3D06D2879}" type="sibTrans" cxnId="{45FEC2E4-E9D0-4D57-A599-061E3AC3E245}">
      <dgm:prSet/>
      <dgm:spPr/>
      <dgm:t>
        <a:bodyPr/>
        <a:lstStyle/>
        <a:p>
          <a:endParaRPr lang="ru-RU"/>
        </a:p>
      </dgm:t>
    </dgm:pt>
    <dgm:pt modelId="{9E2FF437-132D-4810-B58C-07BC62A06913}">
      <dgm:prSet phldrT="[Текст]" custT="1"/>
      <dgm:spPr/>
      <dgm:t>
        <a:bodyPr/>
        <a:lstStyle/>
        <a:p>
          <a:r>
            <a:rPr lang="ru-RU" sz="1600" dirty="0" smtClean="0"/>
            <a:t>Материал</a:t>
          </a:r>
          <a:endParaRPr lang="ru-RU" sz="1600" dirty="0"/>
        </a:p>
      </dgm:t>
    </dgm:pt>
    <dgm:pt modelId="{8A366670-C196-4A02-8053-7C9CE821B8BA}" type="parTrans" cxnId="{9168BC95-926E-4277-91B7-049B87508B9A}">
      <dgm:prSet/>
      <dgm:spPr/>
      <dgm:t>
        <a:bodyPr/>
        <a:lstStyle/>
        <a:p>
          <a:endParaRPr lang="ru-RU"/>
        </a:p>
      </dgm:t>
    </dgm:pt>
    <dgm:pt modelId="{451595FB-9F64-4982-ACA7-E522D5F0A043}" type="sibTrans" cxnId="{9168BC95-926E-4277-91B7-049B87508B9A}">
      <dgm:prSet/>
      <dgm:spPr/>
      <dgm:t>
        <a:bodyPr/>
        <a:lstStyle/>
        <a:p>
          <a:endParaRPr lang="ru-RU"/>
        </a:p>
      </dgm:t>
    </dgm:pt>
    <dgm:pt modelId="{D7600EFE-69EF-447D-9B9B-EB1EA950DFDC}">
      <dgm:prSet phldrT="[Текст]" custT="1"/>
      <dgm:spPr/>
      <dgm:t>
        <a:bodyPr/>
        <a:lstStyle/>
        <a:p>
          <a:r>
            <a:rPr lang="ru-RU" sz="1600" dirty="0" smtClean="0"/>
            <a:t>Украшение интерьера  комнаты</a:t>
          </a:r>
          <a:endParaRPr lang="ru-RU" sz="1600" dirty="0"/>
        </a:p>
      </dgm:t>
    </dgm:pt>
    <dgm:pt modelId="{BF4128B6-1343-497B-9157-8B7525557B22}" type="parTrans" cxnId="{F8EF29A7-1A5D-45B7-9B27-09393D34DD76}">
      <dgm:prSet/>
      <dgm:spPr/>
      <dgm:t>
        <a:bodyPr/>
        <a:lstStyle/>
        <a:p>
          <a:endParaRPr lang="ru-RU"/>
        </a:p>
      </dgm:t>
    </dgm:pt>
    <dgm:pt modelId="{03E0606D-9EA9-49C2-BE3B-5CB1AA3DDF2B}" type="sibTrans" cxnId="{F8EF29A7-1A5D-45B7-9B27-09393D34DD76}">
      <dgm:prSet/>
      <dgm:spPr/>
      <dgm:t>
        <a:bodyPr/>
        <a:lstStyle/>
        <a:p>
          <a:endParaRPr lang="ru-RU"/>
        </a:p>
      </dgm:t>
    </dgm:pt>
    <dgm:pt modelId="{D64489B9-BBB9-48A1-8F3F-D4E5062C4A32}">
      <dgm:prSet phldrT="[Текст]" custT="1"/>
      <dgm:spPr/>
      <dgm:t>
        <a:bodyPr/>
        <a:lstStyle/>
        <a:p>
          <a:r>
            <a:rPr lang="ru-RU" sz="1600" dirty="0" smtClean="0"/>
            <a:t>Безопасность труда</a:t>
          </a:r>
          <a:endParaRPr lang="ru-RU" sz="1600" dirty="0"/>
        </a:p>
      </dgm:t>
    </dgm:pt>
    <dgm:pt modelId="{D30C432B-679B-4DDA-A0FF-AAC86E56E3A9}" type="parTrans" cxnId="{74D67B7E-2444-44A7-A29D-6BE41E610C42}">
      <dgm:prSet/>
      <dgm:spPr/>
      <dgm:t>
        <a:bodyPr/>
        <a:lstStyle/>
        <a:p>
          <a:endParaRPr lang="ru-RU"/>
        </a:p>
      </dgm:t>
    </dgm:pt>
    <dgm:pt modelId="{381D2098-D7A4-46C8-B9F2-9C34B0B31F08}" type="sibTrans" cxnId="{74D67B7E-2444-44A7-A29D-6BE41E610C42}">
      <dgm:prSet/>
      <dgm:spPr/>
      <dgm:t>
        <a:bodyPr/>
        <a:lstStyle/>
        <a:p>
          <a:endParaRPr lang="ru-RU"/>
        </a:p>
      </dgm:t>
    </dgm:pt>
    <dgm:pt modelId="{37738DA8-7FBD-4BAA-8AE3-866A8A37DE7A}">
      <dgm:prSet phldrT="[Текст]" custT="1"/>
      <dgm:spPr/>
      <dgm:t>
        <a:bodyPr/>
        <a:lstStyle/>
        <a:p>
          <a:r>
            <a:rPr lang="ru-RU" sz="1600" smtClean="0"/>
            <a:t>Традиции и мода</a:t>
          </a:r>
          <a:endParaRPr lang="ru-RU" sz="1600" dirty="0"/>
        </a:p>
      </dgm:t>
    </dgm:pt>
    <dgm:pt modelId="{D3097E41-8000-4D97-84F9-B42021DA419C}" type="parTrans" cxnId="{AF24D11E-95BE-4161-98C9-7166414D15C9}">
      <dgm:prSet/>
      <dgm:spPr/>
      <dgm:t>
        <a:bodyPr/>
        <a:lstStyle/>
        <a:p>
          <a:endParaRPr lang="ru-RU"/>
        </a:p>
      </dgm:t>
    </dgm:pt>
    <dgm:pt modelId="{A7A39D49-573A-4F82-BF6E-BB39F650F6B1}" type="sibTrans" cxnId="{AF24D11E-95BE-4161-98C9-7166414D15C9}">
      <dgm:prSet/>
      <dgm:spPr/>
      <dgm:t>
        <a:bodyPr/>
        <a:lstStyle/>
        <a:p>
          <a:endParaRPr lang="ru-RU"/>
        </a:p>
      </dgm:t>
    </dgm:pt>
    <dgm:pt modelId="{B14F42CB-678A-45F9-8A0C-40F60C86D0F5}">
      <dgm:prSet phldrT="[Текст]" custT="1"/>
      <dgm:spPr/>
      <dgm:t>
        <a:bodyPr/>
        <a:lstStyle/>
        <a:p>
          <a:r>
            <a:rPr lang="ru-RU" sz="1600" dirty="0" smtClean="0"/>
            <a:t>Технология изготовления</a:t>
          </a:r>
          <a:endParaRPr lang="ru-RU" sz="1600" dirty="0"/>
        </a:p>
      </dgm:t>
    </dgm:pt>
    <dgm:pt modelId="{ADDD04C2-A87F-48D7-B96B-027E2BDEF84F}" type="parTrans" cxnId="{3BF36E4A-6D78-4EBE-8844-70860B5D9F1E}">
      <dgm:prSet/>
      <dgm:spPr/>
      <dgm:t>
        <a:bodyPr/>
        <a:lstStyle/>
        <a:p>
          <a:endParaRPr lang="ru-RU"/>
        </a:p>
      </dgm:t>
    </dgm:pt>
    <dgm:pt modelId="{10523CE0-DF30-428C-A88B-51785DCC0565}" type="sibTrans" cxnId="{3BF36E4A-6D78-4EBE-8844-70860B5D9F1E}">
      <dgm:prSet/>
      <dgm:spPr/>
      <dgm:t>
        <a:bodyPr/>
        <a:lstStyle/>
        <a:p>
          <a:endParaRPr lang="ru-RU"/>
        </a:p>
      </dgm:t>
    </dgm:pt>
    <dgm:pt modelId="{226F8799-78C4-420B-AD85-0242777F9D72}">
      <dgm:prSet phldrT="[Текст]" custT="1"/>
      <dgm:spPr/>
      <dgm:t>
        <a:bodyPr/>
        <a:lstStyle/>
        <a:p>
          <a:r>
            <a:rPr lang="ru-RU" sz="1600" smtClean="0"/>
            <a:t>Форма и размер</a:t>
          </a:r>
          <a:endParaRPr lang="ru-RU" sz="1600" dirty="0"/>
        </a:p>
      </dgm:t>
    </dgm:pt>
    <dgm:pt modelId="{AB37FCA9-3890-4A92-AF2E-B3B19E0267A6}" type="parTrans" cxnId="{39229FC2-B4FF-4FEA-A87F-27C4A9BBC81B}">
      <dgm:prSet/>
      <dgm:spPr/>
      <dgm:t>
        <a:bodyPr/>
        <a:lstStyle/>
        <a:p>
          <a:endParaRPr lang="ru-RU"/>
        </a:p>
      </dgm:t>
    </dgm:pt>
    <dgm:pt modelId="{F18C59EC-0B8B-48EA-A7B0-2B1F5EF625CF}" type="sibTrans" cxnId="{39229FC2-B4FF-4FEA-A87F-27C4A9BBC81B}">
      <dgm:prSet/>
      <dgm:spPr/>
      <dgm:t>
        <a:bodyPr/>
        <a:lstStyle/>
        <a:p>
          <a:endParaRPr lang="ru-RU"/>
        </a:p>
      </dgm:t>
    </dgm:pt>
    <dgm:pt modelId="{676C8A67-9160-4259-B8CE-5A8431D3D9A2}">
      <dgm:prSet phldrT="[Текст]" custT="1"/>
      <dgm:spPr/>
      <dgm:t>
        <a:bodyPr/>
        <a:lstStyle/>
        <a:p>
          <a:r>
            <a:rPr lang="ru-RU" sz="1600" dirty="0" smtClean="0"/>
            <a:t>Потребность</a:t>
          </a:r>
          <a:endParaRPr lang="ru-RU" sz="1600" dirty="0"/>
        </a:p>
      </dgm:t>
    </dgm:pt>
    <dgm:pt modelId="{2F540692-901C-4B0D-AEEC-FDAB1A25A4FF}" type="parTrans" cxnId="{13581CDD-6C77-414B-B158-24B6FA13F578}">
      <dgm:prSet/>
      <dgm:spPr/>
      <dgm:t>
        <a:bodyPr/>
        <a:lstStyle/>
        <a:p>
          <a:endParaRPr lang="ru-RU"/>
        </a:p>
      </dgm:t>
    </dgm:pt>
    <dgm:pt modelId="{FD458BC9-0CCF-4F54-A85C-027CF63872CC}" type="sibTrans" cxnId="{13581CDD-6C77-414B-B158-24B6FA13F578}">
      <dgm:prSet/>
      <dgm:spPr/>
      <dgm:t>
        <a:bodyPr/>
        <a:lstStyle/>
        <a:p>
          <a:endParaRPr lang="ru-RU"/>
        </a:p>
      </dgm:t>
    </dgm:pt>
    <dgm:pt modelId="{00BB0B96-3976-49FA-806A-2DDBF4E0A661}">
      <dgm:prSet phldrT="[Текст]" custT="1"/>
      <dgm:spPr/>
      <dgm:t>
        <a:bodyPr/>
        <a:lstStyle/>
        <a:p>
          <a:r>
            <a:rPr lang="ru-RU" sz="1600" smtClean="0"/>
            <a:t>Стоимость</a:t>
          </a:r>
          <a:endParaRPr lang="ru-RU" sz="1600" dirty="0"/>
        </a:p>
      </dgm:t>
    </dgm:pt>
    <dgm:pt modelId="{0C6E1C11-9508-4384-88B9-444D3DA303A9}" type="parTrans" cxnId="{F1C07725-0AB7-4E06-91B5-D9E5DAD9BEF0}">
      <dgm:prSet/>
      <dgm:spPr/>
      <dgm:t>
        <a:bodyPr/>
        <a:lstStyle/>
        <a:p>
          <a:endParaRPr lang="ru-RU"/>
        </a:p>
      </dgm:t>
    </dgm:pt>
    <dgm:pt modelId="{B0D328E2-B0CA-4B45-A816-4250879DA0F4}" type="sibTrans" cxnId="{F1C07725-0AB7-4E06-91B5-D9E5DAD9BEF0}">
      <dgm:prSet/>
      <dgm:spPr/>
      <dgm:t>
        <a:bodyPr/>
        <a:lstStyle/>
        <a:p>
          <a:endParaRPr lang="ru-RU"/>
        </a:p>
      </dgm:t>
    </dgm:pt>
    <dgm:pt modelId="{C2492A62-E611-4E4D-8C2B-304346220BCC}">
      <dgm:prSet phldrT="[Текст]"/>
      <dgm:spPr/>
      <dgm:t>
        <a:bodyPr/>
        <a:lstStyle/>
        <a:p>
          <a:endParaRPr lang="ru-RU" dirty="0"/>
        </a:p>
      </dgm:t>
    </dgm:pt>
    <dgm:pt modelId="{CF0F85FA-20EE-425F-B105-CFDEA9435BEA}" type="parTrans" cxnId="{E6B1A158-4944-4863-B99E-7374DD917122}">
      <dgm:prSet/>
      <dgm:spPr/>
      <dgm:t>
        <a:bodyPr/>
        <a:lstStyle/>
        <a:p>
          <a:endParaRPr lang="ru-RU"/>
        </a:p>
      </dgm:t>
    </dgm:pt>
    <dgm:pt modelId="{9A22C642-22FF-46A8-9ED9-383313E033A6}" type="sibTrans" cxnId="{E6B1A158-4944-4863-B99E-7374DD917122}">
      <dgm:prSet/>
      <dgm:spPr/>
      <dgm:t>
        <a:bodyPr/>
        <a:lstStyle/>
        <a:p>
          <a:endParaRPr lang="ru-RU"/>
        </a:p>
      </dgm:t>
    </dgm:pt>
    <dgm:pt modelId="{F3A7A2D9-C86E-4388-85F3-F974D1E10B9E}" type="pres">
      <dgm:prSet presAssocID="{4FA5A861-DDD1-49DC-8F49-80DB3835DE5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1D6DAC-3D35-4373-A88F-6B9735980475}" type="pres">
      <dgm:prSet presAssocID="{4A64AEC1-7B40-4835-9D20-C8E798A9967C}" presName="centerShape" presStyleLbl="node0" presStyleIdx="0" presStyleCnt="1" custScaleX="215848" custScaleY="154403" custLinFactNeighborX="3962" custLinFactNeighborY="322"/>
      <dgm:spPr/>
      <dgm:t>
        <a:bodyPr/>
        <a:lstStyle/>
        <a:p>
          <a:endParaRPr lang="ru-RU"/>
        </a:p>
      </dgm:t>
    </dgm:pt>
    <dgm:pt modelId="{A487D5A4-F675-432D-AA6D-158251261833}" type="pres">
      <dgm:prSet presAssocID="{8A366670-C196-4A02-8053-7C9CE821B8BA}" presName="parTrans" presStyleLbl="sibTrans2D1" presStyleIdx="0" presStyleCnt="8"/>
      <dgm:spPr/>
      <dgm:t>
        <a:bodyPr/>
        <a:lstStyle/>
        <a:p>
          <a:endParaRPr lang="ru-RU"/>
        </a:p>
      </dgm:t>
    </dgm:pt>
    <dgm:pt modelId="{1D7B98B8-6937-48F1-908F-78AD4D77457A}" type="pres">
      <dgm:prSet presAssocID="{8A366670-C196-4A02-8053-7C9CE821B8BA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097D404F-B754-4293-842F-4D77574F4113}" type="pres">
      <dgm:prSet presAssocID="{9E2FF437-132D-4810-B58C-07BC62A06913}" presName="node" presStyleLbl="node1" presStyleIdx="0" presStyleCnt="8" custScaleX="171637" custRadScaleRad="93638" custRadScaleInc="-5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9BB9DC-8D05-4F65-88C2-002D8338B83F}" type="pres">
      <dgm:prSet presAssocID="{ADDD04C2-A87F-48D7-B96B-027E2BDEF84F}" presName="parTrans" presStyleLbl="sibTrans2D1" presStyleIdx="1" presStyleCnt="8"/>
      <dgm:spPr/>
      <dgm:t>
        <a:bodyPr/>
        <a:lstStyle/>
        <a:p>
          <a:endParaRPr lang="ru-RU"/>
        </a:p>
      </dgm:t>
    </dgm:pt>
    <dgm:pt modelId="{FC58A772-A74C-42D6-BD85-BFC75C032687}" type="pres">
      <dgm:prSet presAssocID="{ADDD04C2-A87F-48D7-B96B-027E2BDEF84F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3B025F77-B975-4B55-9AD4-638207CC6F92}" type="pres">
      <dgm:prSet presAssocID="{B14F42CB-678A-45F9-8A0C-40F60C86D0F5}" presName="node" presStyleLbl="node1" presStyleIdx="1" presStyleCnt="8" custScaleX="194009" custScaleY="115603" custRadScaleRad="133851" custRadScaleInc="630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03FCB-7B4D-40E9-9A6C-A0410C4C0381}" type="pres">
      <dgm:prSet presAssocID="{BF4128B6-1343-497B-9157-8B7525557B22}" presName="parTrans" presStyleLbl="sibTrans2D1" presStyleIdx="2" presStyleCnt="8"/>
      <dgm:spPr/>
      <dgm:t>
        <a:bodyPr/>
        <a:lstStyle/>
        <a:p>
          <a:endParaRPr lang="ru-RU"/>
        </a:p>
      </dgm:t>
    </dgm:pt>
    <dgm:pt modelId="{51D9F5A9-2A61-4307-B07B-06F2891E67A6}" type="pres">
      <dgm:prSet presAssocID="{BF4128B6-1343-497B-9157-8B7525557B22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F4D34171-9300-4E39-912D-ADB4A600D7C5}" type="pres">
      <dgm:prSet presAssocID="{D7600EFE-69EF-447D-9B9B-EB1EA950DFDC}" presName="node" presStyleLbl="node1" presStyleIdx="2" presStyleCnt="8" custScaleX="182417" custRadScaleRad="137382" custRadScaleInc="-2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65BFC5-4C6E-4956-9679-A7AF231E3FE6}" type="pres">
      <dgm:prSet presAssocID="{D30C432B-679B-4DDA-A0FF-AAC86E56E3A9}" presName="parTrans" presStyleLbl="sibTrans2D1" presStyleIdx="3" presStyleCnt="8" custLinFactNeighborX="-19734" custLinFactNeighborY="-54729"/>
      <dgm:spPr/>
      <dgm:t>
        <a:bodyPr/>
        <a:lstStyle/>
        <a:p>
          <a:endParaRPr lang="ru-RU"/>
        </a:p>
      </dgm:t>
    </dgm:pt>
    <dgm:pt modelId="{EBEFF7E5-74B6-45A8-A37F-8804F543D4DD}" type="pres">
      <dgm:prSet presAssocID="{D30C432B-679B-4DDA-A0FF-AAC86E56E3A9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E7DDB592-88E4-4179-85EB-345A0C2B3632}" type="pres">
      <dgm:prSet presAssocID="{D64489B9-BBB9-48A1-8F3F-D4E5062C4A32}" presName="node" presStyleLbl="node1" presStyleIdx="3" presStyleCnt="8" custScaleX="188468" custRadScaleRad="140038" custRadScaleInc="-612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9C5D25-2FB1-447A-A7D1-0465951E62E3}" type="pres">
      <dgm:prSet presAssocID="{AB37FCA9-3890-4A92-AF2E-B3B19E0267A6}" presName="parTrans" presStyleLbl="sibTrans2D1" presStyleIdx="4" presStyleCnt="8"/>
      <dgm:spPr/>
      <dgm:t>
        <a:bodyPr/>
        <a:lstStyle/>
        <a:p>
          <a:endParaRPr lang="ru-RU"/>
        </a:p>
      </dgm:t>
    </dgm:pt>
    <dgm:pt modelId="{9F20B463-4BD2-4FC2-AD88-860856884C07}" type="pres">
      <dgm:prSet presAssocID="{AB37FCA9-3890-4A92-AF2E-B3B19E0267A6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C07187F4-2048-4554-BEB1-215E7DB2A590}" type="pres">
      <dgm:prSet presAssocID="{226F8799-78C4-420B-AD85-0242777F9D72}" presName="node" presStyleLbl="node1" presStyleIdx="4" presStyleCnt="8" custScaleX="1638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0548C6-ACE2-4A1E-8B0C-66FBCF93A05D}" type="pres">
      <dgm:prSet presAssocID="{D3097E41-8000-4D97-84F9-B42021DA419C}" presName="parTrans" presStyleLbl="sibTrans2D1" presStyleIdx="5" presStyleCnt="8"/>
      <dgm:spPr/>
      <dgm:t>
        <a:bodyPr/>
        <a:lstStyle/>
        <a:p>
          <a:endParaRPr lang="ru-RU"/>
        </a:p>
      </dgm:t>
    </dgm:pt>
    <dgm:pt modelId="{FBD2EB05-8EEC-4243-AE28-2A4DC499CE87}" type="pres">
      <dgm:prSet presAssocID="{D3097E41-8000-4D97-84F9-B42021DA419C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0D79C337-7C24-448B-8A7D-768A444FE662}" type="pres">
      <dgm:prSet presAssocID="{37738DA8-7FBD-4BAA-8AE3-866A8A37DE7A}" presName="node" presStyleLbl="node1" presStyleIdx="5" presStyleCnt="8" custScaleX="172864" custRadScaleRad="136221" custRadScaleInc="65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248F22-A303-45F0-9016-1071F0B5D462}" type="pres">
      <dgm:prSet presAssocID="{2F540692-901C-4B0D-AEEC-FDAB1A25A4FF}" presName="parTrans" presStyleLbl="sibTrans2D1" presStyleIdx="6" presStyleCnt="8"/>
      <dgm:spPr/>
      <dgm:t>
        <a:bodyPr/>
        <a:lstStyle/>
        <a:p>
          <a:endParaRPr lang="ru-RU"/>
        </a:p>
      </dgm:t>
    </dgm:pt>
    <dgm:pt modelId="{E29FA0BF-EE64-43D0-B376-D0CB952BA5B9}" type="pres">
      <dgm:prSet presAssocID="{2F540692-901C-4B0D-AEEC-FDAB1A25A4FF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DE2A9F05-8766-45B7-94B6-01670EA011F7}" type="pres">
      <dgm:prSet presAssocID="{676C8A67-9160-4259-B8CE-5A8431D3D9A2}" presName="node" presStyleLbl="node1" presStyleIdx="6" presStyleCnt="8" custScaleX="178017" custRadScaleRad="135601" custRadScaleInc="9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07BE3F-3FE4-4EEA-8238-B83D9C896316}" type="pres">
      <dgm:prSet presAssocID="{0C6E1C11-9508-4384-88B9-444D3DA303A9}" presName="parTrans" presStyleLbl="sibTrans2D1" presStyleIdx="7" presStyleCnt="8"/>
      <dgm:spPr/>
      <dgm:t>
        <a:bodyPr/>
        <a:lstStyle/>
        <a:p>
          <a:endParaRPr lang="ru-RU"/>
        </a:p>
      </dgm:t>
    </dgm:pt>
    <dgm:pt modelId="{A428B421-4823-4B83-A074-74E19C8D4E80}" type="pres">
      <dgm:prSet presAssocID="{0C6E1C11-9508-4384-88B9-444D3DA303A9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4062F480-5FA0-4885-A174-8913482C52EB}" type="pres">
      <dgm:prSet presAssocID="{00BB0B96-3976-49FA-806A-2DDBF4E0A661}" presName="node" presStyleLbl="node1" presStyleIdx="7" presStyleCnt="8" custScaleX="165062" custRadScaleRad="123046" custRadScaleInc="-43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F36E4A-6D78-4EBE-8844-70860B5D9F1E}" srcId="{4A64AEC1-7B40-4835-9D20-C8E798A9967C}" destId="{B14F42CB-678A-45F9-8A0C-40F60C86D0F5}" srcOrd="1" destOrd="0" parTransId="{ADDD04C2-A87F-48D7-B96B-027E2BDEF84F}" sibTransId="{10523CE0-DF30-428C-A88B-51785DCC0565}"/>
    <dgm:cxn modelId="{2F329E26-35C2-435D-A000-BEFB9FC8DDA9}" type="presOf" srcId="{2F540692-901C-4B0D-AEEC-FDAB1A25A4FF}" destId="{E29FA0BF-EE64-43D0-B376-D0CB952BA5B9}" srcOrd="1" destOrd="0" presId="urn:microsoft.com/office/officeart/2005/8/layout/radial5"/>
    <dgm:cxn modelId="{8EB7832D-99BE-41D5-822C-3B43359C92B0}" type="presOf" srcId="{B14F42CB-678A-45F9-8A0C-40F60C86D0F5}" destId="{3B025F77-B975-4B55-9AD4-638207CC6F92}" srcOrd="0" destOrd="0" presId="urn:microsoft.com/office/officeart/2005/8/layout/radial5"/>
    <dgm:cxn modelId="{13581CDD-6C77-414B-B158-24B6FA13F578}" srcId="{4A64AEC1-7B40-4835-9D20-C8E798A9967C}" destId="{676C8A67-9160-4259-B8CE-5A8431D3D9A2}" srcOrd="6" destOrd="0" parTransId="{2F540692-901C-4B0D-AEEC-FDAB1A25A4FF}" sibTransId="{FD458BC9-0CCF-4F54-A85C-027CF63872CC}"/>
    <dgm:cxn modelId="{BFB7401D-0A73-41B1-A44B-C5E5D8649D67}" type="presOf" srcId="{37738DA8-7FBD-4BAA-8AE3-866A8A37DE7A}" destId="{0D79C337-7C24-448B-8A7D-768A444FE662}" srcOrd="0" destOrd="0" presId="urn:microsoft.com/office/officeart/2005/8/layout/radial5"/>
    <dgm:cxn modelId="{AD3BA85F-B9F1-40DF-97AE-BD983085A042}" type="presOf" srcId="{D30C432B-679B-4DDA-A0FF-AAC86E56E3A9}" destId="{EBEFF7E5-74B6-45A8-A37F-8804F543D4DD}" srcOrd="1" destOrd="0" presId="urn:microsoft.com/office/officeart/2005/8/layout/radial5"/>
    <dgm:cxn modelId="{F8EF29A7-1A5D-45B7-9B27-09393D34DD76}" srcId="{4A64AEC1-7B40-4835-9D20-C8E798A9967C}" destId="{D7600EFE-69EF-447D-9B9B-EB1EA950DFDC}" srcOrd="2" destOrd="0" parTransId="{BF4128B6-1343-497B-9157-8B7525557B22}" sibTransId="{03E0606D-9EA9-49C2-BE3B-5CB1AA3DDF2B}"/>
    <dgm:cxn modelId="{832F40F7-844D-4B89-9112-243E50AE63C9}" type="presOf" srcId="{BF4128B6-1343-497B-9157-8B7525557B22}" destId="{98903FCB-7B4D-40E9-9A6C-A0410C4C0381}" srcOrd="0" destOrd="0" presId="urn:microsoft.com/office/officeart/2005/8/layout/radial5"/>
    <dgm:cxn modelId="{AF24D11E-95BE-4161-98C9-7166414D15C9}" srcId="{4A64AEC1-7B40-4835-9D20-C8E798A9967C}" destId="{37738DA8-7FBD-4BAA-8AE3-866A8A37DE7A}" srcOrd="5" destOrd="0" parTransId="{D3097E41-8000-4D97-84F9-B42021DA419C}" sibTransId="{A7A39D49-573A-4F82-BF6E-BB39F650F6B1}"/>
    <dgm:cxn modelId="{5AFBB4BB-85D1-4024-8F43-E4614AB913D9}" type="presOf" srcId="{0C6E1C11-9508-4384-88B9-444D3DA303A9}" destId="{A428B421-4823-4B83-A074-74E19C8D4E80}" srcOrd="1" destOrd="0" presId="urn:microsoft.com/office/officeart/2005/8/layout/radial5"/>
    <dgm:cxn modelId="{4BDD48B7-035B-4C45-8A2F-6FA363F87551}" type="presOf" srcId="{ADDD04C2-A87F-48D7-B96B-027E2BDEF84F}" destId="{FC58A772-A74C-42D6-BD85-BFC75C032687}" srcOrd="1" destOrd="0" presId="urn:microsoft.com/office/officeart/2005/8/layout/radial5"/>
    <dgm:cxn modelId="{87EEFE21-1D41-4CA6-9472-3F7507103BDC}" type="presOf" srcId="{9E2FF437-132D-4810-B58C-07BC62A06913}" destId="{097D404F-B754-4293-842F-4D77574F4113}" srcOrd="0" destOrd="0" presId="urn:microsoft.com/office/officeart/2005/8/layout/radial5"/>
    <dgm:cxn modelId="{CD2EFFC9-8029-490B-B114-1FEAF0347BF8}" type="presOf" srcId="{2F540692-901C-4B0D-AEEC-FDAB1A25A4FF}" destId="{3F248F22-A303-45F0-9016-1071F0B5D462}" srcOrd="0" destOrd="0" presId="urn:microsoft.com/office/officeart/2005/8/layout/radial5"/>
    <dgm:cxn modelId="{1ED35B0B-FD88-45A9-9017-94059700F833}" type="presOf" srcId="{4A64AEC1-7B40-4835-9D20-C8E798A9967C}" destId="{101D6DAC-3D35-4373-A88F-6B9735980475}" srcOrd="0" destOrd="0" presId="urn:microsoft.com/office/officeart/2005/8/layout/radial5"/>
    <dgm:cxn modelId="{C47D723A-F68A-4D5D-8139-E69CB259AA7C}" type="presOf" srcId="{8A366670-C196-4A02-8053-7C9CE821B8BA}" destId="{A487D5A4-F675-432D-AA6D-158251261833}" srcOrd="0" destOrd="0" presId="urn:microsoft.com/office/officeart/2005/8/layout/radial5"/>
    <dgm:cxn modelId="{9168BC95-926E-4277-91B7-049B87508B9A}" srcId="{4A64AEC1-7B40-4835-9D20-C8E798A9967C}" destId="{9E2FF437-132D-4810-B58C-07BC62A06913}" srcOrd="0" destOrd="0" parTransId="{8A366670-C196-4A02-8053-7C9CE821B8BA}" sibTransId="{451595FB-9F64-4982-ACA7-E522D5F0A043}"/>
    <dgm:cxn modelId="{E6DE912D-ADAA-4F76-A73B-732CF70DB731}" type="presOf" srcId="{AB37FCA9-3890-4A92-AF2E-B3B19E0267A6}" destId="{9F20B463-4BD2-4FC2-AD88-860856884C07}" srcOrd="1" destOrd="0" presId="urn:microsoft.com/office/officeart/2005/8/layout/radial5"/>
    <dgm:cxn modelId="{74D67B7E-2444-44A7-A29D-6BE41E610C42}" srcId="{4A64AEC1-7B40-4835-9D20-C8E798A9967C}" destId="{D64489B9-BBB9-48A1-8F3F-D4E5062C4A32}" srcOrd="3" destOrd="0" parTransId="{D30C432B-679B-4DDA-A0FF-AAC86E56E3A9}" sibTransId="{381D2098-D7A4-46C8-B9F2-9C34B0B31F08}"/>
    <dgm:cxn modelId="{39229FC2-B4FF-4FEA-A87F-27C4A9BBC81B}" srcId="{4A64AEC1-7B40-4835-9D20-C8E798A9967C}" destId="{226F8799-78C4-420B-AD85-0242777F9D72}" srcOrd="4" destOrd="0" parTransId="{AB37FCA9-3890-4A92-AF2E-B3B19E0267A6}" sibTransId="{F18C59EC-0B8B-48EA-A7B0-2B1F5EF625CF}"/>
    <dgm:cxn modelId="{E6B1A158-4944-4863-B99E-7374DD917122}" srcId="{4FA5A861-DDD1-49DC-8F49-80DB3835DE59}" destId="{C2492A62-E611-4E4D-8C2B-304346220BCC}" srcOrd="1" destOrd="0" parTransId="{CF0F85FA-20EE-425F-B105-CFDEA9435BEA}" sibTransId="{9A22C642-22FF-46A8-9ED9-383313E033A6}"/>
    <dgm:cxn modelId="{A470C7CF-CF95-4E30-9668-2858C52DF298}" type="presOf" srcId="{676C8A67-9160-4259-B8CE-5A8431D3D9A2}" destId="{DE2A9F05-8766-45B7-94B6-01670EA011F7}" srcOrd="0" destOrd="0" presId="urn:microsoft.com/office/officeart/2005/8/layout/radial5"/>
    <dgm:cxn modelId="{45FEC2E4-E9D0-4D57-A599-061E3AC3E245}" srcId="{4FA5A861-DDD1-49DC-8F49-80DB3835DE59}" destId="{4A64AEC1-7B40-4835-9D20-C8E798A9967C}" srcOrd="0" destOrd="0" parTransId="{1A71E692-DE69-4687-A5CA-00B331EBFA37}" sibTransId="{081CD6FF-2CF0-4F9B-A752-20A3D06D2879}"/>
    <dgm:cxn modelId="{F1C07725-0AB7-4E06-91B5-D9E5DAD9BEF0}" srcId="{4A64AEC1-7B40-4835-9D20-C8E798A9967C}" destId="{00BB0B96-3976-49FA-806A-2DDBF4E0A661}" srcOrd="7" destOrd="0" parTransId="{0C6E1C11-9508-4384-88B9-444D3DA303A9}" sibTransId="{B0D328E2-B0CA-4B45-A816-4250879DA0F4}"/>
    <dgm:cxn modelId="{6AEB0AF4-C016-4CBE-BC35-B55259C4B251}" type="presOf" srcId="{D30C432B-679B-4DDA-A0FF-AAC86E56E3A9}" destId="{B465BFC5-4C6E-4956-9679-A7AF231E3FE6}" srcOrd="0" destOrd="0" presId="urn:microsoft.com/office/officeart/2005/8/layout/radial5"/>
    <dgm:cxn modelId="{7C0B42F6-57E2-47A8-B6A1-9FB0461FD595}" type="presOf" srcId="{D64489B9-BBB9-48A1-8F3F-D4E5062C4A32}" destId="{E7DDB592-88E4-4179-85EB-345A0C2B3632}" srcOrd="0" destOrd="0" presId="urn:microsoft.com/office/officeart/2005/8/layout/radial5"/>
    <dgm:cxn modelId="{BAEFBFC0-1C0B-4ED8-B4D6-F88D1CE1C261}" type="presOf" srcId="{4FA5A861-DDD1-49DC-8F49-80DB3835DE59}" destId="{F3A7A2D9-C86E-4388-85F3-F974D1E10B9E}" srcOrd="0" destOrd="0" presId="urn:microsoft.com/office/officeart/2005/8/layout/radial5"/>
    <dgm:cxn modelId="{918999B0-1511-44EF-9E1B-06F1D6D60600}" type="presOf" srcId="{226F8799-78C4-420B-AD85-0242777F9D72}" destId="{C07187F4-2048-4554-BEB1-215E7DB2A590}" srcOrd="0" destOrd="0" presId="urn:microsoft.com/office/officeart/2005/8/layout/radial5"/>
    <dgm:cxn modelId="{53203898-A7D5-4E77-B4A8-F785144D26EA}" type="presOf" srcId="{00BB0B96-3976-49FA-806A-2DDBF4E0A661}" destId="{4062F480-5FA0-4885-A174-8913482C52EB}" srcOrd="0" destOrd="0" presId="urn:microsoft.com/office/officeart/2005/8/layout/radial5"/>
    <dgm:cxn modelId="{D6EE6F26-787B-4C88-ABF4-F06C69CE6813}" type="presOf" srcId="{BF4128B6-1343-497B-9157-8B7525557B22}" destId="{51D9F5A9-2A61-4307-B07B-06F2891E67A6}" srcOrd="1" destOrd="0" presId="urn:microsoft.com/office/officeart/2005/8/layout/radial5"/>
    <dgm:cxn modelId="{AFC46EE4-57FA-4238-8AC8-3F434BF412FA}" type="presOf" srcId="{D3097E41-8000-4D97-84F9-B42021DA419C}" destId="{FBD2EB05-8EEC-4243-AE28-2A4DC499CE87}" srcOrd="1" destOrd="0" presId="urn:microsoft.com/office/officeart/2005/8/layout/radial5"/>
    <dgm:cxn modelId="{D802DD84-7175-4492-AF33-0CCD87AD9C24}" type="presOf" srcId="{0C6E1C11-9508-4384-88B9-444D3DA303A9}" destId="{F907BE3F-3FE4-4EEA-8238-B83D9C896316}" srcOrd="0" destOrd="0" presId="urn:microsoft.com/office/officeart/2005/8/layout/radial5"/>
    <dgm:cxn modelId="{6BE51267-6BF6-407D-9344-F8E88F59D98A}" type="presOf" srcId="{8A366670-C196-4A02-8053-7C9CE821B8BA}" destId="{1D7B98B8-6937-48F1-908F-78AD4D77457A}" srcOrd="1" destOrd="0" presId="urn:microsoft.com/office/officeart/2005/8/layout/radial5"/>
    <dgm:cxn modelId="{C11D8AB3-FB62-417A-BF15-A190E451CE79}" type="presOf" srcId="{ADDD04C2-A87F-48D7-B96B-027E2BDEF84F}" destId="{EF9BB9DC-8D05-4F65-88C2-002D8338B83F}" srcOrd="0" destOrd="0" presId="urn:microsoft.com/office/officeart/2005/8/layout/radial5"/>
    <dgm:cxn modelId="{19669965-6D9A-4ADB-BFA9-26DD06C55808}" type="presOf" srcId="{D3097E41-8000-4D97-84F9-B42021DA419C}" destId="{E80548C6-ACE2-4A1E-8B0C-66FBCF93A05D}" srcOrd="0" destOrd="0" presId="urn:microsoft.com/office/officeart/2005/8/layout/radial5"/>
    <dgm:cxn modelId="{DA6BFBF3-BC70-45CC-B112-E0C5C44ABED7}" type="presOf" srcId="{AB37FCA9-3890-4A92-AF2E-B3B19E0267A6}" destId="{D79C5D25-2FB1-447A-A7D1-0465951E62E3}" srcOrd="0" destOrd="0" presId="urn:microsoft.com/office/officeart/2005/8/layout/radial5"/>
    <dgm:cxn modelId="{EBA95CD6-50C9-4B8F-ACA6-617DF4326C47}" type="presOf" srcId="{D7600EFE-69EF-447D-9B9B-EB1EA950DFDC}" destId="{F4D34171-9300-4E39-912D-ADB4A600D7C5}" srcOrd="0" destOrd="0" presId="urn:microsoft.com/office/officeart/2005/8/layout/radial5"/>
    <dgm:cxn modelId="{5B89B418-A053-452A-9BFE-D98CD59098C0}" type="presParOf" srcId="{F3A7A2D9-C86E-4388-85F3-F974D1E10B9E}" destId="{101D6DAC-3D35-4373-A88F-6B9735980475}" srcOrd="0" destOrd="0" presId="urn:microsoft.com/office/officeart/2005/8/layout/radial5"/>
    <dgm:cxn modelId="{97F56C40-9E47-479E-9DD8-62AFDB5F7AF3}" type="presParOf" srcId="{F3A7A2D9-C86E-4388-85F3-F974D1E10B9E}" destId="{A487D5A4-F675-432D-AA6D-158251261833}" srcOrd="1" destOrd="0" presId="urn:microsoft.com/office/officeart/2005/8/layout/radial5"/>
    <dgm:cxn modelId="{1454E76F-9CA7-4CD6-925F-F582BDFBFB06}" type="presParOf" srcId="{A487D5A4-F675-432D-AA6D-158251261833}" destId="{1D7B98B8-6937-48F1-908F-78AD4D77457A}" srcOrd="0" destOrd="0" presId="urn:microsoft.com/office/officeart/2005/8/layout/radial5"/>
    <dgm:cxn modelId="{DF86A3C9-46B1-4844-BC24-2A951999B1CF}" type="presParOf" srcId="{F3A7A2D9-C86E-4388-85F3-F974D1E10B9E}" destId="{097D404F-B754-4293-842F-4D77574F4113}" srcOrd="2" destOrd="0" presId="urn:microsoft.com/office/officeart/2005/8/layout/radial5"/>
    <dgm:cxn modelId="{CD5C9560-44B4-439F-A975-2ECAFFA9DAAC}" type="presParOf" srcId="{F3A7A2D9-C86E-4388-85F3-F974D1E10B9E}" destId="{EF9BB9DC-8D05-4F65-88C2-002D8338B83F}" srcOrd="3" destOrd="0" presId="urn:microsoft.com/office/officeart/2005/8/layout/radial5"/>
    <dgm:cxn modelId="{C6B761B8-C961-4090-A8C0-6631C61C1537}" type="presParOf" srcId="{EF9BB9DC-8D05-4F65-88C2-002D8338B83F}" destId="{FC58A772-A74C-42D6-BD85-BFC75C032687}" srcOrd="0" destOrd="0" presId="urn:microsoft.com/office/officeart/2005/8/layout/radial5"/>
    <dgm:cxn modelId="{13D3D45C-A4AA-46F4-B7E7-0C170BD492BF}" type="presParOf" srcId="{F3A7A2D9-C86E-4388-85F3-F974D1E10B9E}" destId="{3B025F77-B975-4B55-9AD4-638207CC6F92}" srcOrd="4" destOrd="0" presId="urn:microsoft.com/office/officeart/2005/8/layout/radial5"/>
    <dgm:cxn modelId="{66B4AEC6-49B1-4877-B381-82698E71CF8E}" type="presParOf" srcId="{F3A7A2D9-C86E-4388-85F3-F974D1E10B9E}" destId="{98903FCB-7B4D-40E9-9A6C-A0410C4C0381}" srcOrd="5" destOrd="0" presId="urn:microsoft.com/office/officeart/2005/8/layout/radial5"/>
    <dgm:cxn modelId="{5BAC7C11-2CDF-41C1-A2CF-DB0BA4387896}" type="presParOf" srcId="{98903FCB-7B4D-40E9-9A6C-A0410C4C0381}" destId="{51D9F5A9-2A61-4307-B07B-06F2891E67A6}" srcOrd="0" destOrd="0" presId="urn:microsoft.com/office/officeart/2005/8/layout/radial5"/>
    <dgm:cxn modelId="{BDEF0B39-BD76-4975-9F83-5054235BD64D}" type="presParOf" srcId="{F3A7A2D9-C86E-4388-85F3-F974D1E10B9E}" destId="{F4D34171-9300-4E39-912D-ADB4A600D7C5}" srcOrd="6" destOrd="0" presId="urn:microsoft.com/office/officeart/2005/8/layout/radial5"/>
    <dgm:cxn modelId="{A8D77B43-C03C-4F54-B644-FED17A4D6F52}" type="presParOf" srcId="{F3A7A2D9-C86E-4388-85F3-F974D1E10B9E}" destId="{B465BFC5-4C6E-4956-9679-A7AF231E3FE6}" srcOrd="7" destOrd="0" presId="urn:microsoft.com/office/officeart/2005/8/layout/radial5"/>
    <dgm:cxn modelId="{B4DE78F8-DA35-4BA8-A6D4-F87A986C22FD}" type="presParOf" srcId="{B465BFC5-4C6E-4956-9679-A7AF231E3FE6}" destId="{EBEFF7E5-74B6-45A8-A37F-8804F543D4DD}" srcOrd="0" destOrd="0" presId="urn:microsoft.com/office/officeart/2005/8/layout/radial5"/>
    <dgm:cxn modelId="{8B6EB21F-DDB4-458D-99B1-FD59869D5246}" type="presParOf" srcId="{F3A7A2D9-C86E-4388-85F3-F974D1E10B9E}" destId="{E7DDB592-88E4-4179-85EB-345A0C2B3632}" srcOrd="8" destOrd="0" presId="urn:microsoft.com/office/officeart/2005/8/layout/radial5"/>
    <dgm:cxn modelId="{CA011EE3-B1C4-47A3-803C-7F39B6080823}" type="presParOf" srcId="{F3A7A2D9-C86E-4388-85F3-F974D1E10B9E}" destId="{D79C5D25-2FB1-447A-A7D1-0465951E62E3}" srcOrd="9" destOrd="0" presId="urn:microsoft.com/office/officeart/2005/8/layout/radial5"/>
    <dgm:cxn modelId="{42F20B9E-20CA-4B1A-9045-28668EFFAF8E}" type="presParOf" srcId="{D79C5D25-2FB1-447A-A7D1-0465951E62E3}" destId="{9F20B463-4BD2-4FC2-AD88-860856884C07}" srcOrd="0" destOrd="0" presId="urn:microsoft.com/office/officeart/2005/8/layout/radial5"/>
    <dgm:cxn modelId="{077E5C57-2A44-4D1B-BC7C-8B4770725A19}" type="presParOf" srcId="{F3A7A2D9-C86E-4388-85F3-F974D1E10B9E}" destId="{C07187F4-2048-4554-BEB1-215E7DB2A590}" srcOrd="10" destOrd="0" presId="urn:microsoft.com/office/officeart/2005/8/layout/radial5"/>
    <dgm:cxn modelId="{B16FC0AD-24A9-4538-85E2-7E2671ED00F9}" type="presParOf" srcId="{F3A7A2D9-C86E-4388-85F3-F974D1E10B9E}" destId="{E80548C6-ACE2-4A1E-8B0C-66FBCF93A05D}" srcOrd="11" destOrd="0" presId="urn:microsoft.com/office/officeart/2005/8/layout/radial5"/>
    <dgm:cxn modelId="{C03671A4-E4EF-46BA-87AD-4006B462854C}" type="presParOf" srcId="{E80548C6-ACE2-4A1E-8B0C-66FBCF93A05D}" destId="{FBD2EB05-8EEC-4243-AE28-2A4DC499CE87}" srcOrd="0" destOrd="0" presId="urn:microsoft.com/office/officeart/2005/8/layout/radial5"/>
    <dgm:cxn modelId="{119AFF1A-DD45-4BA0-93FE-362FDD052FC4}" type="presParOf" srcId="{F3A7A2D9-C86E-4388-85F3-F974D1E10B9E}" destId="{0D79C337-7C24-448B-8A7D-768A444FE662}" srcOrd="12" destOrd="0" presId="urn:microsoft.com/office/officeart/2005/8/layout/radial5"/>
    <dgm:cxn modelId="{18BA19CC-C0AA-465F-92B4-6654C9B26F11}" type="presParOf" srcId="{F3A7A2D9-C86E-4388-85F3-F974D1E10B9E}" destId="{3F248F22-A303-45F0-9016-1071F0B5D462}" srcOrd="13" destOrd="0" presId="urn:microsoft.com/office/officeart/2005/8/layout/radial5"/>
    <dgm:cxn modelId="{036290DE-557A-4FA9-B6EC-688D4B654640}" type="presParOf" srcId="{3F248F22-A303-45F0-9016-1071F0B5D462}" destId="{E29FA0BF-EE64-43D0-B376-D0CB952BA5B9}" srcOrd="0" destOrd="0" presId="urn:microsoft.com/office/officeart/2005/8/layout/radial5"/>
    <dgm:cxn modelId="{5C6DC11F-13E7-4F5F-AD64-3F5D0E50E417}" type="presParOf" srcId="{F3A7A2D9-C86E-4388-85F3-F974D1E10B9E}" destId="{DE2A9F05-8766-45B7-94B6-01670EA011F7}" srcOrd="14" destOrd="0" presId="urn:microsoft.com/office/officeart/2005/8/layout/radial5"/>
    <dgm:cxn modelId="{ABD12021-AC79-401E-9F07-D1CC7BD5C49D}" type="presParOf" srcId="{F3A7A2D9-C86E-4388-85F3-F974D1E10B9E}" destId="{F907BE3F-3FE4-4EEA-8238-B83D9C896316}" srcOrd="15" destOrd="0" presId="urn:microsoft.com/office/officeart/2005/8/layout/radial5"/>
    <dgm:cxn modelId="{5DEE0A83-250E-4A15-9FFA-2FE7C285D477}" type="presParOf" srcId="{F907BE3F-3FE4-4EEA-8238-B83D9C896316}" destId="{A428B421-4823-4B83-A074-74E19C8D4E80}" srcOrd="0" destOrd="0" presId="urn:microsoft.com/office/officeart/2005/8/layout/radial5"/>
    <dgm:cxn modelId="{D754D8E7-EB1D-4B5B-8F09-CBE63317CAB8}" type="presParOf" srcId="{F3A7A2D9-C86E-4388-85F3-F974D1E10B9E}" destId="{4062F480-5FA0-4885-A174-8913482C52EB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1D6DAC-3D35-4373-A88F-6B9735980475}">
      <dsp:nvSpPr>
        <dsp:cNvPr id="0" name=""/>
        <dsp:cNvSpPr/>
      </dsp:nvSpPr>
      <dsp:spPr>
        <a:xfrm>
          <a:off x="3043215" y="1350956"/>
          <a:ext cx="2389562" cy="17093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Диванные подушки</a:t>
          </a:r>
          <a:endParaRPr lang="ru-RU" sz="1800" kern="1200" dirty="0"/>
        </a:p>
      </dsp:txBody>
      <dsp:txXfrm>
        <a:off x="3043215" y="1350956"/>
        <a:ext cx="2389562" cy="1709330"/>
      </dsp:txXfrm>
    </dsp:sp>
    <dsp:sp modelId="{A487D5A4-F675-432D-AA6D-158251261833}">
      <dsp:nvSpPr>
        <dsp:cNvPr id="0" name=""/>
        <dsp:cNvSpPr/>
      </dsp:nvSpPr>
      <dsp:spPr>
        <a:xfrm rot="15837273">
          <a:off x="4069425" y="1045698"/>
          <a:ext cx="131317" cy="376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5837273">
        <a:off x="4069425" y="1045698"/>
        <a:ext cx="131317" cy="376399"/>
      </dsp:txXfrm>
    </dsp:sp>
    <dsp:sp modelId="{097D404F-B754-4293-842F-4D77574F4113}">
      <dsp:nvSpPr>
        <dsp:cNvPr id="0" name=""/>
        <dsp:cNvSpPr/>
      </dsp:nvSpPr>
      <dsp:spPr>
        <a:xfrm>
          <a:off x="3213931" y="111600"/>
          <a:ext cx="1710109" cy="9963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Материал</a:t>
          </a:r>
          <a:endParaRPr lang="ru-RU" sz="1600" kern="1200" dirty="0"/>
        </a:p>
      </dsp:txBody>
      <dsp:txXfrm>
        <a:off x="3213931" y="111600"/>
        <a:ext cx="1710109" cy="996352"/>
      </dsp:txXfrm>
    </dsp:sp>
    <dsp:sp modelId="{EF9BB9DC-8D05-4F65-88C2-002D8338B83F}">
      <dsp:nvSpPr>
        <dsp:cNvPr id="0" name=""/>
        <dsp:cNvSpPr/>
      </dsp:nvSpPr>
      <dsp:spPr>
        <a:xfrm rot="19626341">
          <a:off x="5170111" y="1359250"/>
          <a:ext cx="170969" cy="376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9626341">
        <a:off x="5170111" y="1359250"/>
        <a:ext cx="170969" cy="376399"/>
      </dsp:txXfrm>
    </dsp:sp>
    <dsp:sp modelId="{3B025F77-B975-4B55-9AD4-638207CC6F92}">
      <dsp:nvSpPr>
        <dsp:cNvPr id="0" name=""/>
        <dsp:cNvSpPr/>
      </dsp:nvSpPr>
      <dsp:spPr>
        <a:xfrm>
          <a:off x="5083451" y="457759"/>
          <a:ext cx="1933012" cy="115181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Технология изготовления</a:t>
          </a:r>
          <a:endParaRPr lang="ru-RU" sz="1600" kern="1200" dirty="0"/>
        </a:p>
      </dsp:txBody>
      <dsp:txXfrm>
        <a:off x="5083451" y="457759"/>
        <a:ext cx="1933012" cy="1151813"/>
      </dsp:txXfrm>
    </dsp:sp>
    <dsp:sp modelId="{98903FCB-7B4D-40E9-9A6C-A0410C4C0381}">
      <dsp:nvSpPr>
        <dsp:cNvPr id="0" name=""/>
        <dsp:cNvSpPr/>
      </dsp:nvSpPr>
      <dsp:spPr>
        <a:xfrm rot="21552887">
          <a:off x="5452060" y="2000460"/>
          <a:ext cx="46992" cy="376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21552887">
        <a:off x="5452060" y="2000460"/>
        <a:ext cx="46992" cy="376399"/>
      </dsp:txXfrm>
    </dsp:sp>
    <dsp:sp modelId="{F4D34171-9300-4E39-912D-ADB4A600D7C5}">
      <dsp:nvSpPr>
        <dsp:cNvPr id="0" name=""/>
        <dsp:cNvSpPr/>
      </dsp:nvSpPr>
      <dsp:spPr>
        <a:xfrm>
          <a:off x="5520930" y="1677407"/>
          <a:ext cx="1817515" cy="99635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Украшение интерьера  комнаты</a:t>
          </a:r>
          <a:endParaRPr lang="ru-RU" sz="1600" kern="1200" dirty="0"/>
        </a:p>
      </dsp:txBody>
      <dsp:txXfrm>
        <a:off x="5520930" y="1677407"/>
        <a:ext cx="1817515" cy="996352"/>
      </dsp:txXfrm>
    </dsp:sp>
    <dsp:sp modelId="{B465BFC5-4C6E-4956-9679-A7AF231E3FE6}">
      <dsp:nvSpPr>
        <dsp:cNvPr id="0" name=""/>
        <dsp:cNvSpPr/>
      </dsp:nvSpPr>
      <dsp:spPr>
        <a:xfrm rot="1965232">
          <a:off x="5144927" y="2510097"/>
          <a:ext cx="256862" cy="376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965232">
        <a:off x="5144927" y="2510097"/>
        <a:ext cx="256862" cy="376399"/>
      </dsp:txXfrm>
    </dsp:sp>
    <dsp:sp modelId="{E7DDB592-88E4-4179-85EB-345A0C2B3632}">
      <dsp:nvSpPr>
        <dsp:cNvPr id="0" name=""/>
        <dsp:cNvSpPr/>
      </dsp:nvSpPr>
      <dsp:spPr>
        <a:xfrm>
          <a:off x="5192460" y="2925480"/>
          <a:ext cx="1877805" cy="99635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Безопасность труда</a:t>
          </a:r>
          <a:endParaRPr lang="ru-RU" sz="1600" kern="1200" dirty="0"/>
        </a:p>
      </dsp:txBody>
      <dsp:txXfrm>
        <a:off x="5192460" y="2925480"/>
        <a:ext cx="1877805" cy="996352"/>
      </dsp:txXfrm>
    </dsp:sp>
    <dsp:sp modelId="{D79C5D25-2FB1-447A-A7D1-0465951E62E3}">
      <dsp:nvSpPr>
        <dsp:cNvPr id="0" name=""/>
        <dsp:cNvSpPr/>
      </dsp:nvSpPr>
      <dsp:spPr>
        <a:xfrm rot="5673594">
          <a:off x="4069065" y="3031364"/>
          <a:ext cx="176129" cy="376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5673594">
        <a:off x="4069065" y="3031364"/>
        <a:ext cx="176129" cy="376399"/>
      </dsp:txXfrm>
    </dsp:sp>
    <dsp:sp modelId="{C07187F4-2048-4554-BEB1-215E7DB2A590}">
      <dsp:nvSpPr>
        <dsp:cNvPr id="0" name=""/>
        <dsp:cNvSpPr/>
      </dsp:nvSpPr>
      <dsp:spPr>
        <a:xfrm>
          <a:off x="3287653" y="3389578"/>
          <a:ext cx="1632373" cy="99635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Форма и размер</a:t>
          </a:r>
          <a:endParaRPr lang="ru-RU" sz="1600" kern="1200" dirty="0"/>
        </a:p>
      </dsp:txBody>
      <dsp:txXfrm>
        <a:off x="3287653" y="3389578"/>
        <a:ext cx="1632373" cy="996352"/>
      </dsp:txXfrm>
    </dsp:sp>
    <dsp:sp modelId="{E80548C6-ACE2-4A1E-8B0C-66FBCF93A05D}">
      <dsp:nvSpPr>
        <dsp:cNvPr id="0" name=""/>
        <dsp:cNvSpPr/>
      </dsp:nvSpPr>
      <dsp:spPr>
        <a:xfrm rot="9092177">
          <a:off x="2857177" y="2676949"/>
          <a:ext cx="328566" cy="376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9092177">
        <a:off x="2857177" y="2676949"/>
        <a:ext cx="328566" cy="376399"/>
      </dsp:txXfrm>
    </dsp:sp>
    <dsp:sp modelId="{0D79C337-7C24-448B-8A7D-768A444FE662}">
      <dsp:nvSpPr>
        <dsp:cNvPr id="0" name=""/>
        <dsp:cNvSpPr/>
      </dsp:nvSpPr>
      <dsp:spPr>
        <a:xfrm>
          <a:off x="1251258" y="2859793"/>
          <a:ext cx="1722334" cy="9963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Традиции и мода</a:t>
          </a:r>
          <a:endParaRPr lang="ru-RU" sz="1600" kern="1200" dirty="0"/>
        </a:p>
      </dsp:txBody>
      <dsp:txXfrm>
        <a:off x="1251258" y="2859793"/>
        <a:ext cx="1722334" cy="996352"/>
      </dsp:txXfrm>
    </dsp:sp>
    <dsp:sp modelId="{3F248F22-A303-45F0-9016-1071F0B5D462}">
      <dsp:nvSpPr>
        <dsp:cNvPr id="0" name=""/>
        <dsp:cNvSpPr/>
      </dsp:nvSpPr>
      <dsp:spPr>
        <a:xfrm rot="10935449">
          <a:off x="2781906" y="1963687"/>
          <a:ext cx="186030" cy="376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935449">
        <a:off x="2781906" y="1963687"/>
        <a:ext cx="186030" cy="376399"/>
      </dsp:txXfrm>
    </dsp:sp>
    <dsp:sp modelId="{DE2A9F05-8766-45B7-94B6-01670EA011F7}">
      <dsp:nvSpPr>
        <dsp:cNvPr id="0" name=""/>
        <dsp:cNvSpPr/>
      </dsp:nvSpPr>
      <dsp:spPr>
        <a:xfrm>
          <a:off x="922795" y="1611716"/>
          <a:ext cx="1773676" cy="99635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Потребность</a:t>
          </a:r>
          <a:endParaRPr lang="ru-RU" sz="1600" kern="1200" dirty="0"/>
        </a:p>
      </dsp:txBody>
      <dsp:txXfrm>
        <a:off x="922795" y="1611716"/>
        <a:ext cx="1773676" cy="996352"/>
      </dsp:txXfrm>
    </dsp:sp>
    <dsp:sp modelId="{F907BE3F-3FE4-4EEA-8238-B83D9C896316}">
      <dsp:nvSpPr>
        <dsp:cNvPr id="0" name=""/>
        <dsp:cNvSpPr/>
      </dsp:nvSpPr>
      <dsp:spPr>
        <a:xfrm rot="12806410">
          <a:off x="3037336" y="1308868"/>
          <a:ext cx="255441" cy="3763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2806410">
        <a:off x="3037336" y="1308868"/>
        <a:ext cx="255441" cy="376399"/>
      </dsp:txXfrm>
    </dsp:sp>
    <dsp:sp modelId="{4062F480-5FA0-4885-A174-8913482C52EB}">
      <dsp:nvSpPr>
        <dsp:cNvPr id="0" name=""/>
        <dsp:cNvSpPr/>
      </dsp:nvSpPr>
      <dsp:spPr>
        <a:xfrm>
          <a:off x="1579746" y="495012"/>
          <a:ext cx="1644598" cy="99635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Стоимость</a:t>
          </a:r>
          <a:endParaRPr lang="ru-RU" sz="1600" kern="1200" dirty="0"/>
        </a:p>
      </dsp:txBody>
      <dsp:txXfrm>
        <a:off x="1579746" y="495012"/>
        <a:ext cx="1644598" cy="9963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28875-2CA9-4A29-BE3C-DC2CC197DF11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C1220-B404-4840-BEC6-E8C3A0D0C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9AC5D-D43B-4099-A545-A739B1B265E2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20737-FDC8-4BAC-B14B-9B0C8C4C3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57B08-EDF7-4DBD-88BC-981E7F156E9D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4DDD4-CB35-45B6-878B-CB7066940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7CD98-1C19-4A9F-816B-68697E6BB8B2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1797E-D9BD-40EF-A933-D7CD66D37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C9855-EA03-4004-A9BC-5B51B81F9352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B9A74-A389-46E8-AF73-AA0C779E2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BDFB2-1EDF-4932-A3BF-27EF3FA733DC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EE608-D285-43E1-BC27-12FDAB1E4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66C31-DF46-4B0D-A0FF-D6895EBB7970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73E06-8F70-4ACA-99E8-324A72DE6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A1ECA-EE68-4C89-B2ED-C44943BE97D8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9704-6EFF-4C5A-8897-1FC10B2EC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8FBC7-F346-425C-BF02-CFA83511524F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983CB-58F2-4DCB-BF51-946126D2A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3E800-2B46-408F-9FA0-D309F307EF95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CB4E9-5038-4AC4-8FDE-870643D71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F2242-E143-49B1-838E-1CEF398F2919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B6FDC-38AC-4843-8750-0F193D84C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3B67FAD-CD2D-4CDB-ACE1-64C8E42D7A3C}" type="datetimeFigureOut">
              <a:rPr lang="ru-RU"/>
              <a:pPr>
                <a:defRPr/>
              </a:pPr>
              <a:t>15.10.2015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3761E93-A060-489A-AC93-F60773489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5" r:id="rId2"/>
    <p:sldLayoutId id="2147483824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5" r:id="rId9"/>
    <p:sldLayoutId id="2147483821" r:id="rId10"/>
    <p:sldLayoutId id="21474838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CB%EE%F1%EA%F3%F2%ED%EE%E5_%F8%E8%F2%FC%B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6858048" cy="14700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Творческий проект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«  </a:t>
            </a:r>
            <a:r>
              <a:rPr lang="ru-RU" sz="4000" dirty="0" smtClean="0"/>
              <a:t>Диванные подушки в технике лоскутного шитья</a:t>
            </a:r>
            <a:r>
              <a:rPr lang="ru-RU" sz="4000" dirty="0" smtClean="0"/>
              <a:t>»</a:t>
            </a:r>
            <a:endParaRPr lang="ru-RU" sz="4000" dirty="0" smtClean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886200"/>
            <a:ext cx="3888432" cy="1752600"/>
          </a:xfrm>
        </p:spPr>
        <p:txBody>
          <a:bodyPr/>
          <a:lstStyle/>
          <a:p>
            <a:pPr marR="0" eaLnBrk="1" hangingPunct="1">
              <a:buFont typeface="Arial" charset="0"/>
              <a:buNone/>
            </a:pPr>
            <a:r>
              <a:rPr lang="ru-RU" sz="2000" dirty="0" smtClean="0"/>
              <a:t>Выполнила: ученица «МБОУ Покрово-Пригородная СОШ»</a:t>
            </a:r>
          </a:p>
          <a:p>
            <a:pPr marR="0" eaLnBrk="1" hangingPunct="1">
              <a:buFont typeface="Arial" charset="0"/>
              <a:buNone/>
            </a:pPr>
            <a:r>
              <a:rPr lang="ru-RU" sz="2000" dirty="0" smtClean="0"/>
              <a:t>Чеботарева Екатерина</a:t>
            </a:r>
            <a:endParaRPr lang="ru-RU" sz="2000" dirty="0" smtClean="0"/>
          </a:p>
          <a:p>
            <a:pPr marR="0" eaLnBrk="1" hangingPunct="1">
              <a:buFont typeface="Arial" charset="0"/>
              <a:buNone/>
            </a:pPr>
            <a:r>
              <a:rPr lang="ru-RU" sz="2000" dirty="0" smtClean="0"/>
              <a:t>Руководитель: </a:t>
            </a:r>
          </a:p>
          <a:p>
            <a:pPr marR="0" eaLnBrk="1" hangingPunct="1">
              <a:buFont typeface="Arial" charset="0"/>
              <a:buNone/>
            </a:pPr>
            <a:r>
              <a:rPr lang="ru-RU" sz="2000" dirty="0" smtClean="0"/>
              <a:t>Михайлина Л.Е.</a:t>
            </a:r>
          </a:p>
        </p:txBody>
      </p:sp>
      <p:pic>
        <p:nvPicPr>
          <p:cNvPr id="5122" name="Picture 2" descr="C:\Users\ПК_2012_14\Desktop\Фото0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357430"/>
            <a:ext cx="3070006" cy="4094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5400" b="1" dirty="0" smtClean="0"/>
              <a:t>Цветовой круг</a:t>
            </a:r>
          </a:p>
        </p:txBody>
      </p:sp>
      <p:pic>
        <p:nvPicPr>
          <p:cNvPr id="12291" name="Picture 5" descr="Цветовой круг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57438" y="2000250"/>
            <a:ext cx="4029075" cy="4073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4"/>
          <p:cNvSpPr>
            <a:spLocks noGrp="1"/>
          </p:cNvSpPr>
          <p:nvPr>
            <p:ph type="title"/>
          </p:nvPr>
        </p:nvSpPr>
        <p:spPr>
          <a:xfrm>
            <a:off x="1000125" y="714375"/>
            <a:ext cx="7364413" cy="1123950"/>
          </a:xfrm>
        </p:spPr>
        <p:txBody>
          <a:bodyPr/>
          <a:lstStyle/>
          <a:p>
            <a:pPr algn="ctr" eaLnBrk="1" hangingPunct="1"/>
            <a:r>
              <a:rPr lang="ru-RU" sz="4800" b="1" dirty="0" smtClean="0"/>
              <a:t>Возможные варианты и их оценка </a:t>
            </a:r>
          </a:p>
        </p:txBody>
      </p:sp>
      <p:sp>
        <p:nvSpPr>
          <p:cNvPr id="9219" name="Текст 5"/>
          <p:cNvSpPr>
            <a:spLocks noGrp="1"/>
          </p:cNvSpPr>
          <p:nvPr>
            <p:ph type="body" idx="1"/>
          </p:nvPr>
        </p:nvSpPr>
        <p:spPr>
          <a:xfrm>
            <a:off x="142844" y="2214554"/>
            <a:ext cx="3643312" cy="7143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Подушка-игрушка</a:t>
            </a:r>
          </a:p>
        </p:txBody>
      </p:sp>
      <p:sp>
        <p:nvSpPr>
          <p:cNvPr id="13316" name="Текст 6"/>
          <p:cNvSpPr>
            <a:spLocks noGrp="1"/>
          </p:cNvSpPr>
          <p:nvPr>
            <p:ph type="body" sz="half" idx="3"/>
          </p:nvPr>
        </p:nvSpPr>
        <p:spPr>
          <a:xfrm>
            <a:off x="5143504" y="2143116"/>
            <a:ext cx="3698875" cy="722312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Подушки из лоскутков различных тканей</a:t>
            </a: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928934"/>
            <a:ext cx="1857388" cy="148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ПК_2012_14\Desktop\Фото01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000372"/>
            <a:ext cx="2572285" cy="1928826"/>
          </a:xfrm>
          <a:prstGeom prst="rect">
            <a:avLst/>
          </a:prstGeom>
          <a:noFill/>
        </p:spPr>
      </p:pic>
      <p:pic>
        <p:nvPicPr>
          <p:cNvPr id="11" name="Рисунок 9" descr="Рисунок2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214818"/>
            <a:ext cx="2000264" cy="218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714612" y="3786190"/>
            <a:ext cx="2985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Вышитая подушка</a:t>
            </a:r>
            <a:endParaRPr lang="ru-RU" sz="2400" b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dirty="0" smtClean="0"/>
              <a:t>Выбор материалов и инструментов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    </a:t>
            </a:r>
            <a:r>
              <a:rPr lang="ru-RU" dirty="0" smtClean="0"/>
              <a:t>В лоскутной работе используются различные</a:t>
            </a:r>
            <a:r>
              <a:rPr lang="ru-RU" i="1" dirty="0" smtClean="0"/>
              <a:t> </a:t>
            </a:r>
            <a:r>
              <a:rPr lang="ru-RU" b="1" i="1" dirty="0" smtClean="0"/>
              <a:t>материалы и инструменты</a:t>
            </a:r>
            <a:r>
              <a:rPr lang="ru-RU" i="1" dirty="0" smtClean="0"/>
              <a:t>:</a:t>
            </a:r>
            <a:r>
              <a:rPr lang="ru-RU" dirty="0" smtClean="0"/>
              <a:t> ножницы, иглы, булавки, нитки, напёрсток, калька, картон и др.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i="1" dirty="0" smtClean="0"/>
              <a:t> Из тканей</a:t>
            </a:r>
            <a:r>
              <a:rPr lang="ru-RU" dirty="0" smtClean="0"/>
              <a:t> используются хлопчатобумажные, льняные, шерстяные, подкладочные, а также ватин, </a:t>
            </a:r>
            <a:r>
              <a:rPr lang="ru-RU" dirty="0" err="1" smtClean="0"/>
              <a:t>синтепон</a:t>
            </a:r>
            <a:r>
              <a:rPr lang="ru-RU" dirty="0" smtClean="0"/>
              <a:t>, вата, простыни для стёжки под основу.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Ткань разрезается ножницами, этот вариант удобен и обеспечивает </a:t>
            </a:r>
            <a:r>
              <a:rPr lang="ru-RU" dirty="0" err="1" smtClean="0"/>
              <a:t>бо́льшую</a:t>
            </a:r>
            <a:r>
              <a:rPr lang="ru-RU" dirty="0" smtClean="0"/>
              <a:t> точность кроя.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    </a:t>
            </a:r>
            <a:r>
              <a:rPr lang="ru-RU" b="1" i="1" dirty="0" smtClean="0"/>
              <a:t>Рабочее место</a:t>
            </a:r>
            <a:r>
              <a:rPr lang="ru-RU" dirty="0" smtClean="0"/>
              <a:t> должно быть организовано рационально: инструменты, материалы, гладильная доска, швейная машина, лекала, шаблоны- всё должно находиться под рукой.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latin typeface="+mn-lt"/>
              </a:rPr>
              <a:t/>
            </a:r>
            <a:br>
              <a:rPr lang="ru-RU" sz="6000" b="1" dirty="0" smtClean="0">
                <a:latin typeface="+mn-lt"/>
              </a:rPr>
            </a:br>
            <a:r>
              <a:rPr lang="ru-RU" sz="5300" b="1" dirty="0" smtClean="0"/>
              <a:t>Планирование процесса работы над изделиями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5400" b="1" dirty="0" smtClean="0"/>
              <a:t>Техники лоскутного шитья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dirty="0" smtClean="0"/>
              <a:t>    Техника лоскутного шитья включает в себя несколько видов</a:t>
            </a:r>
          </a:p>
          <a:p>
            <a:pPr eaLnBrk="1" hangingPunct="1"/>
            <a:r>
              <a:rPr lang="ru-RU" dirty="0" smtClean="0"/>
              <a:t>шитьё из треугольников;  </a:t>
            </a:r>
          </a:p>
          <a:p>
            <a:pPr eaLnBrk="1" hangingPunct="1"/>
            <a:r>
              <a:rPr lang="ru-RU" dirty="0" smtClean="0"/>
              <a:t>шитьё из квадратов; </a:t>
            </a:r>
          </a:p>
          <a:p>
            <a:pPr eaLnBrk="1" hangingPunct="1"/>
            <a:r>
              <a:rPr lang="ru-RU" dirty="0" smtClean="0"/>
              <a:t>шитьё из кругов; </a:t>
            </a:r>
          </a:p>
          <a:p>
            <a:pPr eaLnBrk="1" hangingPunct="1"/>
            <a:r>
              <a:rPr lang="ru-RU" dirty="0" smtClean="0"/>
              <a:t>шитьё из  полос, прямоугольников и другие… 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 </a:t>
            </a:r>
            <a:r>
              <a:rPr lang="ru-RU" sz="6000" b="1" dirty="0" smtClean="0"/>
              <a:t>Некоторые правила при работе с лоскутами ткани: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/>
              <a:t>          Новую ткань проутюжьте под паром. Если комбинируете новую ткань с бывшей в употреблении, то лучше постирать все заготовки.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/>
              <a:t>           Проутюженную ткань легче кроить. Обрезайте кромку с ткани. Детали смётывайте на одинаковом расстоянии друг от друга.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/>
              <a:t>            Набивные ткани лучше располагать рядом с гладкокрашеными.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/>
              <a:t>            В работе важно выбрать основной цвет, определить общее цветовое решение композиции.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/>
              <a:t>              В композицию, построенную на контрастах, добавляют чёрный цвет: он делает изображение более насыщенным.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/>
              <a:t>              Большинство узоров в лоскутной технике строится на повторяющихся элементах. Изделие красиво, если соблюден ритм, учтены оттенки, текстура тканей.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/>
              <a:t>               Швы в лоскутном рукоделии обычно утюжат на одну сторону (более тёмную).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/>
              <a:t>                Когда готов лицевой рисунок, его надо обработать гармонирующей по цвету и размеру каймой, которая придаёт работе законченный вид.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dirty="0" smtClean="0"/>
              <a:t>                 Все операции по лоскутному шитью можно выполнять вручную или на швейной машине.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b="1" dirty="0" smtClean="0"/>
              <a:t>Технологическая последовательность изготовления изделия в технике «Шитье из треугольников»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dirty="0" smtClean="0"/>
              <a:t>Схема сборки лоскутного изделия, в основе которой лежит шитье из треугольников, называется «Мельница». Этот вид техники используется при выполнении многих лоскутных изделий.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sz="2400" dirty="0" smtClean="0"/>
              <a:t>Для работы необходимо выкроить по шаблонам с припусками 1см  достаточное количество треугольных заготовок из ткани.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4" name="Рисунок 3" descr="http://coollib.net/i/70/116270/i_0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797152"/>
            <a:ext cx="2767018" cy="137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b="1" dirty="0" smtClean="0"/>
              <a:t>Технологическая последовательность изготовления изделия в технике «Шитье из треугольников»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Узор выполняют из ткани контрастных цветов и составляют из двенадцати треугольников  разного размера– по четыре каждого цвета.</a:t>
            </a:r>
          </a:p>
          <a:p>
            <a:r>
              <a:rPr lang="ru-RU" sz="1800" dirty="0" smtClean="0"/>
              <a:t>Для начала треугольники (например, </a:t>
            </a:r>
            <a:r>
              <a:rPr lang="ru-RU" sz="1800" dirty="0" err="1" smtClean="0"/>
              <a:t>голубой</a:t>
            </a:r>
            <a:r>
              <a:rPr lang="ru-RU" sz="1800" dirty="0" smtClean="0"/>
              <a:t> и цветной  сшивают в треугольник) а затем сшивают по длинной стороне в квадрат. Затем квадраты сшивают вместе, чередуя цвета, – получается полоса.</a:t>
            </a:r>
          </a:p>
          <a:p>
            <a:r>
              <a:rPr lang="ru-RU" sz="1800" dirty="0" smtClean="0"/>
              <a:t>Окончательно собирают две получившиеся полосы вместе, начиная сшивать от центра (так легче соединить все точки вместе). Припуски на швы утюжат, раскладывая на обе стороны.</a:t>
            </a:r>
          </a:p>
          <a:p>
            <a:endParaRPr lang="ru-RU" sz="1800" dirty="0" smtClean="0"/>
          </a:p>
          <a:p>
            <a:pPr eaLnBrk="1" hangingPunct="1">
              <a:buFont typeface="Arial" charset="0"/>
              <a:buNone/>
            </a:pPr>
            <a:endParaRPr lang="ru-RU" sz="1800" dirty="0" smtClean="0"/>
          </a:p>
        </p:txBody>
      </p:sp>
      <p:pic>
        <p:nvPicPr>
          <p:cNvPr id="3076" name="Picture 4" descr="C:\Users\ПК_2012_14\Desktop\схема м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572008"/>
            <a:ext cx="426244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Технологическая последовательность изготовления изделия в технике «Шитье из треугольников»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Чтобы изготовить нижнюю часть наволочки подушки необходимо вырезать два прямоугольника, соединить детали между собой, накладывая одну на другую, втачивая тесьму «молния». Затем сложить две детали лицевой стороной внутрь и обтачать по периметру на один см от среза.</a:t>
            </a:r>
            <a:r>
              <a:rPr lang="ru-RU" b="1" dirty="0" smtClean="0"/>
              <a:t> </a:t>
            </a:r>
            <a:r>
              <a:rPr lang="ru-RU" dirty="0" smtClean="0"/>
              <a:t>Вывернуть изделие на лицевую сторону, через отверстие «молнии»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2060848"/>
            <a:ext cx="208823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rgbClr val="FF0066"/>
              </a:buClr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Техника безопасности при выполнении ручных швов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285750" y="142875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b="1" dirty="0" smtClean="0"/>
              <a:t>1.Что нужно сделать до начала работы:</a:t>
            </a:r>
          </a:p>
          <a:p>
            <a:pPr eaLnBrk="1" hangingPunct="1"/>
            <a:r>
              <a:rPr lang="ru-RU" sz="1800" dirty="0" smtClean="0"/>
              <a:t>Сосчитать количество иголок и булавок в игольнице;</a:t>
            </a:r>
          </a:p>
          <a:p>
            <a:pPr eaLnBrk="1" hangingPunct="1"/>
            <a:r>
              <a:rPr lang="ru-RU" sz="1800" dirty="0" smtClean="0"/>
              <a:t>Положить инструменты и приспособления в отведенное для них место.</a:t>
            </a:r>
          </a:p>
          <a:p>
            <a:pPr eaLnBrk="1" hangingPunct="1">
              <a:buFont typeface="Arial" charset="0"/>
              <a:buNone/>
            </a:pPr>
            <a:r>
              <a:rPr lang="ru-RU" sz="1800" b="1" dirty="0" smtClean="0"/>
              <a:t>2.Что нужно делать во время работы:</a:t>
            </a:r>
          </a:p>
          <a:p>
            <a:pPr eaLnBrk="1" hangingPunct="1"/>
            <a:r>
              <a:rPr lang="ru-RU" sz="1800" dirty="0" smtClean="0"/>
              <a:t> быть внимательной;</a:t>
            </a:r>
          </a:p>
          <a:p>
            <a:pPr eaLnBrk="1" hangingPunct="1"/>
            <a:r>
              <a:rPr lang="ru-RU" sz="1800" dirty="0" smtClean="0"/>
              <a:t>Надевать наперсток на средний палец правой руки, чтобы не уколоть его;</a:t>
            </a:r>
          </a:p>
          <a:p>
            <a:pPr eaLnBrk="1" hangingPunct="1"/>
            <a:r>
              <a:rPr lang="ru-RU" sz="1800" dirty="0" smtClean="0"/>
              <a:t>Вкалывать иглы и булавки только в игольницу;</a:t>
            </a:r>
          </a:p>
          <a:p>
            <a:pPr eaLnBrk="1" hangingPunct="1"/>
            <a:r>
              <a:rPr lang="ru-RU" sz="1800" dirty="0" smtClean="0"/>
              <a:t>Класть ножницы справа с сомкнутыми лезвиями , направленными от себя;</a:t>
            </a:r>
          </a:p>
          <a:p>
            <a:pPr eaLnBrk="1" hangingPunct="1"/>
            <a:r>
              <a:rPr lang="ru-RU" sz="1800" dirty="0" smtClean="0"/>
              <a:t>Передавать ножницы только с сомкнутыми лезвиями  и кольцами вперед.</a:t>
            </a:r>
          </a:p>
          <a:p>
            <a:pPr eaLnBrk="1" hangingPunct="1">
              <a:buFont typeface="Arial" charset="0"/>
              <a:buNone/>
            </a:pPr>
            <a:r>
              <a:rPr lang="ru-RU" sz="1800" b="1" dirty="0" smtClean="0"/>
              <a:t>4. Что нужно сделать по окончании работы:</a:t>
            </a:r>
          </a:p>
          <a:p>
            <a:pPr eaLnBrk="1" hangingPunct="1"/>
            <a:r>
              <a:rPr lang="ru-RU" sz="1800" dirty="0" smtClean="0"/>
              <a:t>Посчитать количество иголок и булавок в игольнице. Их  должно быть столько, сколько было в начале работы;</a:t>
            </a:r>
          </a:p>
          <a:p>
            <a:pPr eaLnBrk="1" hangingPunct="1"/>
            <a:r>
              <a:rPr lang="ru-RU" sz="1800" dirty="0" smtClean="0"/>
              <a:t>Убрать рабочее место.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План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b="1" dirty="0" smtClean="0"/>
              <a:t>Исследовательско – подготовительный этап.</a:t>
            </a:r>
            <a:endParaRPr lang="ru-RU" dirty="0" smtClean="0"/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Осознание конкретной потребности.</a:t>
            </a:r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Цели проекта.</a:t>
            </a:r>
            <a:endParaRPr lang="ru-RU" dirty="0" smtClean="0"/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Историческая справка.</a:t>
            </a:r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Цветовой круг</a:t>
            </a:r>
            <a:endParaRPr lang="ru-RU" dirty="0" smtClean="0"/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 Возможные варианты и их оценка.</a:t>
            </a:r>
            <a:endParaRPr lang="ru-RU" dirty="0" smtClean="0"/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 Выбор материала         </a:t>
            </a:r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Планирование процесса работы над изделиями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b="1" dirty="0" smtClean="0"/>
              <a:t>Технологический этап.</a:t>
            </a:r>
            <a:endParaRPr lang="ru-RU" dirty="0" smtClean="0"/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/>
              <a:t>Технологическая последовательность изготовления изделия в технике «Шитье </a:t>
            </a:r>
            <a:r>
              <a:rPr lang="ru-RU" smtClean="0"/>
              <a:t>из треугольников».</a:t>
            </a:r>
            <a:endParaRPr lang="ru-RU" dirty="0" smtClean="0"/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 Техника безопасности.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ru-RU" b="1" dirty="0" smtClean="0"/>
              <a:t>Заключительный этап.</a:t>
            </a:r>
            <a:endParaRPr lang="ru-RU" dirty="0" smtClean="0"/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Экономический расчёт.</a:t>
            </a:r>
            <a:endParaRPr lang="ru-RU" dirty="0" smtClean="0"/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 Экологическое обоснование.</a:t>
            </a:r>
            <a:endParaRPr lang="ru-RU" dirty="0" smtClean="0"/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i="1" dirty="0" smtClean="0"/>
              <a:t>Самоанализ и самоконтроль.</a:t>
            </a:r>
            <a:endParaRPr lang="ru-RU" dirty="0" smtClean="0"/>
          </a:p>
          <a:p>
            <a:pPr marL="596646" indent="-51435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/>
              <a:t> </a:t>
            </a:r>
            <a:r>
              <a:rPr lang="ru-RU" i="1" dirty="0" smtClean="0"/>
              <a:t>Реклама изделия.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Техника безопасности при выполнении машинных работ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b="1" dirty="0" smtClean="0"/>
              <a:t>1.Что нужно сделать до начала работы: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Застегнуть манжеты рукавов;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Проверить исправность машины;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Проверить перед соединением деталей , не остались ли в них ручная игла или булавки.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dirty="0" smtClean="0"/>
              <a:t>2</a:t>
            </a:r>
            <a:r>
              <a:rPr lang="ru-RU" sz="1800" b="1" dirty="0" smtClean="0"/>
              <a:t>. Чего нельзя делать во время работы: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Устанавливать шпульный колпачок , заправлять верхнюю нитку при включенной машине;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Класть ножницы и другие инструменты около вращающихся частей машины;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Передавать ножницы, изделие или детали при включенной машине.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charset="0"/>
              <a:buNone/>
              <a:defRPr/>
            </a:pPr>
            <a:r>
              <a:rPr lang="ru-RU" sz="1800" b="1" dirty="0" smtClean="0"/>
              <a:t>3. Что нужно сделать по окончании работы: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Выключить машину;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Убрать рабочее место.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Техника безопасности при работе с электрическим утюгом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600" b="1" dirty="0" smtClean="0"/>
              <a:t>1.Что нужно сделать перед началом работы</a:t>
            </a:r>
            <a:endParaRPr lang="ru-RU" sz="1600" dirty="0" smtClean="0"/>
          </a:p>
          <a:p>
            <a:r>
              <a:rPr lang="ru-RU" sz="1600" dirty="0" smtClean="0"/>
              <a:t> Надеть спецодежду, волосы убрать под косынку.</a:t>
            </a:r>
          </a:p>
          <a:p>
            <a:r>
              <a:rPr lang="ru-RU" sz="1600" dirty="0" smtClean="0"/>
              <a:t>  Проверить исправность вилки и изоляции электрического шнура утюга.</a:t>
            </a:r>
          </a:p>
          <a:p>
            <a:r>
              <a:rPr lang="ru-RU" sz="1600" dirty="0" smtClean="0"/>
              <a:t>  Подготовить рабочее место к работе, убрать все лишнее.</a:t>
            </a:r>
          </a:p>
          <a:p>
            <a:pPr>
              <a:buFont typeface="Wingdings 2" pitchFamily="18" charset="2"/>
              <a:buNone/>
            </a:pPr>
            <a:r>
              <a:rPr lang="ru-RU" sz="1600" b="1" dirty="0" smtClean="0"/>
              <a:t>2. Требования безопасности во время работы</a:t>
            </a:r>
            <a:endParaRPr lang="ru-RU" sz="1600" dirty="0" smtClean="0"/>
          </a:p>
          <a:p>
            <a:r>
              <a:rPr lang="ru-RU" sz="1600" dirty="0" smtClean="0"/>
              <a:t>Включать электрический утюг в сеть и выключать из нее только сухими руками.</a:t>
            </a:r>
          </a:p>
          <a:p>
            <a:r>
              <a:rPr lang="ru-RU" sz="1600" dirty="0" smtClean="0"/>
              <a:t>  При работе следить за тем, чтобы горячая подошва утюга не ка­салась электрического шнура.</a:t>
            </a:r>
          </a:p>
          <a:p>
            <a:r>
              <a:rPr lang="ru-RU" sz="1600" dirty="0" smtClean="0"/>
              <a:t>  Во избежание пожара не оставлять включенный в сеть электри­ческий утюг без присмотра.</a:t>
            </a:r>
          </a:p>
          <a:p>
            <a:r>
              <a:rPr lang="ru-RU" sz="1600" dirty="0" smtClean="0"/>
              <a:t>Следить за нормальной работой утюга, не давать ему перегреваться.</a:t>
            </a:r>
          </a:p>
          <a:p>
            <a:pPr>
              <a:buFont typeface="Wingdings 2" pitchFamily="18" charset="2"/>
              <a:buNone/>
            </a:pPr>
            <a:r>
              <a:rPr lang="ru-RU" sz="1600" dirty="0" smtClean="0"/>
              <a:t>3.     </a:t>
            </a:r>
            <a:r>
              <a:rPr lang="ru-RU" sz="1600" b="1" dirty="0" smtClean="0"/>
              <a:t>Что нужно сделать по окончании работы</a:t>
            </a:r>
          </a:p>
          <a:p>
            <a:r>
              <a:rPr lang="ru-RU" sz="1600" dirty="0" smtClean="0"/>
              <a:t>  Отключить электрический утюг от сети, при отключении не дергать за электрический шнур, а только за вилку.</a:t>
            </a:r>
          </a:p>
          <a:p>
            <a:r>
              <a:rPr lang="ru-RU" sz="1600" dirty="0" smtClean="0"/>
              <a:t> Привести в порядок рабочее место.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642938" y="428625"/>
            <a:ext cx="8229600" cy="704850"/>
          </a:xfrm>
        </p:spPr>
        <p:txBody>
          <a:bodyPr/>
          <a:lstStyle/>
          <a:p>
            <a:pPr algn="ctr" eaLnBrk="1" hangingPunct="1"/>
            <a:r>
              <a:rPr lang="ru-RU" sz="5400" b="1" dirty="0" smtClean="0"/>
              <a:t>Экономический расчет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3" y="1714500"/>
          <a:ext cx="8429692" cy="46184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7423"/>
                <a:gridCol w="2107423"/>
                <a:gridCol w="2107423"/>
                <a:gridCol w="2107423"/>
              </a:tblGrid>
              <a:tr h="150950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Что</a:t>
                      </a:r>
                      <a:r>
                        <a:rPr lang="ru-RU" sz="2400" baseline="0" dirty="0" smtClean="0"/>
                        <a:t> понадобится: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</a:t>
                      </a:r>
                      <a:r>
                        <a:rPr lang="ru-RU" sz="2400" dirty="0" smtClean="0"/>
                        <a:t>Сколько: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Цена</a:t>
                      </a:r>
                      <a:r>
                        <a:rPr lang="ru-RU" sz="2400" baseline="0" dirty="0" smtClean="0"/>
                        <a:t> за 1 шт.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Цена:</a:t>
                      </a:r>
                      <a:endParaRPr lang="ru-RU" sz="2400" dirty="0"/>
                    </a:p>
                  </a:txBody>
                  <a:tcPr/>
                </a:tc>
              </a:tr>
              <a:tr h="90875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Ткань</a:t>
                      </a:r>
                      <a:r>
                        <a:rPr lang="ru-RU" sz="1800" baseline="0" dirty="0" smtClean="0"/>
                        <a:t> хлопчатобумажная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2 метра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103 рублей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206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рублей</a:t>
                      </a:r>
                    </a:p>
                  </a:txBody>
                  <a:tcPr/>
                </a:tc>
              </a:tr>
              <a:tr h="614325"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Нитки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1 катушка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12рублей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</a:t>
                      </a:r>
                    </a:p>
                    <a:p>
                      <a:r>
                        <a:rPr lang="ru-RU" sz="1800" dirty="0" smtClean="0"/>
                        <a:t>12 рублей</a:t>
                      </a:r>
                      <a:endParaRPr lang="ru-RU" sz="1800" dirty="0"/>
                    </a:p>
                  </a:txBody>
                  <a:tcPr/>
                </a:tc>
              </a:tr>
              <a:tr h="1467987"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Тесьма «молния»</a:t>
                      </a:r>
                    </a:p>
                    <a:p>
                      <a:endParaRPr lang="ru-RU" sz="1800" dirty="0" smtClean="0"/>
                    </a:p>
                    <a:p>
                      <a:r>
                        <a:rPr lang="ru-RU" sz="2800" dirty="0" smtClean="0"/>
                        <a:t>Итого: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2 штуки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25 рублей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50 рублей</a:t>
                      </a:r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  </a:t>
                      </a:r>
                      <a:r>
                        <a:rPr lang="ru-RU" sz="2400" dirty="0" smtClean="0"/>
                        <a:t>137</a:t>
                      </a:r>
                      <a:r>
                        <a:rPr lang="ru-RU" sz="2400" baseline="0" dirty="0" smtClean="0"/>
                        <a:t> рублей</a:t>
                      </a:r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dirty="0" smtClean="0"/>
              <a:t>Экологическое обоснование</a:t>
            </a:r>
          </a:p>
        </p:txBody>
      </p:sp>
      <p:pic>
        <p:nvPicPr>
          <p:cNvPr id="25603" name="Содержимое 5" descr="1937195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25" y="2000250"/>
            <a:ext cx="2857500" cy="3810000"/>
          </a:xfrm>
        </p:spPr>
      </p:pic>
      <p:sp>
        <p:nvSpPr>
          <p:cNvPr id="25604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/>
            <a:r>
              <a:rPr lang="ru-RU" dirty="0" smtClean="0"/>
              <a:t>Мои изделия выполнены из хлопчатобумажной ткани. При раскрое я лекала, раскладывала экономно, чтобы использовать ткань более рационально, с меньшим количеством обрезков.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/>
              <a:t>Самоанализ и самоконтроль</a:t>
            </a:r>
          </a:p>
        </p:txBody>
      </p:sp>
      <p:sp>
        <p:nvSpPr>
          <p:cNvPr id="26627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dirty="0" smtClean="0"/>
              <a:t> При разработке проекта я прочитала много книг по лоскутной технике, из которых узнала  о различных техниках лоскутного шитья.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/>
              <a:t>Можно сделать вывод, что изделия соответствуют предъявляемым к ним требованиям: материал оптимально подобран, направление нити правильное, оформлены эстетически.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/>
              <a:t> Считаю, что мои изделия выполнены хорошо, они понравились одноклассницам, маме и бабушке.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/>
              <a:t>   Технология их изготовления доступна, расчет затрат показал что изделия не дороги.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dirty="0" smtClean="0"/>
              <a:t>Реклама изделий</a:t>
            </a:r>
          </a:p>
        </p:txBody>
      </p:sp>
      <p:sp>
        <p:nvSpPr>
          <p:cNvPr id="27651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dirty="0" smtClean="0"/>
              <a:t>   Наши изделия служат для украшения и практического использования . </a:t>
            </a:r>
          </a:p>
          <a:p>
            <a:pPr eaLnBrk="1" hangingPunct="1">
              <a:buFont typeface="Arial" charset="0"/>
              <a:buNone/>
            </a:pPr>
            <a:r>
              <a:rPr lang="ru-RU" sz="2000" dirty="0" smtClean="0"/>
              <a:t>    И поэтому мы предлагаем изготовить их к празднику День матери!</a:t>
            </a:r>
          </a:p>
          <a:p>
            <a:pPr algn="ctr" eaLnBrk="1" hangingPunct="1">
              <a:buFont typeface="Arial" charset="0"/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                    </a:t>
            </a:r>
            <a:r>
              <a:rPr lang="ru-RU" sz="2000" dirty="0" smtClean="0">
                <a:solidFill>
                  <a:srgbClr val="C00000"/>
                </a:solidFill>
              </a:rPr>
              <a:t>Наш подарок выполненный своими руками и приятен, и полезен.</a:t>
            </a:r>
          </a:p>
        </p:txBody>
      </p:sp>
      <p:pic>
        <p:nvPicPr>
          <p:cNvPr id="1027" name="Picture 3" descr="F:\схемы к олип\фотографии к олимп\20131205_1047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4244280" cy="3303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 В результате практического исследования  я пришла к следующим </a:t>
            </a:r>
            <a:r>
              <a:rPr lang="ru-RU" sz="3200" b="1" dirty="0" smtClean="0"/>
              <a:t>выводам: 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1</a:t>
            </a:r>
            <a:r>
              <a:rPr lang="ru-RU" sz="2400" dirty="0" smtClean="0"/>
              <a:t>. Техника лоскутного шитья - исключительно увлекательное занятие, дающее большой простор фантазии. Современные технологии изготовления швейных изделий не способны вытеснить прикладное народное творчество. </a:t>
            </a:r>
          </a:p>
          <a:p>
            <a:r>
              <a:rPr lang="ru-RU" sz="2400" dirty="0" smtClean="0"/>
              <a:t>2. Если пропагандировать и поддерживать  традиции  лоскутного шитья,  то сохранится их преемственность.      </a:t>
            </a:r>
          </a:p>
          <a:p>
            <a:r>
              <a:rPr lang="ru-RU" sz="2400" dirty="0" smtClean="0"/>
              <a:t>3. Исследование  позволило  перейти к практической части - творческой работе по изготовлению </a:t>
            </a:r>
            <a:r>
              <a:rPr lang="ru-RU" sz="2400" dirty="0" smtClean="0"/>
              <a:t>подушек, </a:t>
            </a:r>
            <a:r>
              <a:rPr lang="ru-RU" sz="2400" dirty="0" smtClean="0"/>
              <a:t>выполненных  в технике лоскутной пластики.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Информационные ресурсы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Библиография</a:t>
            </a:r>
          </a:p>
          <a:p>
            <a:pPr lvl="0"/>
            <a:r>
              <a:rPr lang="ru-RU" sz="1800" dirty="0" smtClean="0"/>
              <a:t>Антропова И. Шитье: энциклопедия - </a:t>
            </a:r>
            <a:r>
              <a:rPr lang="ru-RU" sz="1800" dirty="0" err="1" smtClean="0"/>
              <a:t>Москва.Большая</a:t>
            </a:r>
            <a:r>
              <a:rPr lang="ru-RU" sz="1800" dirty="0" smtClean="0"/>
              <a:t> Российская энциклопедия ,2004</a:t>
            </a:r>
          </a:p>
          <a:p>
            <a:pPr lvl="0"/>
            <a:r>
              <a:rPr lang="ru-RU" sz="1800" dirty="0" err="1" smtClean="0"/>
              <a:t>Валли</a:t>
            </a:r>
            <a:r>
              <a:rPr lang="ru-RU" sz="1800" dirty="0" smtClean="0"/>
              <a:t>  </a:t>
            </a:r>
            <a:r>
              <a:rPr lang="ru-RU" sz="1800" dirty="0" err="1" smtClean="0"/>
              <a:t>Берти</a:t>
            </a:r>
            <a:r>
              <a:rPr lang="ru-RU" sz="1800" dirty="0" smtClean="0"/>
              <a:t>  </a:t>
            </a:r>
            <a:r>
              <a:rPr lang="ru-RU" sz="1800" dirty="0" err="1" smtClean="0"/>
              <a:t>Джанна</a:t>
            </a:r>
            <a:r>
              <a:rPr lang="ru-RU" sz="1800" dirty="0" smtClean="0"/>
              <a:t> «Лоскутное шитье. От простого к сложному».</a:t>
            </a:r>
          </a:p>
          <a:p>
            <a:pPr lvl="0"/>
            <a:r>
              <a:rPr lang="ru-RU" sz="1800" dirty="0" smtClean="0"/>
              <a:t>Максимова М., Кузьмина М. Лоскутные подушки и покрывала.- Москва.:«</a:t>
            </a:r>
            <a:r>
              <a:rPr lang="ru-RU" sz="1800" dirty="0" err="1" smtClean="0"/>
              <a:t>Эксмо</a:t>
            </a:r>
            <a:r>
              <a:rPr lang="ru-RU" sz="1800" dirty="0" smtClean="0"/>
              <a:t>»,2004.</a:t>
            </a:r>
          </a:p>
          <a:p>
            <a:r>
              <a:rPr lang="ru-RU" sz="1800" dirty="0" smtClean="0"/>
              <a:t>   4.   Мазурик Т.А. «От ремесла к искусству». . – М.: Паритет, 2000 г. </a:t>
            </a:r>
          </a:p>
          <a:p>
            <a:r>
              <a:rPr lang="ru-RU" sz="1800" dirty="0" err="1" smtClean="0"/>
              <a:t>Интернет-источники</a:t>
            </a:r>
            <a:endParaRPr lang="ru-RU" sz="1800" dirty="0" smtClean="0"/>
          </a:p>
          <a:p>
            <a:r>
              <a:rPr lang="ru-RU" sz="1800" dirty="0" smtClean="0"/>
              <a:t>5.http://multi-lady.ru/stil-xippi/</a:t>
            </a:r>
          </a:p>
          <a:p>
            <a:r>
              <a:rPr lang="ru-RU" sz="1800" dirty="0" smtClean="0"/>
              <a:t>6. </a:t>
            </a:r>
            <a:r>
              <a:rPr lang="ru-RU" sz="1800" u="sng" dirty="0" err="1" smtClean="0">
                <a:hlinkClick r:id="rId2"/>
              </a:rPr>
              <a:t>wikipedia.org</a:t>
            </a:r>
            <a:r>
              <a:rPr lang="ru-RU" sz="1800" u="sng" dirty="0" smtClean="0">
                <a:hlinkClick r:id="rId2"/>
              </a:rPr>
              <a:t>/</a:t>
            </a:r>
            <a:r>
              <a:rPr lang="ru-RU" sz="1800" u="sng" dirty="0" err="1" smtClean="0">
                <a:hlinkClick r:id="rId2"/>
              </a:rPr>
              <a:t>wiki</a:t>
            </a:r>
            <a:r>
              <a:rPr lang="ru-RU" sz="1800" u="sng" dirty="0" smtClean="0">
                <a:hlinkClick r:id="rId2"/>
              </a:rPr>
              <a:t>/</a:t>
            </a:r>
            <a:r>
              <a:rPr lang="ru-RU" sz="1800" u="sng" dirty="0" err="1" smtClean="0">
                <a:hlinkClick r:id="rId2"/>
              </a:rPr>
              <a:t>Лоскутное_шитьё</a:t>
            </a:r>
            <a:endParaRPr lang="ru-RU" sz="1800" dirty="0" smtClean="0"/>
          </a:p>
          <a:p>
            <a:pPr marL="0" lvl="0" indent="449263">
              <a:spcBef>
                <a:spcPct val="0"/>
              </a:spcBef>
              <a:buClrTx/>
              <a:buSzTx/>
              <a:buNone/>
            </a:pP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085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Осознание конкретной потребности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r>
              <a:rPr lang="ru-RU" dirty="0" smtClean="0"/>
              <a:t>В наше время лоскутная техника не потеряла своей</a:t>
            </a:r>
            <a:r>
              <a:rPr lang="ru-RU" b="1" dirty="0" smtClean="0"/>
              <a:t> актуальности</a:t>
            </a:r>
            <a:r>
              <a:rPr lang="ru-RU" dirty="0" smtClean="0"/>
              <a:t>, а, наоборот, набирает новый виток, является востребованной. Я попыталась собрать как можно больше данных по этому рукоделию, в этом и заключается </a:t>
            </a:r>
            <a:r>
              <a:rPr lang="ru-RU" b="1" dirty="0" smtClean="0"/>
              <a:t>новизна</a:t>
            </a:r>
            <a:r>
              <a:rPr lang="ru-RU" dirty="0" smtClean="0"/>
              <a:t> данного исследования.  Работа в этой технике имеет много положительных моментов: возможность познакомиться с основами декоративно-прикладного искусства, приобщиться к народному творчеству, возможность </a:t>
            </a:r>
            <a:r>
              <a:rPr lang="ru-RU" dirty="0" err="1" smtClean="0"/>
              <a:t>самовыразиться</a:t>
            </a:r>
            <a:r>
              <a:rPr lang="ru-RU" dirty="0" smtClean="0"/>
              <a:t>. Привлекает в этой работе относительная дешевизна используемых материалов и для будущей хозяйки хорошая подготовка к семейной жизни: учится быть бережливой, практичной. А так же работа в лоскутной технике помогает расширить познания в дальнейшем выборе профессии. </a:t>
            </a:r>
          </a:p>
          <a:p>
            <a:r>
              <a:rPr lang="ru-RU" dirty="0" smtClean="0"/>
              <a:t>Меня волнует </a:t>
            </a:r>
            <a:r>
              <a:rPr lang="ru-RU" b="1" dirty="0" smtClean="0"/>
              <a:t>проблема</a:t>
            </a:r>
            <a:r>
              <a:rPr lang="ru-RU" dirty="0" smtClean="0"/>
              <a:t> сохранения народных традиций в семье, возрождения культуры традиционного лоскутного шитья. Способны ли современные технологии шитья вытеснить прикладное народное творчество? Является ли лоскутное шитьё художественным ремеслом или декоративно – прикладным искусством? Чтобы привлечь внимание к этим вопросам, приобщить учащихся к истокам русской культуры, к  национальным традициям  я решила провести данное исследование.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/>
              <a:t>Цели проекта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Рассмотреть историю возникновения техники лоскутного шитья у разных народов и поддержание традиций лоскутной пластики.</a:t>
            </a:r>
          </a:p>
          <a:p>
            <a:r>
              <a:rPr lang="ru-RU" sz="2400" dirty="0" smtClean="0"/>
              <a:t>Поставленная мною  цель реализуется с помощью следующих </a:t>
            </a:r>
            <a:r>
              <a:rPr lang="ru-RU" sz="2400" b="1" dirty="0" smtClean="0"/>
              <a:t>задач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1)Изучить историю возникновения лоскутного шитья. </a:t>
            </a:r>
            <a:br>
              <a:rPr lang="ru-RU" sz="2400" dirty="0" smtClean="0"/>
            </a:br>
            <a:r>
              <a:rPr lang="ru-RU" sz="2400" dirty="0" smtClean="0"/>
              <a:t>2)Освоить технологические приемы лоскутной пластики.</a:t>
            </a:r>
            <a:br>
              <a:rPr lang="ru-RU" sz="2400" dirty="0" smtClean="0"/>
            </a:br>
            <a:r>
              <a:rPr lang="ru-RU" sz="2400" dirty="0" smtClean="0"/>
              <a:t>3) Изготовить  подушки </a:t>
            </a:r>
            <a:r>
              <a:rPr lang="ru-RU" sz="2400" dirty="0" smtClean="0"/>
              <a:t> </a:t>
            </a:r>
            <a:r>
              <a:rPr lang="ru-RU" sz="2400" dirty="0" smtClean="0"/>
              <a:t>в технике «лоскутное шитье»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Гипотеза</a:t>
            </a:r>
            <a:r>
              <a:rPr lang="ru-RU" dirty="0" smtClean="0"/>
              <a:t> в исследовании состоит из предположения: если пропагандировать и поддерживать  традиции лоскутного шитья, то сохранится их преемственность.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В работе были использованы такие </a:t>
            </a:r>
            <a:r>
              <a:rPr lang="ru-RU" sz="4400" b="1" dirty="0" smtClean="0"/>
              <a:t>методы исследования</a:t>
            </a:r>
            <a:r>
              <a:rPr lang="ru-RU" sz="4400" dirty="0" smtClean="0"/>
              <a:t>, как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-Теоретические анализ  и изучение специальной  и методической  литературы,  поиск   материала в сети Интернет, </a:t>
            </a:r>
          </a:p>
          <a:p>
            <a:r>
              <a:rPr lang="ru-RU" dirty="0" smtClean="0"/>
              <a:t>- Эмпирические: рассмотрение и освоение технологических приемов лоскутной пластики из различных текстильных материалов, что позволило выявить выразительность изделия и изготовить лоскутные подушки и  одеяло;</a:t>
            </a:r>
          </a:p>
          <a:p>
            <a:r>
              <a:rPr lang="ru-RU" dirty="0" smtClean="0"/>
              <a:t>- сравнительный и сопоставительный анализ, систематизация собранного   материала.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Практическая значимость исследования: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- </a:t>
            </a:r>
            <a:r>
              <a:rPr lang="ru-RU" dirty="0" smtClean="0"/>
              <a:t>эта </a:t>
            </a:r>
            <a:r>
              <a:rPr lang="ru-RU" dirty="0" err="1" smtClean="0"/>
              <a:t>исследовательско</a:t>
            </a:r>
            <a:r>
              <a:rPr lang="ru-RU" dirty="0" smtClean="0"/>
              <a:t> -практическая  работа пополняет знания об истории  лоскутной мозаики;</a:t>
            </a:r>
          </a:p>
          <a:p>
            <a:r>
              <a:rPr lang="ru-RU" dirty="0" smtClean="0"/>
              <a:t>- содержащиеся в работе  материалы по воспитанию уважительного отношения к народным  традициям могут быть использованы в системе педагогического просвещения детей;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dirty="0" smtClean="0"/>
              <a:t>Историческая справка</a:t>
            </a:r>
          </a:p>
        </p:txBody>
      </p:sp>
      <p:sp>
        <p:nvSpPr>
          <p:cNvPr id="11268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571612"/>
            <a:ext cx="4543428" cy="4783151"/>
          </a:xfrm>
        </p:spPr>
        <p:txBody>
          <a:bodyPr/>
          <a:lstStyle/>
          <a:p>
            <a:r>
              <a:rPr lang="ru-RU" sz="1600" dirty="0" smtClean="0"/>
              <a:t>Хоть мы и не можем представить себе жизни без подушки, изначально подушки использовались только обеспеченными людьми. Первые подушки найдены еще в древнеегипетских пирамидах. Подушка представляла собой изогнутые дощечки на подставке и  была изобретена ими для того, чтобы не испортить во сне замысловатую прическу. Традиционно китайские подушки изготавливались из камня, фарфора или металла.</a:t>
            </a:r>
          </a:p>
          <a:p>
            <a:r>
              <a:rPr lang="ru-RU" sz="1600" dirty="0" smtClean="0"/>
              <a:t>В Греции появились первые мягкие подушки, поэтому именно в Греции и придумали мягкие матрацы и подушки. Усложнение изготовления красителей и техники шитья привело к превращению подушки в предмет искусства, богато украшенные подушки стали дорогостоящим товаром.</a:t>
            </a:r>
          </a:p>
        </p:txBody>
      </p:sp>
      <p:pic>
        <p:nvPicPr>
          <p:cNvPr id="6" name="Содержимое 5" descr="https://docs.google.com/viewer?pid=explorer&amp;srcid=0Bw1To2SsJ9OxZjUzY2ExZWQtODBjYS00MDM2LWJkMjEtMWYyYmU1MGU2ZWJj&amp;docid=c68a6489d28f10bafa678633912164eb%7Cc45bc1fe05468d3df035216ae85e6b45&amp;a=bi&amp;pagenumber=9&amp;w=138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3429024" cy="2418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dirty="0" smtClean="0"/>
              <a:t>Историческая справка</a:t>
            </a:r>
          </a:p>
        </p:txBody>
      </p:sp>
      <p:sp>
        <p:nvSpPr>
          <p:cNvPr id="7171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Руси вышитые подушки всегда были частью приданого. Несколько позже появились декоративные подушки. На Руси были времена, когда именно по количеству подушек определяли уровень достатка в доме. Их складывали на кроватях горкой. </a:t>
            </a:r>
          </a:p>
          <a:p>
            <a:r>
              <a:rPr lang="ru-RU" sz="1800" dirty="0" smtClean="0"/>
              <a:t>На Руси первыми подушками были «думки», которые использовались для украшения комнат. Сейчас подушки «думки» заменились на современные диванные подушки .</a:t>
            </a:r>
          </a:p>
        </p:txBody>
      </p:sp>
      <p:pic>
        <p:nvPicPr>
          <p:cNvPr id="6" name="Содержимое 5" descr="https://docs.google.com/viewer?pid=explorer&amp;srcid=0Bw1To2SsJ9OxZjUzY2ExZWQtODBjYS00MDM2LWJkMjEtMWYyYmU1MGU2ZWJj&amp;docid=c68a6489d28f10bafa678633912164eb%7Cc45bc1fe05468d3df035216ae85e6b45&amp;a=bi&amp;pagenumber=8&amp;w=138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85992"/>
            <a:ext cx="321471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931</TotalTime>
  <Words>1578</Words>
  <Application>Microsoft Office PowerPoint</Application>
  <PresentationFormat>Экран (4:3)</PresentationFormat>
  <Paragraphs>192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Творческий проект  «  Диванные подушки в технике лоскутного шитья»</vt:lpstr>
      <vt:lpstr>  План</vt:lpstr>
      <vt:lpstr>Осознание конкретной потребности</vt:lpstr>
      <vt:lpstr>Цели проекта</vt:lpstr>
      <vt:lpstr>Гипотеза</vt:lpstr>
      <vt:lpstr>В работе были использованы такие методы исследования, как </vt:lpstr>
      <vt:lpstr>Практическая значимость исследования:</vt:lpstr>
      <vt:lpstr>Историческая справка</vt:lpstr>
      <vt:lpstr>Историческая справка</vt:lpstr>
      <vt:lpstr>Цветовой круг</vt:lpstr>
      <vt:lpstr>Возможные варианты и их оценка </vt:lpstr>
      <vt:lpstr>Выбор материалов и инструментов</vt:lpstr>
      <vt:lpstr> Планирование процесса работы над изделиями </vt:lpstr>
      <vt:lpstr>Техники лоскутного шитья</vt:lpstr>
      <vt:lpstr>     Некоторые правила при работе с лоскутами ткани:</vt:lpstr>
      <vt:lpstr>Технологическая последовательность изготовления изделия в технике «Шитье из треугольников»</vt:lpstr>
      <vt:lpstr>Технологическая последовательность изготовления изделия в технике «Шитье из треугольников»</vt:lpstr>
      <vt:lpstr>Технологическая последовательность изготовления изделия в технике «Шитье из треугольников»</vt:lpstr>
      <vt:lpstr>Техника безопасности при выполнении ручных швов</vt:lpstr>
      <vt:lpstr>Техника безопасности при выполнении машинных работ</vt:lpstr>
      <vt:lpstr>Техника безопасности при работе с электрическим утюгом</vt:lpstr>
      <vt:lpstr>Экономический расчет</vt:lpstr>
      <vt:lpstr>Экологическое обоснование</vt:lpstr>
      <vt:lpstr>Самоанализ и самоконтроль</vt:lpstr>
      <vt:lpstr>Реклама изделий</vt:lpstr>
      <vt:lpstr> В результате практического исследования  я пришла к следующим выводам: </vt:lpstr>
      <vt:lpstr>Информационные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«Лоскутная пластика»</dc:title>
  <dc:creator>Person</dc:creator>
  <cp:lastModifiedBy>Person</cp:lastModifiedBy>
  <cp:revision>102</cp:revision>
  <dcterms:created xsi:type="dcterms:W3CDTF">2012-11-07T08:39:53Z</dcterms:created>
  <dcterms:modified xsi:type="dcterms:W3CDTF">2015-10-14T20:28:54Z</dcterms:modified>
</cp:coreProperties>
</file>