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60" r:id="rId13"/>
    <p:sldId id="284" r:id="rId14"/>
    <p:sldId id="261" r:id="rId15"/>
    <p:sldId id="285" r:id="rId16"/>
    <p:sldId id="286" r:id="rId17"/>
    <p:sldId id="262" r:id="rId18"/>
    <p:sldId id="287" r:id="rId19"/>
    <p:sldId id="288" r:id="rId20"/>
    <p:sldId id="263" r:id="rId21"/>
    <p:sldId id="289" r:id="rId22"/>
    <p:sldId id="294" r:id="rId23"/>
    <p:sldId id="293" r:id="rId24"/>
    <p:sldId id="264" r:id="rId25"/>
    <p:sldId id="295" r:id="rId26"/>
    <p:sldId id="296" r:id="rId27"/>
    <p:sldId id="297" r:id="rId28"/>
    <p:sldId id="265" r:id="rId29"/>
    <p:sldId id="266" r:id="rId30"/>
    <p:sldId id="267" r:id="rId3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1F593F-622A-4904-9FA2-C4A320D95C31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D3F49F-CEC2-44AC-A090-B25569D9A3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D3F49F-CEC2-44AC-A090-B25569D9A3FB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25.jpeg"/><Relationship Id="rId4" Type="http://schemas.openxmlformats.org/officeDocument/2006/relationships/image" Target="../media/image1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Физические свойства Металлов.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96000" y="5486400"/>
            <a:ext cx="2590800" cy="1219200"/>
          </a:xfrm>
        </p:spPr>
        <p:txBody>
          <a:bodyPr>
            <a:normAutofit/>
          </a:bodyPr>
          <a:lstStyle/>
          <a:p>
            <a:r>
              <a:rPr lang="ru-RU" sz="1600" dirty="0" smtClean="0"/>
              <a:t>Работу выполняла:</a:t>
            </a:r>
            <a:br>
              <a:rPr lang="ru-RU" sz="1600" dirty="0" smtClean="0"/>
            </a:br>
            <a:r>
              <a:rPr lang="ru-RU" sz="1600" dirty="0" err="1" smtClean="0"/>
              <a:t>Саженцева</a:t>
            </a:r>
            <a:r>
              <a:rPr lang="ru-RU" sz="1600" dirty="0" smtClean="0"/>
              <a:t> Наталья Васильевна учитель  химии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Серебро</a:t>
            </a:r>
            <a:endParaRPr lang="ru-RU" dirty="0"/>
          </a:p>
        </p:txBody>
      </p:sp>
      <p:pic>
        <p:nvPicPr>
          <p:cNvPr id="4" name="Содержимое 3" descr="imag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438400"/>
            <a:ext cx="5524500" cy="4419600"/>
          </a:xfrm>
        </p:spPr>
      </p:pic>
      <p:pic>
        <p:nvPicPr>
          <p:cNvPr id="6" name="Рисунок 5" descr="3e912578301-materialy-dlya-tvorchestva-provoloka-yuvelirnaya-serebryanaya-n814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81600" y="1951841"/>
            <a:ext cx="3962400" cy="49061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Олово и Цинк</a:t>
            </a:r>
            <a:endParaRPr lang="ru-RU" dirty="0"/>
          </a:p>
        </p:txBody>
      </p:sp>
      <p:pic>
        <p:nvPicPr>
          <p:cNvPr id="5" name="Рисунок 4" descr="цин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1106" y="1905000"/>
            <a:ext cx="3712894" cy="4952999"/>
          </a:xfrm>
          <a:prstGeom prst="rect">
            <a:avLst/>
          </a:prstGeom>
        </p:spPr>
      </p:pic>
      <p:pic>
        <p:nvPicPr>
          <p:cNvPr id="4" name="Содержимое 3" descr="img234997_1-42_TSink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905000"/>
            <a:ext cx="5867400" cy="4952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Электропроводность.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i="1" dirty="0" smtClean="0"/>
              <a:t>Электропроводность</a:t>
            </a:r>
            <a:r>
              <a:rPr lang="ru-RU" sz="2000" dirty="0" smtClean="0"/>
              <a:t> — способность металла проводить электрический ток.</a:t>
            </a:r>
          </a:p>
          <a:p>
            <a:r>
              <a:rPr lang="ru-RU" sz="2000" dirty="0" smtClean="0"/>
              <a:t>Все металлы хорошо проводят ток. Это обусловлено наличием в их кристаллических решётках подвижных электронов, перемещающихся под действием электрического поля. Серебро медь и алюминий имеют небольшую электропроводность; по этой причине последние 2 металла чаще всего используют в качестве материала для проводов.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Электропровода, в которых используются алюминий и медь</a:t>
            </a:r>
            <a:endParaRPr lang="ru-RU" dirty="0"/>
          </a:p>
        </p:txBody>
      </p:sp>
      <p:pic>
        <p:nvPicPr>
          <p:cNvPr id="4" name="Содержимое 3" descr="depositphotos_16270643-colored-wires-backgroun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905000"/>
            <a:ext cx="4389437" cy="4953000"/>
          </a:xfrm>
        </p:spPr>
      </p:pic>
      <p:pic>
        <p:nvPicPr>
          <p:cNvPr id="6" name="Рисунок 5" descr="500_pic_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81500" y="4419600"/>
            <a:ext cx="4762500" cy="2438400"/>
          </a:xfrm>
          <a:prstGeom prst="rect">
            <a:avLst/>
          </a:prstGeom>
        </p:spPr>
      </p:pic>
      <p:pic>
        <p:nvPicPr>
          <p:cNvPr id="5" name="Рисунок 4" descr="291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43400" y="1905000"/>
            <a:ext cx="4800600" cy="259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Теплопроводность.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000" i="1" dirty="0" smtClean="0"/>
              <a:t>Теплопроводность</a:t>
            </a:r>
            <a:r>
              <a:rPr lang="ru-RU" sz="2000" dirty="0" smtClean="0"/>
              <a:t> — способность металла с той или иной скоростью проводить теплоту при нагревании.</a:t>
            </a:r>
          </a:p>
          <a:p>
            <a:r>
              <a:rPr lang="ru-RU" sz="2000" dirty="0" smtClean="0"/>
              <a:t>Она дает возможность производить их физические свойства. Теплопроводность используется также при производстве пайки и сварки металлов</a:t>
            </a:r>
          </a:p>
          <a:p>
            <a:r>
              <a:rPr lang="ru-RU" sz="2000" dirty="0" smtClean="0"/>
              <a:t>Серебро. медь, алюминий обладают большой теплопроводностью. Железо имеет теплопроводность примерно в три раза меньше, чем алюминий, и в пять раз меньше, чем медь. Теплопроводность имеет большое значение при выборе материала для де­талей. Например, если металл плохо проводит тепло, то при нагреве и быстром охлаждении (термическая обработка, сварка) в нем образуются трещины. Некоторые детали машин (поршни двигателей, лопатки турбин) должны быть из­готовлены из материалов с хорошей тeплопpoводностью.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Чугунные батареи</a:t>
            </a:r>
            <a:endParaRPr lang="ru-RU" dirty="0"/>
          </a:p>
        </p:txBody>
      </p:sp>
      <p:pic>
        <p:nvPicPr>
          <p:cNvPr id="4" name="Содержимое 3" descr="Kakie-radiatoryi-vyibrat-chugunnyie-ili-bimetallicheskie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905001"/>
            <a:ext cx="5791200" cy="4965954"/>
          </a:xfrm>
        </p:spPr>
      </p:pic>
      <p:pic>
        <p:nvPicPr>
          <p:cNvPr id="5" name="Рисунок 4" descr="img-dd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1200" y="1905000"/>
            <a:ext cx="3352800" cy="495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vig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2667000"/>
            <a:ext cx="4836549" cy="4191000"/>
          </a:xfrm>
        </p:spPr>
      </p:pic>
      <p:pic>
        <p:nvPicPr>
          <p:cNvPr id="5" name="Рисунок 4" descr="3346123-v8-engine-pistons-on-crankshaf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1447800"/>
            <a:ext cx="4495800" cy="5410200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dirty="0" smtClean="0"/>
              <a:t>Двигатель и его поршень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Металлический блеск.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Электроны заполняющие межатомное пространство отражают световые лучи , поэтому все металлы а кристаллическом состоянии имеют металлический блеск. Самые блестящие металлы: ртуть, серебро, палладий. В порошке все металлы кроме алюминия  и магния, теряют блеск и имеют тёмный или тёмно-серый цвет.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Ртуть</a:t>
            </a:r>
            <a:endParaRPr lang="ru-RU" dirty="0"/>
          </a:p>
        </p:txBody>
      </p:sp>
      <p:pic>
        <p:nvPicPr>
          <p:cNvPr id="5" name="Рисунок 4" descr="img234986_1-31_Rtu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24000"/>
            <a:ext cx="9144000" cy="533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235012_7-8_Rtu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0294" t="15624" r="9929" b="21881"/>
          <a:stretch>
            <a:fillRect/>
          </a:stretch>
        </p:blipFill>
        <p:spPr>
          <a:xfrm>
            <a:off x="0" y="0"/>
            <a:ext cx="9144000" cy="2971800"/>
          </a:xfrm>
        </p:spPr>
      </p:pic>
      <p:pic>
        <p:nvPicPr>
          <p:cNvPr id="5" name="Рисунок 4" descr="ртуть.jpg"/>
          <p:cNvPicPr>
            <a:picLocks noChangeAspect="1"/>
          </p:cNvPicPr>
          <p:nvPr/>
        </p:nvPicPr>
        <p:blipFill>
          <a:blip r:embed="rId3" cstate="print"/>
          <a:srcRect l="8861" t="5019" r="6329" b="8795"/>
          <a:stretch>
            <a:fillRect/>
          </a:stretch>
        </p:blipFill>
        <p:spPr>
          <a:xfrm>
            <a:off x="0" y="2971800"/>
            <a:ext cx="9144000" cy="3886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2667000"/>
          </a:xfrm>
        </p:spPr>
        <p:txBody>
          <a:bodyPr>
            <a:normAutofit fontScale="90000"/>
          </a:bodyPr>
          <a:lstStyle/>
          <a:p>
            <a:r>
              <a:rPr lang="ru-RU" sz="1600" dirty="0" smtClean="0"/>
              <a:t>Из курса химии прошлого года вы уже имеете представление о природе химической связи, существующей в кристаллах металлов, — металлической связи. Напомним, что в узлах металлических кристаллических решеток располагаются атомы и положительные ионы металлов, связанные посредством обобществленных внешних электронов, которые принадлежат всему кристаллу. Эти электроны компенсируют силы электростатического отталкивания между положительными ионами и тем самым связывают их, обеспечивая устойчивость металлической решетки.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Металлическая связь - </a:t>
            </a:r>
            <a:r>
              <a:rPr lang="ru-RU" sz="1600" i="1" dirty="0" smtClean="0"/>
              <a:t>обусловливает</a:t>
            </a:r>
            <a:r>
              <a:rPr lang="ru-RU" sz="1600" dirty="0" smtClean="0"/>
              <a:t> все важнейшие физические свойства металлов: </a:t>
            </a:r>
            <a:r>
              <a:rPr lang="ru-RU" sz="1600" dirty="0" err="1" smtClean="0"/>
              <a:t>электро</a:t>
            </a:r>
            <a:r>
              <a:rPr lang="ru-RU" sz="1600" dirty="0" smtClean="0"/>
              <a:t>- и теплопроводность, металлический блеск, пластичность, характерную для многих металлов, и т. д.</a:t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5" name="Содержимое 4" descr="rea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09800" y="2819400"/>
            <a:ext cx="3745291" cy="339816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Плавление.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i="1" dirty="0" smtClean="0"/>
              <a:t>Плавление</a:t>
            </a:r>
            <a:r>
              <a:rPr lang="ru-RU" sz="2000" dirty="0" smtClean="0"/>
              <a:t> — способность металла переходить из кристаллического (твердого) состояния в жидкое с поглощением теплоты. В зависимости от температуры плавления металлов их подразделяют на следующие группы:</a:t>
            </a:r>
          </a:p>
          <a:p>
            <a:r>
              <a:rPr lang="ru-RU" sz="2000" dirty="0" smtClean="0"/>
              <a:t>Легкоплавкие(температура плавления не превышает 600°С)-цинк, олово, свинец, висмут и др.</a:t>
            </a:r>
          </a:p>
          <a:p>
            <a:r>
              <a:rPr lang="ru-RU" sz="2000" dirty="0" smtClean="0"/>
              <a:t>Среднеплавкие(от 600°С до 1600°С)-к ним относятся почти половина металлов, в том числе, магний, алюминий, железо, никель,  медь золото</a:t>
            </a:r>
          </a:p>
          <a:p>
            <a:r>
              <a:rPr lang="ru-RU" sz="2000" dirty="0" smtClean="0"/>
              <a:t>Трудноплавкие(свыше 1600°)-вольфрам, молибден, титан, хром и </a:t>
            </a:r>
            <a:r>
              <a:rPr lang="ru-RU" sz="2000" dirty="0" err="1" smtClean="0"/>
              <a:t>тд</a:t>
            </a:r>
            <a:r>
              <a:rPr lang="ru-RU" sz="2000" dirty="0" smtClean="0"/>
              <a:t>.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pPr algn="ctr"/>
            <a:r>
              <a:rPr lang="ru-RU" dirty="0" smtClean="0"/>
              <a:t>Легкоплавкие: Цинк и Олово</a:t>
            </a:r>
            <a:endParaRPr lang="ru-RU" dirty="0"/>
          </a:p>
        </p:txBody>
      </p:sp>
      <p:pic>
        <p:nvPicPr>
          <p:cNvPr id="5" name="Рисунок 4" descr="0004-002-Klassifikatsija-tsvetnykh-metallov.jpg"/>
          <p:cNvPicPr>
            <a:picLocks noChangeAspect="1"/>
          </p:cNvPicPr>
          <p:nvPr/>
        </p:nvPicPr>
        <p:blipFill>
          <a:blip r:embed="rId3" cstate="print"/>
          <a:srcRect l="29404" t="24579" r="25068" b="15608"/>
          <a:stretch>
            <a:fillRect/>
          </a:stretch>
        </p:blipFill>
        <p:spPr>
          <a:xfrm>
            <a:off x="5410200" y="762000"/>
            <a:ext cx="3733800" cy="3048000"/>
          </a:xfrm>
          <a:prstGeom prst="rect">
            <a:avLst/>
          </a:prstGeom>
        </p:spPr>
      </p:pic>
      <p:sp>
        <p:nvSpPr>
          <p:cNvPr id="6" name="Стрелка вправо 5"/>
          <p:cNvSpPr/>
          <p:nvPr/>
        </p:nvSpPr>
        <p:spPr>
          <a:xfrm>
            <a:off x="4038600" y="2133600"/>
            <a:ext cx="1371600" cy="484632"/>
          </a:xfrm>
          <a:prstGeom prst="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олово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895600"/>
            <a:ext cx="2819400" cy="3962400"/>
          </a:xfrm>
          <a:prstGeom prst="rect">
            <a:avLst/>
          </a:prstGeom>
        </p:spPr>
      </p:pic>
      <p:pic>
        <p:nvPicPr>
          <p:cNvPr id="10" name="Рисунок 9" descr="olovo.jpg"/>
          <p:cNvPicPr>
            <a:picLocks noChangeAspect="1"/>
          </p:cNvPicPr>
          <p:nvPr/>
        </p:nvPicPr>
        <p:blipFill>
          <a:blip r:embed="rId5" cstate="print"/>
          <a:srcRect t="44286" r="51563" b="2381"/>
          <a:stretch>
            <a:fillRect/>
          </a:stretch>
        </p:blipFill>
        <p:spPr>
          <a:xfrm>
            <a:off x="4572000" y="3810000"/>
            <a:ext cx="3374572" cy="3048000"/>
          </a:xfrm>
          <a:prstGeom prst="rect">
            <a:avLst/>
          </a:prstGeom>
        </p:spPr>
      </p:pic>
      <p:pic>
        <p:nvPicPr>
          <p:cNvPr id="4" name="Содержимое 3" descr="img234997_1-42_TSink.jpg"/>
          <p:cNvPicPr>
            <a:picLocks noGrp="1" noChangeAspect="1"/>
          </p:cNvPicPr>
          <p:nvPr>
            <p:ph idx="1"/>
          </p:nvPr>
        </p:nvPicPr>
        <p:blipFill>
          <a:blip r:embed="rId6" cstate="print"/>
          <a:stretch>
            <a:fillRect/>
          </a:stretch>
        </p:blipFill>
        <p:spPr>
          <a:xfrm>
            <a:off x="0" y="762000"/>
            <a:ext cx="3962400" cy="2942742"/>
          </a:xfrm>
        </p:spPr>
      </p:pic>
      <p:sp>
        <p:nvSpPr>
          <p:cNvPr id="11" name="Стрелка вправо 10"/>
          <p:cNvSpPr/>
          <p:nvPr/>
        </p:nvSpPr>
        <p:spPr>
          <a:xfrm>
            <a:off x="2971800" y="5029200"/>
            <a:ext cx="1371600" cy="484632"/>
          </a:xfrm>
          <a:prstGeom prst="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Среднеплавкие: алюминий</a:t>
            </a:r>
            <a:endParaRPr lang="ru-RU" dirty="0"/>
          </a:p>
        </p:txBody>
      </p:sp>
      <p:pic>
        <p:nvPicPr>
          <p:cNvPr id="4" name="Содержимое 3" descr="img234956_1-1_Alyumini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4688" r="10281" b="12499"/>
          <a:stretch>
            <a:fillRect/>
          </a:stretch>
        </p:blipFill>
        <p:spPr>
          <a:xfrm>
            <a:off x="0" y="1905000"/>
            <a:ext cx="4419600" cy="4953000"/>
          </a:xfrm>
        </p:spPr>
      </p:pic>
      <p:pic>
        <p:nvPicPr>
          <p:cNvPr id="5" name="Рисунок 4" descr="met231.jpg"/>
          <p:cNvPicPr>
            <a:picLocks noChangeAspect="1"/>
          </p:cNvPicPr>
          <p:nvPr/>
        </p:nvPicPr>
        <p:blipFill>
          <a:blip r:embed="rId3" cstate="print"/>
          <a:srcRect l="14805" t="35823" r="45939" b="5443"/>
          <a:stretch>
            <a:fillRect/>
          </a:stretch>
        </p:blipFill>
        <p:spPr>
          <a:xfrm>
            <a:off x="5486400" y="1905000"/>
            <a:ext cx="3657600" cy="4953000"/>
          </a:xfrm>
          <a:prstGeom prst="rect">
            <a:avLst/>
          </a:prstGeom>
        </p:spPr>
      </p:pic>
      <p:sp>
        <p:nvSpPr>
          <p:cNvPr id="6" name="Стрелка вправо 5"/>
          <p:cNvSpPr/>
          <p:nvPr/>
        </p:nvSpPr>
        <p:spPr>
          <a:xfrm>
            <a:off x="4419600" y="3962400"/>
            <a:ext cx="990600" cy="332232"/>
          </a:xfrm>
          <a:prstGeom prst="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-22860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Тугоплавкие: молибден, титан</a:t>
            </a:r>
            <a:endParaRPr lang="ru-RU" dirty="0"/>
          </a:p>
        </p:txBody>
      </p:sp>
      <p:pic>
        <p:nvPicPr>
          <p:cNvPr id="4" name="Содержимое 3" descr="img234977_1-22_Molibde-769-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066800"/>
            <a:ext cx="3581400" cy="3100149"/>
          </a:xfrm>
        </p:spPr>
      </p:pic>
      <p:pic>
        <p:nvPicPr>
          <p:cNvPr id="5" name="Рисунок 4" descr="img234994_1-39_Titan.jpg"/>
          <p:cNvPicPr>
            <a:picLocks noChangeAspect="1"/>
          </p:cNvPicPr>
          <p:nvPr/>
        </p:nvPicPr>
        <p:blipFill>
          <a:blip r:embed="rId3" cstate="print"/>
          <a:srcRect l="4478" t="10873" r="2984" b="8356"/>
          <a:stretch>
            <a:fillRect/>
          </a:stretch>
        </p:blipFill>
        <p:spPr>
          <a:xfrm>
            <a:off x="0" y="4648200"/>
            <a:ext cx="4724400" cy="2209800"/>
          </a:xfrm>
          <a:prstGeom prst="rect">
            <a:avLst/>
          </a:prstGeom>
        </p:spPr>
      </p:pic>
      <p:pic>
        <p:nvPicPr>
          <p:cNvPr id="6" name="Рисунок 5" descr="Image0001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76975" y="1143000"/>
            <a:ext cx="2867025" cy="2857500"/>
          </a:xfrm>
          <a:prstGeom prst="rect">
            <a:avLst/>
          </a:prstGeom>
        </p:spPr>
      </p:pic>
      <p:pic>
        <p:nvPicPr>
          <p:cNvPr id="7" name="Рисунок 6" descr="liquidmetal-1.jpg"/>
          <p:cNvPicPr>
            <a:picLocks noChangeAspect="1"/>
          </p:cNvPicPr>
          <p:nvPr/>
        </p:nvPicPr>
        <p:blipFill>
          <a:blip r:embed="rId5" cstate="print"/>
          <a:srcRect l="11111"/>
          <a:stretch>
            <a:fillRect/>
          </a:stretch>
        </p:blipFill>
        <p:spPr>
          <a:xfrm>
            <a:off x="5486400" y="4157662"/>
            <a:ext cx="3657600" cy="2700338"/>
          </a:xfrm>
          <a:prstGeom prst="rect">
            <a:avLst/>
          </a:prstGeom>
        </p:spPr>
      </p:pic>
      <p:sp>
        <p:nvSpPr>
          <p:cNvPr id="9" name="Стрелка вправо 8"/>
          <p:cNvSpPr/>
          <p:nvPr/>
        </p:nvSpPr>
        <p:spPr>
          <a:xfrm>
            <a:off x="4724400" y="4648200"/>
            <a:ext cx="762000" cy="381000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3581400" y="2438400"/>
            <a:ext cx="2743200" cy="381000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Плотность.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i="1" dirty="0" smtClean="0"/>
              <a:t>Плотность</a:t>
            </a:r>
            <a:r>
              <a:rPr lang="ru-RU" sz="2000" dirty="0" smtClean="0"/>
              <a:t> — количество вещества, содержащееся в единице объема. Одна из важнейших характеристик металлов и сплавов.</a:t>
            </a:r>
            <a:br>
              <a:rPr lang="ru-RU" sz="2000" dirty="0" smtClean="0"/>
            </a:br>
            <a:r>
              <a:rPr lang="ru-RU" sz="2000" dirty="0" smtClean="0"/>
              <a:t>По плотности </a:t>
            </a:r>
            <a:r>
              <a:rPr lang="en-US" sz="2000" dirty="0" smtClean="0"/>
              <a:t>Me</a:t>
            </a:r>
            <a:r>
              <a:rPr lang="ru-RU" sz="2000" dirty="0" smtClean="0"/>
              <a:t> делятся на следующие группы:</a:t>
            </a:r>
          </a:p>
          <a:p>
            <a:r>
              <a:rPr lang="ru-RU" sz="2000" dirty="0" smtClean="0"/>
              <a:t>Легкие(плотность не более 5г</a:t>
            </a:r>
            <a:r>
              <a:rPr lang="en-US" sz="2000" dirty="0" smtClean="0"/>
              <a:t>/</a:t>
            </a:r>
            <a:r>
              <a:rPr lang="ru-RU" sz="2000" dirty="0" smtClean="0"/>
              <a:t>см3)-магний, алюминий, титан и другие</a:t>
            </a:r>
          </a:p>
          <a:p>
            <a:r>
              <a:rPr lang="ru-RU" sz="2000" dirty="0" smtClean="0"/>
              <a:t>Тяжелые(плотность от 5 до 10 г</a:t>
            </a:r>
            <a:r>
              <a:rPr lang="en-US" sz="2000" dirty="0" smtClean="0"/>
              <a:t>/</a:t>
            </a:r>
            <a:r>
              <a:rPr lang="ru-RU" sz="2000" dirty="0" smtClean="0"/>
              <a:t>см3)-железо, никель, медь, цинк, олово и др.(это наиболее обширная группа)</a:t>
            </a:r>
          </a:p>
          <a:p>
            <a:r>
              <a:rPr lang="ru-RU" sz="2000" dirty="0" smtClean="0"/>
              <a:t>Очень тяжелые(плотность более 10г</a:t>
            </a:r>
            <a:r>
              <a:rPr lang="en-US" sz="2000" dirty="0" smtClean="0"/>
              <a:t>/</a:t>
            </a:r>
            <a:r>
              <a:rPr lang="ru-RU" sz="2000" dirty="0" smtClean="0"/>
              <a:t>см3)-молибден, вольфрам, золото,  свинец и др.</a:t>
            </a:r>
            <a:br>
              <a:rPr lang="ru-RU" sz="2000" dirty="0" smtClean="0"/>
            </a:b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Легкие: алюминий, литий, натрий</a:t>
            </a:r>
            <a:endParaRPr lang="ru-RU" dirty="0"/>
          </a:p>
        </p:txBody>
      </p:sp>
      <p:pic>
        <p:nvPicPr>
          <p:cNvPr id="4" name="Содержимое 3" descr="200px-Aluminium-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905000"/>
            <a:ext cx="2540000" cy="2540000"/>
          </a:xfrm>
        </p:spPr>
      </p:pic>
      <p:pic>
        <p:nvPicPr>
          <p:cNvPr id="6" name="Рисунок 5" descr="натрий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6735" y="1905001"/>
            <a:ext cx="3637265" cy="4953000"/>
          </a:xfrm>
          <a:prstGeom prst="rect">
            <a:avLst/>
          </a:prstGeom>
        </p:spPr>
      </p:pic>
      <p:pic>
        <p:nvPicPr>
          <p:cNvPr id="5" name="Рисунок 4" descr="литий.jpg"/>
          <p:cNvPicPr>
            <a:picLocks noChangeAspect="1"/>
          </p:cNvPicPr>
          <p:nvPr/>
        </p:nvPicPr>
        <p:blipFill>
          <a:blip r:embed="rId4" cstate="print"/>
          <a:srcRect r="14541"/>
          <a:stretch>
            <a:fillRect/>
          </a:stretch>
        </p:blipFill>
        <p:spPr>
          <a:xfrm>
            <a:off x="2514600" y="1905000"/>
            <a:ext cx="3124200" cy="495300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Тяжелые: никель, железо, цинк, олово, медь</a:t>
            </a:r>
            <a:endParaRPr lang="ru-RU" dirty="0"/>
          </a:p>
        </p:txBody>
      </p:sp>
      <p:pic>
        <p:nvPicPr>
          <p:cNvPr id="4" name="Содержимое 3" descr="img234979_1-24_Nike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3922" t="25000" r="227" b="28125"/>
          <a:stretch>
            <a:fillRect/>
          </a:stretch>
        </p:blipFill>
        <p:spPr>
          <a:xfrm>
            <a:off x="0" y="1219200"/>
            <a:ext cx="5262880" cy="2133600"/>
          </a:xfrm>
        </p:spPr>
      </p:pic>
      <p:pic>
        <p:nvPicPr>
          <p:cNvPr id="5" name="Рисунок 4" descr="Ferru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7800" y="1219200"/>
            <a:ext cx="3886200" cy="3264408"/>
          </a:xfrm>
          <a:prstGeom prst="rect">
            <a:avLst/>
          </a:prstGeom>
        </p:spPr>
      </p:pic>
      <p:pic>
        <p:nvPicPr>
          <p:cNvPr id="6" name="Рисунок 5" descr="цинк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00224"/>
            <a:ext cx="2666999" cy="3557776"/>
          </a:xfrm>
          <a:prstGeom prst="rect">
            <a:avLst/>
          </a:prstGeom>
        </p:spPr>
      </p:pic>
      <p:pic>
        <p:nvPicPr>
          <p:cNvPr id="7" name="Рисунок 6" descr="олово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90800" y="3300223"/>
            <a:ext cx="2666999" cy="3557777"/>
          </a:xfrm>
          <a:prstGeom prst="rect">
            <a:avLst/>
          </a:prstGeom>
        </p:spPr>
      </p:pic>
      <p:pic>
        <p:nvPicPr>
          <p:cNvPr id="8" name="Рисунок 7" descr="400_cuprum_crystal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181600" y="4396740"/>
            <a:ext cx="3962400" cy="246126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Очень тяжелые: вольфрам, золото, свинец</a:t>
            </a:r>
            <a:endParaRPr lang="ru-RU" dirty="0"/>
          </a:p>
        </p:txBody>
      </p:sp>
      <p:pic>
        <p:nvPicPr>
          <p:cNvPr id="4" name="Содержимое 3" descr="img234961_1-6_Volframovyiy_porosho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30625" r="2439" b="21251"/>
          <a:stretch>
            <a:fillRect/>
          </a:stretch>
        </p:blipFill>
        <p:spPr>
          <a:xfrm>
            <a:off x="0" y="2057400"/>
            <a:ext cx="4572000" cy="1676400"/>
          </a:xfrm>
        </p:spPr>
      </p:pic>
      <p:pic>
        <p:nvPicPr>
          <p:cNvPr id="6" name="Рисунок 5" descr="свинец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3733800"/>
            <a:ext cx="3304658" cy="3124199"/>
          </a:xfrm>
          <a:prstGeom prst="rect">
            <a:avLst/>
          </a:prstGeom>
        </p:spPr>
      </p:pic>
      <p:pic>
        <p:nvPicPr>
          <p:cNvPr id="7" name="Рисунок 6" descr="images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5800" y="2057399"/>
            <a:ext cx="4648200" cy="3481663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Самые мягкие и твердые металлы.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Самые мягкие металлы: калий, цезий, натрий, рубидий — их можно разрезать ножом.</a:t>
            </a:r>
          </a:p>
          <a:p>
            <a:r>
              <a:rPr lang="ru-RU" sz="2000" dirty="0" smtClean="0"/>
              <a:t>Самым твердым металлом, которым можно порезать стекло, является хром.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Самые мягкие калий, цезий, натрий— их можно разрезать ножом.</a:t>
            </a:r>
            <a:endParaRPr lang="ru-RU" sz="3600" dirty="0"/>
          </a:p>
        </p:txBody>
      </p:sp>
      <p:pic>
        <p:nvPicPr>
          <p:cNvPr id="4" name="Содержимое 3" descr="калий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828800"/>
            <a:ext cx="2635817" cy="3516179"/>
          </a:xfrm>
        </p:spPr>
      </p:pic>
      <p:pic>
        <p:nvPicPr>
          <p:cNvPr id="5" name="Рисунок 4" descr="svojstva-metallicheskoj-svyazi.jpg"/>
          <p:cNvPicPr>
            <a:picLocks noChangeAspect="1"/>
          </p:cNvPicPr>
          <p:nvPr/>
        </p:nvPicPr>
        <p:blipFill>
          <a:blip r:embed="rId3" cstate="print"/>
          <a:srcRect r="49015" b="1070"/>
          <a:stretch>
            <a:fillRect/>
          </a:stretch>
        </p:blipFill>
        <p:spPr>
          <a:xfrm>
            <a:off x="2590800" y="3776662"/>
            <a:ext cx="3943350" cy="3081338"/>
          </a:xfrm>
          <a:prstGeom prst="rect">
            <a:avLst/>
          </a:prstGeom>
        </p:spPr>
      </p:pic>
      <p:pic>
        <p:nvPicPr>
          <p:cNvPr id="7" name="Рисунок 6" descr="img234996_1-41_TSeziy.jpg"/>
          <p:cNvPicPr>
            <a:picLocks noChangeAspect="1"/>
          </p:cNvPicPr>
          <p:nvPr/>
        </p:nvPicPr>
        <p:blipFill>
          <a:blip r:embed="rId4" cstate="print"/>
          <a:srcRect l="9027" t="17021" r="7921" b="22188"/>
          <a:stretch>
            <a:fillRect/>
          </a:stretch>
        </p:blipFill>
        <p:spPr>
          <a:xfrm>
            <a:off x="2590800" y="1828799"/>
            <a:ext cx="6553200" cy="19464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Свойства.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Металлическая связь обуславливает все важнейшие физические свойства металлов:</a:t>
            </a:r>
          </a:p>
          <a:p>
            <a:r>
              <a:rPr lang="ru-RU" dirty="0" smtClean="0"/>
              <a:t>1- пластичность</a:t>
            </a:r>
          </a:p>
          <a:p>
            <a:r>
              <a:rPr lang="ru-RU" dirty="0" smtClean="0"/>
              <a:t>2- </a:t>
            </a:r>
            <a:r>
              <a:rPr lang="ru-RU" dirty="0" err="1" smtClean="0"/>
              <a:t>электро</a:t>
            </a:r>
            <a:r>
              <a:rPr lang="ru-RU" dirty="0" smtClean="0"/>
              <a:t>- и теплопроводность</a:t>
            </a:r>
          </a:p>
          <a:p>
            <a:r>
              <a:rPr lang="ru-RU" dirty="0" smtClean="0"/>
              <a:t>3- металлический блеск </a:t>
            </a:r>
          </a:p>
          <a:p>
            <a:r>
              <a:rPr lang="ru-RU" dirty="0" smtClean="0"/>
              <a:t>4- плавление</a:t>
            </a:r>
          </a:p>
          <a:p>
            <a:r>
              <a:rPr lang="ru-RU" dirty="0" smtClean="0"/>
              <a:t>5- плотность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/>
              <a:t>Твердые металл-хром.</a:t>
            </a:r>
            <a:endParaRPr lang="ru-RU" sz="4400" dirty="0"/>
          </a:p>
        </p:txBody>
      </p:sp>
      <p:pic>
        <p:nvPicPr>
          <p:cNvPr id="5" name="Рисунок 4" descr="Cr.jpg"/>
          <p:cNvPicPr>
            <a:picLocks noChangeAspect="1"/>
          </p:cNvPicPr>
          <p:nvPr/>
        </p:nvPicPr>
        <p:blipFill>
          <a:blip r:embed="rId2" cstate="print"/>
          <a:srcRect l="11864" t="25424" r="15254" b="24859"/>
          <a:stretch>
            <a:fillRect/>
          </a:stretch>
        </p:blipFill>
        <p:spPr>
          <a:xfrm>
            <a:off x="4675909" y="4114800"/>
            <a:ext cx="4468091" cy="2743200"/>
          </a:xfrm>
          <a:prstGeom prst="rect">
            <a:avLst/>
          </a:prstGeom>
        </p:spPr>
      </p:pic>
      <p:pic>
        <p:nvPicPr>
          <p:cNvPr id="4" name="Содержимое 3" descr="3288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828800"/>
            <a:ext cx="4673600" cy="5029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Пластичность.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i="1" u="sng" dirty="0" smtClean="0"/>
              <a:t>Пластичность</a:t>
            </a:r>
            <a:r>
              <a:rPr lang="ru-RU" sz="2000" dirty="0" smtClean="0"/>
              <a:t> — это свойство вещества изменять форму под внешним воздействием и сохранять принятую форму после прекращения этого воздействия.</a:t>
            </a:r>
            <a:br>
              <a:rPr lang="ru-RU" sz="2000" dirty="0" smtClean="0"/>
            </a:br>
            <a:r>
              <a:rPr lang="ru-RU" sz="2000" dirty="0" smtClean="0"/>
              <a:t>Большинство металлов пластичны, то есть металлическую проволоку можно согнуть, и она не сломается. Это происходит из-за смещения слоев атомов металлов без разрыва связи между ними. Самыми пластичными являются, золото, серебро и медь.</a:t>
            </a:r>
            <a:br>
              <a:rPr lang="ru-RU" sz="2000" dirty="0" smtClean="0"/>
            </a:br>
            <a:r>
              <a:rPr lang="ru-RU" sz="2000" dirty="0" smtClean="0"/>
              <a:t>Однако не все металлы пластичны. Проволока из цинка или олова хрустит при сгибании; марганец и висмут при деформации почти не сгибаются, а сразу ломаются.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Металлическая проволока.</a:t>
            </a:r>
            <a:endParaRPr lang="ru-RU" dirty="0"/>
          </a:p>
        </p:txBody>
      </p:sp>
      <p:pic>
        <p:nvPicPr>
          <p:cNvPr id="10" name="Рисунок 9" descr="Tomohiro_Inaba_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9000" y="3048000"/>
            <a:ext cx="5715000" cy="3810000"/>
          </a:xfrm>
          <a:prstGeom prst="rect">
            <a:avLst/>
          </a:prstGeom>
        </p:spPr>
      </p:pic>
      <p:pic>
        <p:nvPicPr>
          <p:cNvPr id="12" name="Содержимое 8" descr="Tomohiro_Inaba_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1" y="1905000"/>
            <a:ext cx="5580845" cy="3962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Tomohiro_Inaba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762000"/>
            <a:ext cx="9213098" cy="6096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Tomohiro_Inaba_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Tomohiro_Inaba_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883920"/>
            <a:ext cx="9144000" cy="59740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Золото</a:t>
            </a:r>
            <a:endParaRPr lang="ru-RU" dirty="0"/>
          </a:p>
        </p:txBody>
      </p:sp>
      <p:pic>
        <p:nvPicPr>
          <p:cNvPr id="5" name="Рисунок 4" descr="nitj.jpg"/>
          <p:cNvPicPr>
            <a:picLocks noChangeAspect="1"/>
          </p:cNvPicPr>
          <p:nvPr/>
        </p:nvPicPr>
        <p:blipFill>
          <a:blip r:embed="rId2" cstate="print"/>
          <a:srcRect r="29200"/>
          <a:stretch>
            <a:fillRect/>
          </a:stretch>
        </p:blipFill>
        <p:spPr>
          <a:xfrm>
            <a:off x="4648200" y="2057400"/>
            <a:ext cx="4495800" cy="4800600"/>
          </a:xfrm>
          <a:prstGeom prst="rect">
            <a:avLst/>
          </a:prstGeom>
        </p:spPr>
      </p:pic>
      <p:pic>
        <p:nvPicPr>
          <p:cNvPr id="7" name="Содержимое 3" descr="242258da4420abb89dff1449a1de369f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2057400"/>
            <a:ext cx="5065059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544</TotalTime>
  <Words>213</Words>
  <Application>Microsoft Office PowerPoint</Application>
  <PresentationFormat>Экран (4:3)</PresentationFormat>
  <Paragraphs>51</Paragraphs>
  <Slides>30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Поток</vt:lpstr>
      <vt:lpstr>Физические свойства Металлов.</vt:lpstr>
      <vt:lpstr>Из курса химии прошлого года вы уже имеете представление о природе химической связи, существующей в кристаллах металлов, — металлической связи. Напомним, что в узлах металлических кристаллических решеток располагаются атомы и положительные ионы металлов, связанные посредством обобществленных внешних электронов, которые принадлежат всему кристаллу. Эти электроны компенсируют силы электростатического отталкивания между положительными ионами и тем самым связывают их, обеспечивая устойчивость металлической решетки.  Металлическая связь - обусловливает все важнейшие физические свойства металлов: электро- и теплопроводность, металлический блеск, пластичность, характерную для многих металлов, и т. д. </vt:lpstr>
      <vt:lpstr>Свойства.</vt:lpstr>
      <vt:lpstr> Пластичность.</vt:lpstr>
      <vt:lpstr>Металлическая проволока.</vt:lpstr>
      <vt:lpstr>Слайд 6</vt:lpstr>
      <vt:lpstr>Слайд 7</vt:lpstr>
      <vt:lpstr>Слайд 8</vt:lpstr>
      <vt:lpstr>Золото</vt:lpstr>
      <vt:lpstr>Серебро</vt:lpstr>
      <vt:lpstr>Олово и Цинк</vt:lpstr>
      <vt:lpstr>Электропроводность.</vt:lpstr>
      <vt:lpstr>Электропровода, в которых используются алюминий и медь</vt:lpstr>
      <vt:lpstr>Теплопроводность.</vt:lpstr>
      <vt:lpstr>Чугунные батареи</vt:lpstr>
      <vt:lpstr>Двигатель и его поршень</vt:lpstr>
      <vt:lpstr> Металлический блеск.</vt:lpstr>
      <vt:lpstr>Ртуть</vt:lpstr>
      <vt:lpstr>Слайд 19</vt:lpstr>
      <vt:lpstr>Плавление.</vt:lpstr>
      <vt:lpstr>Легкоплавкие: Цинк и Олово</vt:lpstr>
      <vt:lpstr>Среднеплавкие: алюминий</vt:lpstr>
      <vt:lpstr>Тугоплавкие: молибден, титан</vt:lpstr>
      <vt:lpstr>Плотность.</vt:lpstr>
      <vt:lpstr>Легкие: алюминий, литий, натрий</vt:lpstr>
      <vt:lpstr>Тяжелые: никель, железо, цинк, олово, медь</vt:lpstr>
      <vt:lpstr>Очень тяжелые: вольфрам, золото, свинец</vt:lpstr>
      <vt:lpstr>Самые мягкие и твердые металлы.</vt:lpstr>
      <vt:lpstr>Самые мягкие калий, цезий, натрий— их можно разрезать ножом.</vt:lpstr>
      <vt:lpstr>Твердые металл-хром.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Физические свойства Металлов.</dc:title>
  <dc:creator>даша</dc:creator>
  <cp:lastModifiedBy>Comp103</cp:lastModifiedBy>
  <cp:revision>46</cp:revision>
  <dcterms:created xsi:type="dcterms:W3CDTF">2014-10-09T11:47:02Z</dcterms:created>
  <dcterms:modified xsi:type="dcterms:W3CDTF">2015-10-12T01:08:38Z</dcterms:modified>
</cp:coreProperties>
</file>