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8" y="4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654B2A8-650C-4208-A58B-21159500335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1039279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654B2A8-650C-4208-A58B-21159500335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3348853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654B2A8-650C-4208-A58B-21159500335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327961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654B2A8-650C-4208-A58B-21159500335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141011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654B2A8-650C-4208-A58B-211595003356}" type="datetimeFigureOut">
              <a:rPr lang="ru-RU" smtClean="0"/>
              <a:t>19.02.2015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1024559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654B2A8-650C-4208-A58B-211595003356}" type="datetimeFigureOut">
              <a:rPr lang="ru-RU" smtClean="0"/>
              <a:t>19.02.2015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3349025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654B2A8-650C-4208-A58B-211595003356}" type="datetimeFigureOut">
              <a:rPr lang="ru-RU" smtClean="0"/>
              <a:t>19.02.2015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4147793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654B2A8-650C-4208-A58B-211595003356}" type="datetimeFigureOut">
              <a:rPr lang="ru-RU" smtClean="0"/>
              <a:t>19.02.2015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2382761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654B2A8-650C-4208-A58B-211595003356}" type="datetimeFigureOut">
              <a:rPr lang="ru-RU" smtClean="0"/>
              <a:t>19.02.2015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4246800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654B2A8-650C-4208-A58B-211595003356}" type="datetimeFigureOut">
              <a:rPr lang="ru-RU" smtClean="0"/>
              <a:t>19.02.2015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575404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654B2A8-650C-4208-A58B-211595003356}" type="datetimeFigureOut">
              <a:rPr lang="ru-RU" smtClean="0"/>
              <a:t>19.02.2015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40642F-41BF-419D-B766-C40820884741}" type="slidenum">
              <a:rPr lang="ru-RU" smtClean="0"/>
              <a:t>‹#›</a:t>
            </a:fld>
            <a:endParaRPr lang="ru-RU"/>
          </a:p>
        </p:txBody>
      </p:sp>
    </p:spTree>
    <p:extLst>
      <p:ext uri="{BB962C8B-B14F-4D97-AF65-F5344CB8AC3E}">
        <p14:creationId xmlns:p14="http://schemas.microsoft.com/office/powerpoint/2010/main" val="2844305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54B2A8-650C-4208-A58B-211595003356}" type="datetimeFigureOut">
              <a:rPr lang="ru-RU" smtClean="0"/>
              <a:t>19.02.2015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40642F-41BF-419D-B766-C40820884741}" type="slidenum">
              <a:rPr lang="ru-RU" smtClean="0"/>
              <a:t>‹#›</a:t>
            </a:fld>
            <a:endParaRPr lang="ru-RU"/>
          </a:p>
        </p:txBody>
      </p:sp>
    </p:spTree>
    <p:extLst>
      <p:ext uri="{BB962C8B-B14F-4D97-AF65-F5344CB8AC3E}">
        <p14:creationId xmlns:p14="http://schemas.microsoft.com/office/powerpoint/2010/main" val="22719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alpha val="65000"/>
          </a:schemeClr>
        </a:soli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858129" y="351692"/>
            <a:ext cx="10026748" cy="4939602"/>
          </a:xfrm>
        </p:spPr>
        <p:txBody>
          <a:bodyPr/>
          <a:lstStyle/>
          <a:p>
            <a:pPr marL="0" indent="0" algn="ctr">
              <a:buNone/>
            </a:pPr>
            <a:r>
              <a:rPr lang="en-US" sz="6600" b="1" i="1" dirty="0" smtClean="0">
                <a:latin typeface="Bookman Old Style" panose="02050604050505020204" pitchFamily="18" charset="0"/>
              </a:rPr>
              <a:t>TRADITIONS </a:t>
            </a:r>
            <a:endParaRPr lang="ru-RU" sz="6600" b="1" i="1" dirty="0" smtClean="0">
              <a:latin typeface="Bookman Old Style" panose="02050604050505020204" pitchFamily="18" charset="0"/>
            </a:endParaRPr>
          </a:p>
          <a:p>
            <a:pPr marL="0" indent="0" algn="ctr">
              <a:buNone/>
            </a:pPr>
            <a:r>
              <a:rPr lang="en-US" sz="6600" b="1" i="1" dirty="0" smtClean="0">
                <a:latin typeface="Bookman Old Style" panose="02050604050505020204" pitchFamily="18" charset="0"/>
              </a:rPr>
              <a:t>AND HOLIDAYS </a:t>
            </a:r>
            <a:endParaRPr lang="ru-RU" sz="6600" b="1" i="1" dirty="0" smtClean="0">
              <a:latin typeface="Bookman Old Style" panose="02050604050505020204" pitchFamily="18" charset="0"/>
            </a:endParaRPr>
          </a:p>
          <a:p>
            <a:pPr marL="0" indent="0" algn="ctr">
              <a:buNone/>
            </a:pPr>
            <a:r>
              <a:rPr lang="en-US" sz="6600" b="1" i="1" dirty="0" smtClean="0">
                <a:latin typeface="Bookman Old Style" panose="02050604050505020204" pitchFamily="18" charset="0"/>
              </a:rPr>
              <a:t>IN THE USA</a:t>
            </a:r>
            <a:r>
              <a:rPr lang="ru-RU" sz="6000" dirty="0" smtClean="0">
                <a:latin typeface="Bookman Old Style" panose="02050604050505020204" pitchFamily="18" charset="0"/>
              </a:rPr>
              <a:t/>
            </a:r>
            <a:br>
              <a:rPr lang="ru-RU" sz="6000" dirty="0" smtClean="0">
                <a:latin typeface="Bookman Old Style" panose="02050604050505020204" pitchFamily="18" charset="0"/>
              </a:rPr>
            </a:br>
            <a:endParaRPr lang="ru-RU" sz="6000" dirty="0">
              <a:latin typeface="Bookman Old Style" panose="02050604050505020204" pitchFamily="18" charset="0"/>
            </a:endParaRPr>
          </a:p>
        </p:txBody>
      </p:sp>
      <p:pic>
        <p:nvPicPr>
          <p:cNvPr id="4" name="Рисунок 3"/>
          <p:cNvPicPr>
            <a:picLocks noChangeAspect="1"/>
          </p:cNvPicPr>
          <p:nvPr/>
        </p:nvPicPr>
        <p:blipFill>
          <a:blip r:embed="rId2"/>
          <a:stretch>
            <a:fillRect/>
          </a:stretch>
        </p:blipFill>
        <p:spPr>
          <a:xfrm>
            <a:off x="827314" y="3370409"/>
            <a:ext cx="10516511" cy="274344"/>
          </a:xfrm>
          <a:prstGeom prst="rect">
            <a:avLst/>
          </a:prstGeom>
        </p:spPr>
      </p:pic>
      <p:pic>
        <p:nvPicPr>
          <p:cNvPr id="1030" name="Picture 6" descr="Картинки по запросу флаг сша фот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669" y="3618459"/>
            <a:ext cx="4439667" cy="2998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478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alpha val="79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329033" y="337624"/>
            <a:ext cx="11600369" cy="6430607"/>
          </a:xfrm>
          <a:prstGeom prst="rect">
            <a:avLst/>
          </a:prstGeom>
        </p:spPr>
        <p:txBody>
          <a:bodyPr wrap="square">
            <a:spAutoFit/>
          </a:bodyPr>
          <a:lstStyle/>
          <a:p>
            <a:pPr>
              <a:lnSpc>
                <a:spcPct val="107000"/>
              </a:lnSpc>
              <a:spcAft>
                <a:spcPts val="800"/>
              </a:spcAft>
            </a:pP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en-US" sz="3600" i="1" dirty="0" smtClean="0">
                <a:effectLst/>
                <a:latin typeface="Bookman Old Style" panose="02050604050505020204" pitchFamily="18" charset="0"/>
                <a:ea typeface="Calibri" panose="020F0502020204030204" pitchFamily="34" charset="0"/>
                <a:cs typeface="Times New Roman" panose="02020603050405020304" pitchFamily="18" charset="0"/>
              </a:rPr>
              <a:t>THE FIRST MONDAY OF SEPTEMBER</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 – </a:t>
            </a:r>
            <a:r>
              <a:rPr lang="en-US"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LABOUR DAY</a:t>
            </a:r>
            <a:r>
              <a:rPr lang="en-US" sz="3600" b="1"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600" b="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It is a holiday in </a:t>
            </a:r>
            <a:r>
              <a:rPr lang="en-US" sz="3600" dirty="0" err="1" smtClean="0">
                <a:effectLst/>
                <a:latin typeface="Bookman Old Style" panose="02050604050505020204" pitchFamily="18" charset="0"/>
                <a:ea typeface="Calibri" panose="020F0502020204030204" pitchFamily="34" charset="0"/>
                <a:cs typeface="Times New Roman" panose="02020603050405020304" pitchFamily="18" charset="0"/>
              </a:rPr>
              <a:t>honour</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 of the nation's working people. This is a day of rest for the workers. It is celebrated by </a:t>
            </a:r>
            <a:r>
              <a:rPr lang="en-US" sz="3600" dirty="0" err="1" smtClean="0">
                <a:effectLst/>
                <a:latin typeface="Bookman Old Style" panose="02050604050505020204" pitchFamily="18" charset="0"/>
                <a:ea typeface="Calibri" panose="020F0502020204030204" pitchFamily="34" charset="0"/>
                <a:cs typeface="Times New Roman" panose="02020603050405020304" pitchFamily="18" charset="0"/>
              </a:rPr>
              <a:t>labour</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 union parades. It also marks the end of summer and the beginning of the school year. Public schools</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below the college</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level open just after</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this day. </a:t>
            </a:r>
            <a:endParaRPr lang="ru-RU" sz="36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10242" name="Picture 2" descr="Картинки по запросу 1 сентября в сша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8409" y="4039621"/>
            <a:ext cx="3613095" cy="2557584"/>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rabotatam.ru/uploads/gallery/album_313/gallery_11_313_1433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8637" y="4161690"/>
            <a:ext cx="3299772" cy="2313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2681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50000"/>
            <a:alpha val="77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280523" y="116205"/>
            <a:ext cx="11619914" cy="6430607"/>
          </a:xfrm>
          <a:prstGeom prst="rect">
            <a:avLst/>
          </a:prstGeom>
        </p:spPr>
        <p:txBody>
          <a:bodyPr wrap="square">
            <a:spAutoFit/>
          </a:bodyPr>
          <a:lstStyle/>
          <a:p>
            <a:pPr algn="just">
              <a:lnSpc>
                <a:spcPct val="107000"/>
              </a:lnSpc>
              <a:spcAft>
                <a:spcPts val="800"/>
              </a:spcAft>
            </a:pPr>
            <a:r>
              <a:rPr lang="en-US" sz="3600" i="1" dirty="0" smtClean="0">
                <a:effectLst/>
                <a:latin typeface="Bookman Old Style" panose="02050604050505020204" pitchFamily="18" charset="0"/>
                <a:ea typeface="Calibri" panose="020F0502020204030204" pitchFamily="34" charset="0"/>
                <a:cs typeface="Times New Roman" panose="02020603050405020304" pitchFamily="18" charset="0"/>
              </a:rPr>
              <a:t>THE SECOND MONDAY OF OCTOBER – </a:t>
            </a:r>
            <a:r>
              <a:rPr lang="en-US"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COLUMBUS DAY</a:t>
            </a:r>
            <a:r>
              <a:rPr lang="ru-RU"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a:t>
            </a:r>
            <a:r>
              <a:rPr lang="en-US" sz="3600" b="1" i="1"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600" b="1" i="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600" dirty="0" smtClean="0">
                <a:solidFill>
                  <a:srgbClr val="000000"/>
                </a:solidFill>
                <a:effectLst/>
                <a:latin typeface="Bookman Old Style" panose="02050604050505020204" pitchFamily="18" charset="0"/>
                <a:ea typeface="Calibri" panose="020F0502020204030204" pitchFamily="34" charset="0"/>
                <a:cs typeface="Times New Roman" panose="02020603050405020304" pitchFamily="18" charset="0"/>
              </a:rPr>
              <a:t> On October 12, 1492, Italian navigator Christopher Columbus </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crossed the Atlantic Ocean in the Santa Maria and landed in the Bahamas</a:t>
            </a:r>
            <a:r>
              <a:rPr lang="en-US" sz="3600" dirty="0" smtClean="0">
                <a:solidFill>
                  <a:srgbClr val="000000"/>
                </a:solidFill>
                <a:effectLst/>
                <a:latin typeface="Bookman Old Style" panose="02050604050505020204" pitchFamily="18" charset="0"/>
                <a:ea typeface="Calibri" panose="020F0502020204030204" pitchFamily="34" charset="0"/>
                <a:cs typeface="Times New Roman" panose="02020603050405020304" pitchFamily="18" charset="0"/>
              </a:rPr>
              <a:t> in the New World.</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On</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Columbus</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Day</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people</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display</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flag</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to</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honour</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p>
          <a:p>
            <a:pPr algn="just">
              <a:lnSpc>
                <a:spcPct val="107000"/>
              </a:lnSpc>
              <a:spcAft>
                <a:spcPts val="800"/>
              </a:spcAft>
            </a:pP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the</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man</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who</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p>
          <a:p>
            <a:pPr algn="just">
              <a:lnSpc>
                <a:spcPct val="107000"/>
              </a:lnSpc>
              <a:spcAft>
                <a:spcPts val="800"/>
              </a:spcAft>
            </a:pP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discovered</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their</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3600" dirty="0" err="1" smtClean="0">
                <a:effectLst/>
                <a:latin typeface="Bookman Old Style" panose="02050604050505020204" pitchFamily="18" charset="0"/>
                <a:ea typeface="Calibri" panose="020F0502020204030204" pitchFamily="34" charset="0"/>
                <a:cs typeface="Times New Roman" panose="02020603050405020304" pitchFamily="18" charset="0"/>
              </a:rPr>
              <a:t>country</a:t>
            </a: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6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11266" name="Picture 2" descr="http://latindex.ru/upload/iblock/508/kolum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2148" y="3984592"/>
            <a:ext cx="4232164" cy="2725697"/>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americansights.ru/images/stories/columbu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391" y="3740325"/>
            <a:ext cx="2419643" cy="2969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001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75000"/>
            <a:alpha val="71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225085" y="535215"/>
            <a:ext cx="11507372" cy="4549643"/>
          </a:xfrm>
          <a:prstGeom prst="rect">
            <a:avLst/>
          </a:prstGeom>
        </p:spPr>
        <p:txBody>
          <a:bodyPr wrap="square">
            <a:spAutoFit/>
          </a:bodyPr>
          <a:lstStyle/>
          <a:p>
            <a:pPr algn="just">
              <a:lnSpc>
                <a:spcPct val="107000"/>
              </a:lnSpc>
              <a:spcAft>
                <a:spcPts val="800"/>
              </a:spcAft>
            </a:pPr>
            <a:r>
              <a:rPr lang="en-US" sz="3600" i="1" dirty="0" smtClean="0">
                <a:effectLst/>
                <a:latin typeface="Bookman Old Style" panose="02050604050505020204" pitchFamily="18" charset="0"/>
                <a:ea typeface="Calibri" panose="020F0502020204030204" pitchFamily="34" charset="0"/>
                <a:cs typeface="Times New Roman" panose="02020603050405020304" pitchFamily="18" charset="0"/>
              </a:rPr>
              <a:t>OCTOBER 26TH 1886 </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THE STATUE OF LIBERTY</a:t>
            </a:r>
            <a:r>
              <a:rPr lang="ru-RU"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a:t>
            </a:r>
            <a:r>
              <a:rPr lang="en-US" sz="3600" b="1"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600" b="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On this day America received a gift from the people of France - The Statue of Liberty, which became a symbol of the New World. </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It is standing on Liberty </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Island in New York. </a:t>
            </a:r>
            <a:endParaRPr lang="ru-RU" sz="36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12290" name="Picture 2" descr="Картинки по запросу статуя свободы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6906" y="3692719"/>
            <a:ext cx="5725552" cy="3017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157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Прямоугольник 1"/>
          <p:cNvSpPr/>
          <p:nvPr/>
        </p:nvSpPr>
        <p:spPr>
          <a:xfrm>
            <a:off x="4550014" y="58857"/>
            <a:ext cx="3449983" cy="646331"/>
          </a:xfrm>
          <a:prstGeom prst="rect">
            <a:avLst/>
          </a:prstGeom>
        </p:spPr>
        <p:txBody>
          <a:bodyPr wrap="none">
            <a:spAutoFit/>
          </a:bodyPr>
          <a:lstStyle/>
          <a:p>
            <a:r>
              <a:rPr lang="en-US" sz="3600" b="1" i="1" u="sng" dirty="0" smtClean="0">
                <a:effectLst/>
                <a:latin typeface="Bookman Old Style" panose="02050604050505020204" pitchFamily="18" charset="0"/>
                <a:ea typeface="Calibri" panose="020F0502020204030204" pitchFamily="34" charset="0"/>
              </a:rPr>
              <a:t>HALLOWEEN </a:t>
            </a:r>
            <a:endParaRPr lang="ru-RU" sz="3600" b="1" dirty="0">
              <a:latin typeface="Bookman Old Style" panose="02050604050505020204" pitchFamily="18" charset="0"/>
            </a:endParaRPr>
          </a:p>
        </p:txBody>
      </p:sp>
      <p:pic>
        <p:nvPicPr>
          <p:cNvPr id="13314" name="Picture 2" descr="http://otstraxa.su/wp-content/uploads/2013/10/statusy-na-xellou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565" y="495303"/>
            <a:ext cx="4248150" cy="346710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Картинки по запросу фото хэллоуи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3329" y="495303"/>
            <a:ext cx="3801893" cy="2827607"/>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Картинки по запросу фото хэллоуин"/>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3504" y="3310437"/>
            <a:ext cx="3862367" cy="3317366"/>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Картинки по запросу фото хэллоуин"/>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8167" y="914400"/>
            <a:ext cx="3673678" cy="2298491"/>
          </a:xfrm>
          <a:prstGeom prst="rect">
            <a:avLst/>
          </a:prstGeom>
          <a:noFill/>
          <a:extLst>
            <a:ext uri="{909E8E84-426E-40DD-AFC4-6F175D3DCCD1}">
              <a14:hiddenFill xmlns:a14="http://schemas.microsoft.com/office/drawing/2010/main">
                <a:solidFill>
                  <a:srgbClr val="FFFFFF"/>
                </a:solidFill>
              </a14:hiddenFill>
            </a:ext>
          </a:extLst>
        </p:spPr>
      </p:pic>
      <p:pic>
        <p:nvPicPr>
          <p:cNvPr id="13322" name="Picture 10" descr="Картинки по запросу фото хэллоуин"/>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85871" y="3502855"/>
            <a:ext cx="3739998" cy="3124948"/>
          </a:xfrm>
          <a:prstGeom prst="rect">
            <a:avLst/>
          </a:prstGeom>
          <a:noFill/>
          <a:extLst>
            <a:ext uri="{909E8E84-426E-40DD-AFC4-6F175D3DCCD1}">
              <a14:hiddenFill xmlns:a14="http://schemas.microsoft.com/office/drawing/2010/main">
                <a:solidFill>
                  <a:srgbClr val="FFFFFF"/>
                </a:solidFill>
              </a14:hiddenFill>
            </a:ext>
          </a:extLst>
        </p:spPr>
      </p:pic>
      <p:pic>
        <p:nvPicPr>
          <p:cNvPr id="13324" name="Picture 12" descr="Картинки по запросу фото хэллоуин"/>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9565" y="4019583"/>
            <a:ext cx="4050914" cy="2608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082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5096472" y="0"/>
            <a:ext cx="5234125" cy="646331"/>
          </a:xfrm>
          <a:prstGeom prst="rect">
            <a:avLst/>
          </a:prstGeom>
        </p:spPr>
        <p:txBody>
          <a:bodyPr wrap="none">
            <a:spAutoFit/>
          </a:bodyPr>
          <a:lstStyle/>
          <a:p>
            <a:r>
              <a:rPr lang="en-US" sz="3600" b="1" i="1" u="sng" dirty="0" smtClean="0">
                <a:effectLst/>
                <a:latin typeface="Bookman Old Style" panose="02050604050505020204" pitchFamily="18" charset="0"/>
                <a:ea typeface="Calibri" panose="020F0502020204030204" pitchFamily="34" charset="0"/>
              </a:rPr>
              <a:t>THANKSGIVING DAY</a:t>
            </a:r>
            <a:r>
              <a:rPr lang="en-US" sz="3600" b="1" dirty="0" smtClean="0">
                <a:effectLst/>
                <a:latin typeface="Bookman Old Style" panose="02050604050505020204" pitchFamily="18" charset="0"/>
                <a:ea typeface="Calibri" panose="020F0502020204030204" pitchFamily="34" charset="0"/>
              </a:rPr>
              <a:t> </a:t>
            </a:r>
            <a:endParaRPr lang="ru-RU" sz="3600" b="1" dirty="0">
              <a:latin typeface="Bookman Old Style" panose="02050604050505020204" pitchFamily="18" charset="0"/>
            </a:endParaRPr>
          </a:p>
        </p:txBody>
      </p:sp>
      <p:pic>
        <p:nvPicPr>
          <p:cNvPr id="14338" name="Picture 2" descr="http://www.holidaym.ru/article/PHOTOS/usa/Thankgivings%20Day/thankgivings_d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1151" y="914400"/>
            <a:ext cx="7380849" cy="5799183"/>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http://www.lingvaflavor.com/wp-content/uploads/2011/11/indeytsyi.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252" y="162726"/>
            <a:ext cx="4317951" cy="3213520"/>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Картинки по запросу день благодарения сша фото"/>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253" y="3573194"/>
            <a:ext cx="4317950" cy="3140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790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0000">
            <a:alpha val="55000"/>
          </a:srgb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824557" y="37391"/>
            <a:ext cx="3151825" cy="685124"/>
          </a:xfrm>
          <a:prstGeom prst="rect">
            <a:avLst/>
          </a:prstGeom>
        </p:spPr>
        <p:txBody>
          <a:bodyPr wrap="none">
            <a:spAutoFit/>
          </a:bodyPr>
          <a:lstStyle/>
          <a:p>
            <a:pPr algn="just">
              <a:lnSpc>
                <a:spcPct val="107000"/>
              </a:lnSpc>
              <a:spcAft>
                <a:spcPts val="800"/>
              </a:spcAft>
            </a:pPr>
            <a:r>
              <a:rPr lang="en-US"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CHRISTMAS</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362" name="Picture 2" descr="Картинки по запросу рождество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72" y="224166"/>
            <a:ext cx="4209793" cy="3153283"/>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a:stretch>
            <a:fillRect/>
          </a:stretch>
        </p:blipFill>
        <p:spPr>
          <a:xfrm>
            <a:off x="4252565" y="863618"/>
            <a:ext cx="4526500" cy="3012180"/>
          </a:xfrm>
          <a:prstGeom prst="rect">
            <a:avLst/>
          </a:prstGeom>
        </p:spPr>
      </p:pic>
      <p:pic>
        <p:nvPicPr>
          <p:cNvPr id="15364" name="Picture 4" descr="Картинки по запросу рождество в америке фото"/>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2565" y="4016901"/>
            <a:ext cx="4567840" cy="2723555"/>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a:blip r:embed="rId5"/>
          <a:stretch>
            <a:fillRect/>
          </a:stretch>
        </p:blipFill>
        <p:spPr>
          <a:xfrm>
            <a:off x="8779065" y="224166"/>
            <a:ext cx="3322218" cy="2413232"/>
          </a:xfrm>
          <a:prstGeom prst="rect">
            <a:avLst/>
          </a:prstGeom>
        </p:spPr>
      </p:pic>
      <p:pic>
        <p:nvPicPr>
          <p:cNvPr id="15366" name="Picture 6" descr="Картинки по запросу рождество в америке фото"/>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47911" y="2757268"/>
            <a:ext cx="3153371" cy="3938023"/>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p:cNvPicPr>
            <a:picLocks noChangeAspect="1"/>
          </p:cNvPicPr>
          <p:nvPr/>
        </p:nvPicPr>
        <p:blipFill>
          <a:blip r:embed="rId7"/>
          <a:stretch>
            <a:fillRect/>
          </a:stretch>
        </p:blipFill>
        <p:spPr>
          <a:xfrm>
            <a:off x="147409" y="3502855"/>
            <a:ext cx="3936310" cy="3192436"/>
          </a:xfrm>
          <a:prstGeom prst="rect">
            <a:avLst/>
          </a:prstGeom>
        </p:spPr>
      </p:pic>
    </p:spTree>
    <p:extLst>
      <p:ext uri="{BB962C8B-B14F-4D97-AF65-F5344CB8AC3E}">
        <p14:creationId xmlns:p14="http://schemas.microsoft.com/office/powerpoint/2010/main" val="3810864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75000"/>
            <a:alpha val="84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8027" y="323558"/>
            <a:ext cx="10655105" cy="1338996"/>
          </a:xfrm>
        </p:spPr>
        <p:txBody>
          <a:bodyPr>
            <a:normAutofit/>
          </a:bodyPr>
          <a:lstStyle/>
          <a:p>
            <a:r>
              <a:rPr lang="ru-RU" sz="7200" b="1" i="1" dirty="0" smtClean="0">
                <a:latin typeface="Bookman Old Style" panose="02050604050505020204" pitchFamily="18" charset="0"/>
              </a:rPr>
              <a:t>       СПАСИБО!</a:t>
            </a:r>
            <a:endParaRPr lang="ru-RU" sz="7200" b="1" i="1" dirty="0">
              <a:latin typeface="Bookman Old Style" panose="02050604050505020204" pitchFamily="18" charset="0"/>
            </a:endParaRPr>
          </a:p>
        </p:txBody>
      </p:sp>
      <p:pic>
        <p:nvPicPr>
          <p:cNvPr id="4" name="Объект 3"/>
          <p:cNvPicPr>
            <a:picLocks noGrp="1" noChangeAspect="1"/>
          </p:cNvPicPr>
          <p:nvPr>
            <p:ph idx="1"/>
          </p:nvPr>
        </p:nvPicPr>
        <p:blipFill>
          <a:blip r:embed="rId2"/>
          <a:stretch>
            <a:fillRect/>
          </a:stretch>
        </p:blipFill>
        <p:spPr>
          <a:xfrm>
            <a:off x="3545059" y="1950216"/>
            <a:ext cx="5190978" cy="4309907"/>
          </a:xfrm>
          <a:prstGeom prst="rect">
            <a:avLst/>
          </a:prstGeom>
        </p:spPr>
      </p:pic>
    </p:spTree>
    <p:extLst>
      <p:ext uri="{BB962C8B-B14F-4D97-AF65-F5344CB8AC3E}">
        <p14:creationId xmlns:p14="http://schemas.microsoft.com/office/powerpoint/2010/main" val="4241331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75000"/>
            <a:alpha val="58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196947" y="606231"/>
            <a:ext cx="11873133" cy="5509200"/>
          </a:xfrm>
          <a:prstGeom prst="rect">
            <a:avLst/>
          </a:prstGeom>
        </p:spPr>
        <p:txBody>
          <a:bodyPr wrap="square">
            <a:spAutoFit/>
          </a:bodyPr>
          <a:lstStyle/>
          <a:p>
            <a:r>
              <a:rPr lang="en-US" sz="3200" dirty="0" smtClean="0">
                <a:latin typeface="Bookman Old Style" panose="02050604050505020204" pitchFamily="18" charset="0"/>
              </a:rPr>
              <a:t>There are many interesting traditions and holidays in the USA. Americans celebrate </a:t>
            </a:r>
            <a:r>
              <a:rPr lang="en-US" sz="3200" i="1" dirty="0" smtClean="0">
                <a:latin typeface="Bookman Old Style" panose="02050604050505020204" pitchFamily="18" charset="0"/>
              </a:rPr>
              <a:t>three national holidays </a:t>
            </a:r>
            <a:r>
              <a:rPr lang="en-US" sz="3200" dirty="0" smtClean="0">
                <a:latin typeface="Bookman Old Style" panose="02050604050505020204" pitchFamily="18" charset="0"/>
              </a:rPr>
              <a:t>with other countries: </a:t>
            </a:r>
            <a:r>
              <a:rPr lang="en-US" sz="3200" i="1" dirty="0" smtClean="0">
                <a:latin typeface="Bookman Old Style" panose="02050604050505020204" pitchFamily="18" charset="0"/>
              </a:rPr>
              <a:t>Easter Sunday, Christmas Day</a:t>
            </a:r>
            <a:r>
              <a:rPr lang="en-US" sz="3200" dirty="0" smtClean="0">
                <a:latin typeface="Bookman Old Style" panose="02050604050505020204" pitchFamily="18" charset="0"/>
              </a:rPr>
              <a:t>, and </a:t>
            </a:r>
            <a:r>
              <a:rPr lang="en-US" sz="3200" i="1" dirty="0" smtClean="0">
                <a:latin typeface="Bookman Old Style" panose="02050604050505020204" pitchFamily="18" charset="0"/>
              </a:rPr>
              <a:t>New Year's Day</a:t>
            </a:r>
            <a:r>
              <a:rPr lang="en-US" sz="3200" dirty="0" smtClean="0">
                <a:latin typeface="Bookman Old Style" panose="02050604050505020204" pitchFamily="18" charset="0"/>
              </a:rPr>
              <a:t>. But there are some holidays which are very important and even unique for Americans. For example, for most Americans, two of these </a:t>
            </a:r>
            <a:endParaRPr lang="ru-RU" sz="3200" dirty="0" smtClean="0">
              <a:latin typeface="Bookman Old Style" panose="02050604050505020204" pitchFamily="18" charset="0"/>
            </a:endParaRPr>
          </a:p>
          <a:p>
            <a:r>
              <a:rPr lang="en-US" sz="3200" dirty="0" smtClean="0">
                <a:latin typeface="Bookman Old Style" panose="02050604050505020204" pitchFamily="18" charset="0"/>
              </a:rPr>
              <a:t>stand out above the others as </a:t>
            </a:r>
            <a:endParaRPr lang="ru-RU" sz="3200" dirty="0" smtClean="0">
              <a:latin typeface="Bookman Old Style" panose="02050604050505020204" pitchFamily="18" charset="0"/>
            </a:endParaRPr>
          </a:p>
          <a:p>
            <a:r>
              <a:rPr lang="en-US" sz="3200" dirty="0" smtClean="0">
                <a:latin typeface="Bookman Old Style" panose="02050604050505020204" pitchFamily="18" charset="0"/>
              </a:rPr>
              <a:t>occasion to cherish national origins: </a:t>
            </a:r>
            <a:endParaRPr lang="ru-RU" sz="3200" dirty="0" smtClean="0">
              <a:latin typeface="Bookman Old Style" panose="02050604050505020204" pitchFamily="18" charset="0"/>
            </a:endParaRPr>
          </a:p>
          <a:p>
            <a:r>
              <a:rPr lang="en-US" sz="3200" i="1" dirty="0" smtClean="0">
                <a:latin typeface="Bookman Old Style" panose="02050604050505020204" pitchFamily="18" charset="0"/>
              </a:rPr>
              <a:t>Thanksgiving</a:t>
            </a:r>
            <a:r>
              <a:rPr lang="en-US" sz="3200" dirty="0" smtClean="0">
                <a:latin typeface="Bookman Old Style" panose="02050604050505020204" pitchFamily="18" charset="0"/>
              </a:rPr>
              <a:t> and </a:t>
            </a:r>
            <a:r>
              <a:rPr lang="en-US" sz="3200" i="1" dirty="0" smtClean="0">
                <a:latin typeface="Bookman Old Style" panose="02050604050505020204" pitchFamily="18" charset="0"/>
              </a:rPr>
              <a:t>the Fourth of July</a:t>
            </a:r>
            <a:r>
              <a:rPr lang="en-US" sz="3200" dirty="0" smtClean="0">
                <a:latin typeface="Bookman Old Style" panose="02050604050505020204" pitchFamily="18" charset="0"/>
              </a:rPr>
              <a:t>. </a:t>
            </a:r>
          </a:p>
          <a:p>
            <a:r>
              <a:rPr lang="en-US" sz="3200" dirty="0" smtClean="0">
                <a:latin typeface="Bookman Old Style" panose="02050604050505020204" pitchFamily="18" charset="0"/>
              </a:rPr>
              <a:t>Lets start to speak about American </a:t>
            </a:r>
            <a:endParaRPr lang="ru-RU" sz="3200" dirty="0" smtClean="0">
              <a:latin typeface="Bookman Old Style" panose="02050604050505020204" pitchFamily="18" charset="0"/>
            </a:endParaRPr>
          </a:p>
          <a:p>
            <a:r>
              <a:rPr lang="en-US" sz="3200" dirty="0" smtClean="0">
                <a:latin typeface="Bookman Old Style" panose="02050604050505020204" pitchFamily="18" charset="0"/>
              </a:rPr>
              <a:t>traditions and holidays from January.</a:t>
            </a:r>
            <a:endParaRPr lang="en-US" sz="3200" dirty="0">
              <a:latin typeface="Bookman Old Style" panose="02050604050505020204" pitchFamily="18" charset="0"/>
            </a:endParaRPr>
          </a:p>
        </p:txBody>
      </p:sp>
      <p:pic>
        <p:nvPicPr>
          <p:cNvPr id="3" name="Picture 4" descr="Картинки по запросу флаг сша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8247" y="3163883"/>
            <a:ext cx="3981158" cy="3068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2373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75000"/>
            <a:alpha val="49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0" y="79303"/>
            <a:ext cx="11830929" cy="6801862"/>
          </a:xfrm>
          <a:prstGeom prst="rect">
            <a:avLst/>
          </a:prstGeom>
        </p:spPr>
        <p:txBody>
          <a:bodyPr wrap="square">
            <a:spAutoFit/>
          </a:bodyPr>
          <a:lstStyle/>
          <a:p>
            <a:pPr algn="just">
              <a:spcAft>
                <a:spcPts val="800"/>
              </a:spcAft>
            </a:pPr>
            <a:r>
              <a:rPr lang="en-US" sz="3600" i="1" dirty="0" smtClean="0">
                <a:effectLst/>
                <a:latin typeface="Bookman Old Style" panose="02050604050505020204" pitchFamily="18" charset="0"/>
                <a:ea typeface="Calibri" panose="020F0502020204030204" pitchFamily="34" charset="0"/>
                <a:cs typeface="Times New Roman" panose="02020603050405020304" pitchFamily="18" charset="0"/>
              </a:rPr>
              <a:t>THE THIRD MONDAY OF JANUARY </a:t>
            </a:r>
            <a:r>
              <a:rPr lang="en-US" sz="3600" b="1" i="1"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MARTIN LUTHER KING’S BIRTHDAY</a:t>
            </a:r>
            <a:r>
              <a:rPr lang="en-US" sz="3600" b="1" i="1"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600" b="1" i="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spcAft>
                <a:spcPts val="800"/>
              </a:spcAft>
            </a:pPr>
            <a:r>
              <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Martin Luther King was an important black leader who wanted equality for black people and fought for their civil rights. Preaching non-violence he tried not to consider the blacks as </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second-class citizens.</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 He was murdered in 1968. </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Because of his work, Congress</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made his birthday a public </a:t>
            </a:r>
            <a:endParaRPr lang="ru-RU" sz="36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holiday in 1986. </a:t>
            </a:r>
            <a:endParaRPr lang="ru-RU" sz="36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3074" name="Picture 2" descr="http://townsend.delaware.gov/files/2015/01/mlk_20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3846" y="3110298"/>
            <a:ext cx="4797083" cy="3467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899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00000">
            <a:alpha val="45000"/>
          </a:srgbClr>
        </a:solidFill>
        <a:effectLst/>
      </p:bgPr>
    </p:bg>
    <p:spTree>
      <p:nvGrpSpPr>
        <p:cNvPr id="1" name=""/>
        <p:cNvGrpSpPr/>
        <p:nvPr/>
      </p:nvGrpSpPr>
      <p:grpSpPr>
        <a:xfrm>
          <a:off x="0" y="0"/>
          <a:ext cx="0" cy="0"/>
          <a:chOff x="0" y="0"/>
          <a:chExt cx="0" cy="0"/>
        </a:xfrm>
      </p:grpSpPr>
      <p:pic>
        <p:nvPicPr>
          <p:cNvPr id="4098" name="Picture 2" descr="http://mirfactov.com/wp-content/uploads/117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4475" y="3635212"/>
            <a:ext cx="3798277" cy="220545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0" y="21145"/>
            <a:ext cx="12192000" cy="6306085"/>
          </a:xfrm>
          <a:prstGeom prst="rect">
            <a:avLst/>
          </a:prstGeom>
        </p:spPr>
        <p:txBody>
          <a:bodyPr wrap="square">
            <a:spAutoFit/>
          </a:bodyPr>
          <a:lstStyle/>
          <a:p>
            <a:pPr algn="just">
              <a:lnSpc>
                <a:spcPct val="107000"/>
              </a:lnSpc>
              <a:spcAft>
                <a:spcPts val="800"/>
              </a:spcAft>
            </a:pPr>
            <a:r>
              <a:rPr lang="en-US" sz="3200" i="1" dirty="0" smtClean="0">
                <a:effectLst/>
                <a:latin typeface="Bookman Old Style" panose="02050604050505020204" pitchFamily="18" charset="0"/>
                <a:ea typeface="Calibri" panose="020F0502020204030204" pitchFamily="34" charset="0"/>
                <a:cs typeface="Times New Roman" panose="02020603050405020304" pitchFamily="18" charset="0"/>
              </a:rPr>
              <a:t>FEBRUARY 14TH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2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ST. VALENTINE’S DAY . </a:t>
            </a:r>
            <a:endParaRPr lang="ru-RU" sz="3200" b="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Nobody knows very much about St. Valentine. One story is that he was murdered by Roman soldiers in the third century AD because he was a Christian. He gave a poor girl some money before he died, and so other Christians called him the saint of love. St. Valentine is the saint of people in love, and St. Valentine's Day is February 14th. On this day people send Valentine</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cards and presents to their </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husbands, wives, boyfriends</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and girlfriends. You can also</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send a card to a person you </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don't know. But traditionally you must never write your name on it. </a:t>
            </a:r>
            <a:endParaRPr lang="ru-RU" sz="2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4102" name="Picture 6" descr="http://img1.liveinternet.ru/images/attach/c/7/97/355/97355961_large_podarki_na_den_svjatogo_valentina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2752" y="3635212"/>
            <a:ext cx="3159248" cy="2108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9067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70C0">
            <a:alpha val="54000"/>
          </a:srgbClr>
        </a:solidFill>
        <a:effectLst/>
      </p:bgPr>
    </p:bg>
    <p:spTree>
      <p:nvGrpSpPr>
        <p:cNvPr id="1" name=""/>
        <p:cNvGrpSpPr/>
        <p:nvPr/>
      </p:nvGrpSpPr>
      <p:grpSpPr>
        <a:xfrm>
          <a:off x="0" y="0"/>
          <a:ext cx="0" cy="0"/>
          <a:chOff x="0" y="0"/>
          <a:chExt cx="0" cy="0"/>
        </a:xfrm>
      </p:grpSpPr>
      <p:sp>
        <p:nvSpPr>
          <p:cNvPr id="2" name="Прямоугольник 1"/>
          <p:cNvSpPr/>
          <p:nvPr/>
        </p:nvSpPr>
        <p:spPr>
          <a:xfrm>
            <a:off x="182880" y="187302"/>
            <a:ext cx="11690955" cy="6504216"/>
          </a:xfrm>
          <a:prstGeom prst="rect">
            <a:avLst/>
          </a:prstGeom>
        </p:spPr>
        <p:txBody>
          <a:bodyPr wrap="square">
            <a:spAutoFit/>
          </a:bodyPr>
          <a:lstStyle/>
          <a:p>
            <a:pPr algn="just">
              <a:lnSpc>
                <a:spcPct val="107000"/>
              </a:lnSpc>
              <a:spcAft>
                <a:spcPts val="800"/>
              </a:spcAft>
            </a:pPr>
            <a:r>
              <a:rPr lang="en-US" sz="3200" i="1" dirty="0" smtClean="0">
                <a:effectLst/>
                <a:latin typeface="Bookman Old Style" panose="02050604050505020204" pitchFamily="18" charset="0"/>
                <a:ea typeface="Calibri" panose="020F0502020204030204" pitchFamily="34" charset="0"/>
                <a:cs typeface="Times New Roman" panose="02020603050405020304" pitchFamily="18" charset="0"/>
              </a:rPr>
              <a:t>THIRD MONDAY OF FEBRUARY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200" b="1" u="sng" dirty="0" smtClean="0">
                <a:effectLst/>
                <a:latin typeface="Bookman Old Style" panose="02050604050505020204" pitchFamily="18" charset="0"/>
                <a:ea typeface="Calibri" panose="020F0502020204030204" pitchFamily="34" charset="0"/>
                <a:cs typeface="Times New Roman" panose="02020603050405020304" pitchFamily="18" charset="0"/>
              </a:rPr>
              <a:t>PRESIDENTS’ DAY </a:t>
            </a:r>
            <a:endParaRPr lang="ru-RU" sz="3200" b="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Until the 1975, the February 22 - birthday of George Washington, hero of the Revolutionary War and first president of the United States, was a national holiday.</a:t>
            </a:r>
            <a:r>
              <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 In addition, the February 12 – birthday</a:t>
            </a:r>
            <a:r>
              <a:rPr lang="ru-RU" sz="3200" dirty="0">
                <a:latin typeface="Bookman Old Style" panose="02050604050505020204" pitchFamily="18" charset="0"/>
                <a:ea typeface="Calibri" panose="020F0502020204030204" pitchFamily="34" charset="0"/>
                <a:cs typeface="Times New Roman" panose="02020603050405020304" pitchFamily="18" charset="0"/>
              </a:rPr>
              <a:t>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of Abraham Lincoln, the president</a:t>
            </a:r>
            <a:r>
              <a:rPr lang="ru-RU" sz="3200" dirty="0">
                <a:latin typeface="Bookman Old Style" panose="02050604050505020204" pitchFamily="18" charset="0"/>
                <a:ea typeface="Calibri" panose="020F0502020204030204" pitchFamily="34" charset="0"/>
                <a:cs typeface="Times New Roman" panose="02020603050405020304" pitchFamily="18" charset="0"/>
              </a:rPr>
              <a:t>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during the </a:t>
            </a:r>
            <a:endPar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Civil War,</a:t>
            </a:r>
            <a:r>
              <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was a holiday in most </a:t>
            </a:r>
            <a:endPar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states. The two days have been </a:t>
            </a:r>
            <a:endPar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joined, and the holiday in </a:t>
            </a:r>
            <a:r>
              <a:rPr lang="en-US" sz="3200" dirty="0" err="1" smtClean="0">
                <a:effectLst/>
                <a:latin typeface="Bookman Old Style" panose="02050604050505020204" pitchFamily="18" charset="0"/>
                <a:ea typeface="Calibri" panose="020F0502020204030204" pitchFamily="34" charset="0"/>
                <a:cs typeface="Times New Roman" panose="02020603050405020304" pitchFamily="18" charset="0"/>
              </a:rPr>
              <a:t>honour</a:t>
            </a:r>
            <a:endPar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of all past presidents is </a:t>
            </a:r>
            <a:r>
              <a:rPr lang="en-US" sz="3200" dirty="0" err="1" smtClean="0">
                <a:effectLst/>
                <a:latin typeface="Bookman Old Style" panose="02050604050505020204" pitchFamily="18" charset="0"/>
                <a:ea typeface="Calibri" panose="020F0502020204030204" pitchFamily="34" charset="0"/>
                <a:cs typeface="Times New Roman" panose="02020603050405020304" pitchFamily="18" charset="0"/>
              </a:rPr>
              <a:t>celebra</a:t>
            </a:r>
            <a:r>
              <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rPr>
              <a:t>-</a:t>
            </a: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ted on the third Monday in February.</a:t>
            </a:r>
            <a:endParaRPr lang="ru-RU" sz="32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5122" name="Picture 2" descr="http://socialskydivelab.com/wp-content/uploads/2013/06/prezidenty-ameriki-po-poriadk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7311" y="2912012"/>
            <a:ext cx="4836524" cy="3240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0278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alpha val="43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154744" y="0"/>
            <a:ext cx="11760591" cy="6767109"/>
          </a:xfrm>
          <a:prstGeom prst="rect">
            <a:avLst/>
          </a:prstGeom>
        </p:spPr>
        <p:txBody>
          <a:bodyPr wrap="square">
            <a:spAutoFit/>
          </a:bodyPr>
          <a:lstStyle/>
          <a:p>
            <a:pPr algn="ctr">
              <a:lnSpc>
                <a:spcPct val="107000"/>
              </a:lnSpc>
              <a:spcAft>
                <a:spcPts val="800"/>
              </a:spcAft>
            </a:pPr>
            <a:r>
              <a:rPr lang="en-US" sz="32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EASTER </a:t>
            </a:r>
            <a:endParaRPr lang="ru-RU" sz="3200" b="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The Easter weekend is in late March or early April, but the exact date changes every year. Easter is a Christian holiday which celebrates the day when Jesus Christ came back from the dead. It is an ancient symbol of spring and new life. On Easter Sunday people give </a:t>
            </a:r>
            <a:r>
              <a:rPr lang="en-US" sz="2800" dirty="0" err="1" smtClean="0">
                <a:effectLst/>
                <a:latin typeface="Bookman Old Style" panose="02050604050505020204" pitchFamily="18" charset="0"/>
                <a:ea typeface="Calibri" panose="020F0502020204030204" pitchFamily="34" charset="0"/>
                <a:cs typeface="Times New Roman" panose="02020603050405020304" pitchFamily="18" charset="0"/>
              </a:rPr>
              <a:t>coloured</a:t>
            </a: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 and chocolate eggs to each other and send cards. Some cities have Easter parades with games and sports and a big Easter egg hunt. In the U.S.A. many</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homes </a:t>
            </a:r>
            <a:r>
              <a:rPr lang="en-US" sz="2800" dirty="0" err="1" smtClean="0">
                <a:effectLst/>
                <a:latin typeface="Bookman Old Style" panose="02050604050505020204" pitchFamily="18" charset="0"/>
                <a:ea typeface="Calibri" panose="020F0502020204030204" pitchFamily="34" charset="0"/>
                <a:cs typeface="Times New Roman" panose="02020603050405020304" pitchFamily="18" charset="0"/>
              </a:rPr>
              <a:t>organise</a:t>
            </a: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 Easter egg hunt. Children</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look for hard-boiled eggs hidden around </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the house. The President himself has an </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annual Easter egg hunt on the lawn around</a:t>
            </a:r>
            <a:endParaRPr lang="ru-RU" sz="28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2800" dirty="0" smtClean="0">
                <a:effectLst/>
                <a:latin typeface="Bookman Old Style" panose="02050604050505020204" pitchFamily="18" charset="0"/>
                <a:ea typeface="Calibri" panose="020F0502020204030204" pitchFamily="34" charset="0"/>
                <a:cs typeface="Times New Roman" panose="02020603050405020304" pitchFamily="18" charset="0"/>
              </a:rPr>
              <a:t>the White House.</a:t>
            </a:r>
            <a:endParaRPr lang="ru-RU" sz="2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6146" name="Picture 2" descr="Картинки по запросу пасха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3437" y="3530991"/>
            <a:ext cx="3638508" cy="2913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435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50000"/>
            <a:alpha val="52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0" y="636539"/>
            <a:ext cx="11479237" cy="4154535"/>
          </a:xfrm>
          <a:prstGeom prst="rect">
            <a:avLst/>
          </a:prstGeom>
        </p:spPr>
        <p:txBody>
          <a:bodyPr wrap="square">
            <a:spAutoFit/>
          </a:bodyPr>
          <a:lstStyle/>
          <a:p>
            <a:pPr algn="ctr">
              <a:lnSpc>
                <a:spcPct val="107000"/>
              </a:lnSpc>
              <a:spcAft>
                <a:spcPts val="800"/>
              </a:spcAft>
            </a:pPr>
            <a:r>
              <a:rPr lang="en-US"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MOTHER’S DAY AND FATHER’S DAY</a:t>
            </a:r>
            <a:r>
              <a:rPr lang="en-US" sz="3600" b="1"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600" b="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One Sunday in May is Mother's Day and one Sunday in June is Father's Day. Children usually spend the day with their parents. They give them cards, flowers or presents.</a:t>
            </a:r>
            <a:endPar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 Many shops give presents</a:t>
            </a:r>
            <a:endParaRPr lang="ru-RU" sz="3200"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 to parents on these days.</a:t>
            </a:r>
            <a:endParaRPr lang="ru-RU" sz="32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7170" name="Picture 2" descr="http://social.dsl-komi.ru/Docs/Semya20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9618" y="3017349"/>
            <a:ext cx="5683347" cy="3547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345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75000"/>
            <a:alpha val="74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225083" y="675249"/>
            <a:ext cx="11451101" cy="3751668"/>
          </a:xfrm>
          <a:prstGeom prst="rect">
            <a:avLst/>
          </a:prstGeom>
        </p:spPr>
        <p:txBody>
          <a:bodyPr wrap="square">
            <a:spAutoFit/>
          </a:bodyPr>
          <a:lstStyle/>
          <a:p>
            <a:pPr algn="ctr">
              <a:lnSpc>
                <a:spcPct val="107000"/>
              </a:lnSpc>
              <a:spcAft>
                <a:spcPts val="800"/>
              </a:spcAft>
            </a:pPr>
            <a:r>
              <a:rPr lang="en-US" sz="3600" i="1" dirty="0" smtClean="0">
                <a:effectLst/>
                <a:latin typeface="Bookman Old Style" panose="02050604050505020204" pitchFamily="18" charset="0"/>
                <a:ea typeface="Calibri" panose="020F0502020204030204" pitchFamily="34" charset="0"/>
                <a:cs typeface="Times New Roman" panose="02020603050405020304" pitchFamily="18" charset="0"/>
              </a:rPr>
              <a:t>JUNE 14TH </a:t>
            </a: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en-US" sz="36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FLAG DAY</a:t>
            </a:r>
            <a:r>
              <a:rPr lang="en-US" sz="3600" b="1" i="1"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600" b="1" i="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600" dirty="0" smtClean="0">
                <a:effectLst/>
                <a:latin typeface="Bookman Old Style" panose="02050604050505020204" pitchFamily="18" charset="0"/>
                <a:ea typeface="Calibri" panose="020F0502020204030204" pitchFamily="34" charset="0"/>
                <a:cs typeface="Times New Roman" panose="02020603050405020304" pitchFamily="18" charset="0"/>
              </a:rPr>
              <a:t>In 1777 the "Stars and Stripes" became the official flag of the U.S.A. Flag Day was first celebrated in 1877 on the flag's hundredth birthday. Many people display a flag on this day, but it is not a major holiday and shops stay open.</a:t>
            </a:r>
            <a:endParaRPr lang="ru-RU" sz="36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8194" name="Picture 2" descr="Картинки по запросу флаг сша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9802" y="4426917"/>
            <a:ext cx="4262511" cy="2224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9202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7030A0">
            <a:alpha val="63000"/>
          </a:srgbClr>
        </a:solidFill>
        <a:effectLst/>
      </p:bgPr>
    </p:bg>
    <p:spTree>
      <p:nvGrpSpPr>
        <p:cNvPr id="1" name=""/>
        <p:cNvGrpSpPr/>
        <p:nvPr/>
      </p:nvGrpSpPr>
      <p:grpSpPr>
        <a:xfrm>
          <a:off x="0" y="0"/>
          <a:ext cx="0" cy="0"/>
          <a:chOff x="0" y="0"/>
          <a:chExt cx="0" cy="0"/>
        </a:xfrm>
      </p:grpSpPr>
      <p:sp>
        <p:nvSpPr>
          <p:cNvPr id="2" name="Прямоугольник 1"/>
          <p:cNvSpPr/>
          <p:nvPr/>
        </p:nvSpPr>
        <p:spPr>
          <a:xfrm>
            <a:off x="337625" y="436194"/>
            <a:ext cx="11446294" cy="3883499"/>
          </a:xfrm>
          <a:prstGeom prst="rect">
            <a:avLst/>
          </a:prstGeom>
        </p:spPr>
        <p:txBody>
          <a:bodyPr wrap="square">
            <a:spAutoFit/>
          </a:bodyPr>
          <a:lstStyle/>
          <a:p>
            <a:pPr algn="ctr">
              <a:lnSpc>
                <a:spcPct val="107000"/>
              </a:lnSpc>
              <a:spcAft>
                <a:spcPts val="800"/>
              </a:spcAft>
            </a:pPr>
            <a:r>
              <a:rPr lang="en-US" sz="3200" i="1" dirty="0" smtClean="0">
                <a:effectLst/>
                <a:latin typeface="Bookman Old Style" panose="02050604050505020204" pitchFamily="18" charset="0"/>
                <a:ea typeface="Calibri" panose="020F0502020204030204" pitchFamily="34" charset="0"/>
                <a:cs typeface="Times New Roman" panose="02020603050405020304" pitchFamily="18" charset="0"/>
              </a:rPr>
              <a:t>JULY 4TH – </a:t>
            </a:r>
            <a:r>
              <a:rPr lang="en-US" sz="3200" b="1" i="1" u="sng" dirty="0" smtClean="0">
                <a:effectLst/>
                <a:latin typeface="Bookman Old Style" panose="02050604050505020204" pitchFamily="18" charset="0"/>
                <a:ea typeface="Calibri" panose="020F0502020204030204" pitchFamily="34" charset="0"/>
                <a:cs typeface="Times New Roman" panose="02020603050405020304" pitchFamily="18" charset="0"/>
              </a:rPr>
              <a:t>INDEPENDENCE DAY</a:t>
            </a:r>
            <a:r>
              <a:rPr lang="en-US" sz="3200" b="1" i="1" dirty="0" smtClean="0">
                <a:effectLst/>
                <a:latin typeface="Bookman Old Style" panose="02050604050505020204" pitchFamily="18" charset="0"/>
                <a:ea typeface="Calibri" panose="020F0502020204030204" pitchFamily="34" charset="0"/>
                <a:cs typeface="Times New Roman" panose="02020603050405020304" pitchFamily="18" charset="0"/>
              </a:rPr>
              <a:t> </a:t>
            </a:r>
            <a:endParaRPr lang="ru-RU" sz="3200" b="1" i="1" dirty="0" smtClean="0">
              <a:effectLst/>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3200" dirty="0" smtClean="0">
                <a:effectLst/>
                <a:latin typeface="Bookman Old Style" panose="02050604050505020204" pitchFamily="18" charset="0"/>
                <a:ea typeface="Calibri" panose="020F0502020204030204" pitchFamily="34" charset="0"/>
                <a:cs typeface="Times New Roman" panose="02020603050405020304" pitchFamily="18" charset="0"/>
              </a:rPr>
              <a:t>On this day in 1776 the United States declared its independence from England. It was the beginning of a new nation. On the Fourth of July families and friends celebrate, and every town and city has parades, games and sports with prizes. There are picnics and barbecues and in the evening there are big fireworks displays. </a:t>
            </a:r>
            <a:endParaRPr lang="ru-RU" sz="32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9218" name="Picture 2" descr="http://proxy10.media.online.ua/calendar/r3-d87e13afac/4ff1f141603a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3168" y="4366532"/>
            <a:ext cx="3877876" cy="242367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Картинки по запросу день независимости в америке фот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8633" y="4413372"/>
            <a:ext cx="4346918" cy="2329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48115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801</Words>
  <Application>Microsoft Office PowerPoint</Application>
  <PresentationFormat>Широкоэкранный</PresentationFormat>
  <Paragraphs>63</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Bookman Old Style</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СПАСИБО!</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17</cp:revision>
  <dcterms:created xsi:type="dcterms:W3CDTF">2015-02-19T19:37:48Z</dcterms:created>
  <dcterms:modified xsi:type="dcterms:W3CDTF">2015-02-19T21:26:27Z</dcterms:modified>
</cp:coreProperties>
</file>